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24"/>
  </p:notesMasterIdLst>
  <p:handoutMasterIdLst>
    <p:handoutMasterId r:id="rId25"/>
  </p:handoutMasterIdLst>
  <p:sldIdLst>
    <p:sldId id="352" r:id="rId2"/>
    <p:sldId id="353" r:id="rId3"/>
    <p:sldId id="354" r:id="rId4"/>
    <p:sldId id="355" r:id="rId5"/>
    <p:sldId id="356" r:id="rId6"/>
    <p:sldId id="357" r:id="rId7"/>
    <p:sldId id="358" r:id="rId8"/>
    <p:sldId id="359" r:id="rId9"/>
    <p:sldId id="341" r:id="rId10"/>
    <p:sldId id="335" r:id="rId11"/>
    <p:sldId id="336" r:id="rId12"/>
    <p:sldId id="337" r:id="rId13"/>
    <p:sldId id="338" r:id="rId14"/>
    <p:sldId id="340" r:id="rId15"/>
    <p:sldId id="345" r:id="rId16"/>
    <p:sldId id="349" r:id="rId17"/>
    <p:sldId id="339" r:id="rId18"/>
    <p:sldId id="351" r:id="rId19"/>
    <p:sldId id="343" r:id="rId20"/>
    <p:sldId id="344" r:id="rId21"/>
    <p:sldId id="346" r:id="rId22"/>
    <p:sldId id="350" r:id="rId23"/>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5544"/>
    <a:srgbClr val="84BE4A"/>
    <a:srgbClr val="00966F"/>
    <a:srgbClr val="06A2A0"/>
    <a:srgbClr val="A8651C"/>
    <a:srgbClr val="5E1212"/>
    <a:srgbClr val="DD8C33"/>
    <a:srgbClr val="25755E"/>
    <a:srgbClr val="002A7E"/>
    <a:srgbClr val="044E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24" autoAdjust="0"/>
    <p:restoredTop sz="99100" autoAdjust="0"/>
  </p:normalViewPr>
  <p:slideViewPr>
    <p:cSldViewPr snapToGrid="0">
      <p:cViewPr>
        <p:scale>
          <a:sx n="80" d="100"/>
          <a:sy n="80" d="100"/>
        </p:scale>
        <p:origin x="-868" y="276"/>
      </p:cViewPr>
      <p:guideLst>
        <p:guide orient="horz" pos="2160"/>
        <p:guide pos="2880"/>
      </p:guideLst>
    </p:cSldViewPr>
  </p:slideViewPr>
  <p:notesTextViewPr>
    <p:cViewPr>
      <p:scale>
        <a:sx n="1" d="1"/>
        <a:sy n="1" d="1"/>
      </p:scale>
      <p:origin x="0" y="0"/>
    </p:cViewPr>
  </p:notesTextViewPr>
  <p:notesViewPr>
    <p:cSldViewPr snapToGrid="0">
      <p:cViewPr varScale="1">
        <p:scale>
          <a:sx n="62" d="100"/>
          <a:sy n="62" d="100"/>
        </p:scale>
        <p:origin x="335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00BD282-7A6D-41B1-BE0E-7ED388880FC0}" type="datetimeFigureOut">
              <a:rPr lang="fr-FR" smtClean="0"/>
              <a:t>15/01/2019</a:t>
            </a:fld>
            <a:endParaRPr lang="fr-F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B5DF12D-565C-49AF-820D-CDD512578547}" type="slidenum">
              <a:rPr lang="fr-FR" smtClean="0"/>
              <a:t>‹N°›</a:t>
            </a:fld>
            <a:endParaRPr lang="fr-FR"/>
          </a:p>
        </p:txBody>
      </p:sp>
    </p:spTree>
    <p:extLst>
      <p:ext uri="{BB962C8B-B14F-4D97-AF65-F5344CB8AC3E}">
        <p14:creationId xmlns:p14="http://schemas.microsoft.com/office/powerpoint/2010/main" val="336440782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897017A-4687-472A-82F0-0EE5C26997EF}" type="datetimeFigureOut">
              <a:rPr lang="fr-FR" smtClean="0"/>
              <a:t>15/01/2019</a:t>
            </a:fld>
            <a:endParaRPr lang="fr-FR"/>
          </a:p>
        </p:txBody>
      </p:sp>
      <p:sp>
        <p:nvSpPr>
          <p:cNvPr id="4" name="Espace réservé de l'image des diapositives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2192A2E-CFAA-4EF4-8811-5A4A243D6C64}" type="slidenum">
              <a:rPr lang="fr-FR" smtClean="0"/>
              <a:t>‹N°›</a:t>
            </a:fld>
            <a:endParaRPr lang="fr-FR"/>
          </a:p>
        </p:txBody>
      </p:sp>
    </p:spTree>
    <p:extLst>
      <p:ext uri="{BB962C8B-B14F-4D97-AF65-F5344CB8AC3E}">
        <p14:creationId xmlns:p14="http://schemas.microsoft.com/office/powerpoint/2010/main" val="334743962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solidFill>
                  <a:srgbClr val="000000"/>
                </a:solidFill>
              </a:rPr>
              <a:t>Les ruches d’observations scientifiques sont des ruches où les cadres sont superposés les uns au-dessus des autres et les parois sont en verre. Les abeilles s’y adaptent aisément et elles ont permis l’observation de la colonie sans perturbations favorisant la découverte de nombreux secrets de la vie des abeilles depuis leur invention par les pionniers de l’éthologie expérimentale des abeilles René Antoine </a:t>
            </a:r>
            <a:r>
              <a:rPr lang="fr-FR" dirty="0" err="1" smtClean="0">
                <a:solidFill>
                  <a:srgbClr val="000000"/>
                </a:solidFill>
              </a:rPr>
              <a:t>Ferchault</a:t>
            </a:r>
            <a:r>
              <a:rPr lang="fr-FR" dirty="0" smtClean="0">
                <a:solidFill>
                  <a:srgbClr val="000000"/>
                </a:solidFill>
              </a:rPr>
              <a:t> de Réaumur et François Huber</a:t>
            </a:r>
            <a:r>
              <a:rPr lang="fr-FR" dirty="0" smtClean="0"/>
              <a:t> </a:t>
            </a:r>
            <a:br>
              <a:rPr lang="fr-FR" dirty="0" smtClean="0"/>
            </a:br>
            <a:r>
              <a:rPr lang="fr-FR" b="1" dirty="0" err="1" smtClean="0"/>
              <a:t>Huber</a:t>
            </a:r>
            <a:r>
              <a:rPr lang="fr-FR" b="1" dirty="0" smtClean="0"/>
              <a:t> (François, 1750 – 1832)</a:t>
            </a:r>
            <a:r>
              <a:rPr lang="fr-FR" b="1" baseline="0" dirty="0" smtClean="0"/>
              <a:t> </a:t>
            </a:r>
            <a:r>
              <a:rPr lang="fr-FR" dirty="0" smtClean="0"/>
              <a:t>il réalisa de nombreuses expériences sur les ouvrières et les reines en utilisant notamment sa ruche d’observation en feuillets. Il décrivit le vol nuptial et la fécondation en vol de la reine par les faux-bourdons. Le premier, il soupçonna le rôle important des odeurs dans l’organisation de la ruche. </a:t>
            </a:r>
          </a:p>
          <a:p>
            <a:r>
              <a:rPr lang="fr-FR" b="1" dirty="0" smtClean="0"/>
              <a:t>Réaumur</a:t>
            </a:r>
            <a:r>
              <a:rPr lang="fr-FR" dirty="0" smtClean="0"/>
              <a:t> (René-Antoine </a:t>
            </a:r>
            <a:r>
              <a:rPr lang="fr-FR" dirty="0" err="1" smtClean="0"/>
              <a:t>Ferchault</a:t>
            </a:r>
            <a:r>
              <a:rPr lang="fr-FR" dirty="0" smtClean="0"/>
              <a:t> de, né à la Rochelle en 1683 - mort en 1757). Homme de sciences et naturaliste, il publia entre 1734 et 1742 ses </a:t>
            </a:r>
            <a:r>
              <a:rPr lang="fr-FR" i="1" dirty="0" smtClean="0"/>
              <a:t>Mémoires pour servir à l’histoire des insectes</a:t>
            </a:r>
            <a:r>
              <a:rPr lang="fr-FR" dirty="0" smtClean="0"/>
              <a:t>. Le tome V de cet ouvrage est dédié aux mouches à quatre ailes et en particulier à l’histoire des abeilles. Il étudia de nombreux aspects de l’anatomie et du comportement social des abeilles. Par exemple, il indiqua, sans en oublier une seule, les diverses fonctions remplies par les ouvrières dans la ruche. Il jeta alors les bases de l’</a:t>
            </a:r>
            <a:r>
              <a:rPr lang="fr-FR" dirty="0" err="1" smtClean="0"/>
              <a:t>apidologie</a:t>
            </a:r>
            <a:r>
              <a:rPr lang="fr-FR" dirty="0" smtClean="0"/>
              <a:t> moderne et de façon plus générale, de l’entomologie.</a:t>
            </a:r>
            <a:endParaRPr lang="fr-FR" dirty="0"/>
          </a:p>
        </p:txBody>
      </p:sp>
    </p:spTree>
    <p:extLst>
      <p:ext uri="{BB962C8B-B14F-4D97-AF65-F5344CB8AC3E}">
        <p14:creationId xmlns:p14="http://schemas.microsoft.com/office/powerpoint/2010/main" val="298881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793667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36293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solidFill>
                  <a:srgbClr val="000000"/>
                </a:solidFill>
              </a:rPr>
              <a:t>Soit l’investigation porte sur les relations sociales d’une petite quantité d’abeilles sans prendre en compte l’aspect </a:t>
            </a:r>
            <a:r>
              <a:rPr lang="fr-FR" sz="1200" dirty="0" err="1" smtClean="0">
                <a:solidFill>
                  <a:srgbClr val="000000"/>
                </a:solidFill>
              </a:rPr>
              <a:t>superorganisme</a:t>
            </a:r>
            <a:r>
              <a:rPr lang="fr-FR" sz="1200" dirty="0" smtClean="0">
                <a:solidFill>
                  <a:srgbClr val="000000"/>
                </a:solidFill>
              </a:rPr>
              <a:t>, soit, inversement, l’investigation porte sur la physiologie du </a:t>
            </a:r>
            <a:r>
              <a:rPr lang="fr-FR" sz="1200" dirty="0" err="1" smtClean="0">
                <a:solidFill>
                  <a:srgbClr val="000000"/>
                </a:solidFill>
              </a:rPr>
              <a:t>superorganisme</a:t>
            </a:r>
            <a:r>
              <a:rPr lang="fr-FR" sz="1200" dirty="0" smtClean="0">
                <a:solidFill>
                  <a:srgbClr val="000000"/>
                </a:solidFill>
              </a:rPr>
              <a:t> en omettant l’étude des comportements individuels. Une des raisons de ce manquement est la nécessité d’une très forte interdisciplinarité, mêlant ingénierie et analyse de données à haut débit pour atteindre le niveau pertinent de quantification des données, et dimension conceptuelle et interprétative pour atteindre l’intégration multi-échelle</a:t>
            </a:r>
            <a:endParaRPr lang="fr-FR" dirty="0"/>
          </a:p>
        </p:txBody>
      </p:sp>
    </p:spTree>
    <p:extLst>
      <p:ext uri="{BB962C8B-B14F-4D97-AF65-F5344CB8AC3E}">
        <p14:creationId xmlns:p14="http://schemas.microsoft.com/office/powerpoint/2010/main" val="3363079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solidFill>
                  <a:srgbClr val="000000"/>
                </a:solidFill>
                <a:latin typeface="ArialNarrow"/>
              </a:rPr>
              <a:t>Ce dispositif original, pour lequel un dépôt d’invention est en cours, permettra d’insérer entre les deux plaques de cire une carte électronique portant une matrice de micro-capteurs chargés d’effectuer les mesures dédiées à l’étude des matériaux (capteurs ultrasonores et de vibrations) et des paramètres physiologiques de la colonie (capteurs de température, d’hygrométrie). Des caméras à infrarouge (</a:t>
            </a:r>
            <a:r>
              <a:rPr lang="fr-FR" sz="1100" dirty="0" smtClean="0">
                <a:solidFill>
                  <a:srgbClr val="000000"/>
                </a:solidFill>
                <a:latin typeface="ArialNarrow"/>
              </a:rPr>
              <a:t>IR</a:t>
            </a:r>
            <a:r>
              <a:rPr lang="fr-FR" dirty="0" smtClean="0">
                <a:solidFill>
                  <a:srgbClr val="000000"/>
                </a:solidFill>
                <a:latin typeface="ArialNarrow"/>
              </a:rPr>
              <a:t>) doublées de caméras à basse sensibilité (aussi appelé proche </a:t>
            </a:r>
            <a:r>
              <a:rPr lang="fr-FR" sz="1100" dirty="0" smtClean="0">
                <a:solidFill>
                  <a:srgbClr val="000000"/>
                </a:solidFill>
                <a:latin typeface="ArialNarrow"/>
              </a:rPr>
              <a:t>IR</a:t>
            </a:r>
            <a:r>
              <a:rPr lang="fr-FR" dirty="0" smtClean="0">
                <a:solidFill>
                  <a:srgbClr val="000000"/>
                </a:solidFill>
                <a:latin typeface="ArialNarrow"/>
              </a:rPr>
              <a:t>), placées en vis à vis de chaque cadre, permettront l’étude des alvéoles, du comportement des abeilles et des charges polliniques et parasitaires des abeilles. La nature des flux de données collectées sera donc double, à la fois des données numériques (mesures par capteurs) et des flux vidéo, et multi-échelles, celles du </a:t>
            </a:r>
            <a:r>
              <a:rPr lang="fr-FR" dirty="0" err="1" smtClean="0">
                <a:solidFill>
                  <a:srgbClr val="000000"/>
                </a:solidFill>
                <a:latin typeface="ArialNarrow"/>
              </a:rPr>
              <a:t>superorganisme</a:t>
            </a:r>
            <a:r>
              <a:rPr lang="fr-FR" dirty="0" smtClean="0">
                <a:solidFill>
                  <a:srgbClr val="000000"/>
                </a:solidFill>
                <a:latin typeface="ArialNarrow"/>
              </a:rPr>
              <a:t>, de la cohorte, de l'individu et de l'alvéole.</a:t>
            </a:r>
            <a:r>
              <a:rPr lang="fr-FR" dirty="0" smtClean="0"/>
              <a:t> </a:t>
            </a:r>
          </a:p>
        </p:txBody>
      </p:sp>
    </p:spTree>
    <p:extLst>
      <p:ext uri="{BB962C8B-B14F-4D97-AF65-F5344CB8AC3E}">
        <p14:creationId xmlns:p14="http://schemas.microsoft.com/office/powerpoint/2010/main" val="272115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solidFill>
                  <a:srgbClr val="000000"/>
                </a:solidFill>
              </a:rPr>
              <a:t>Les ruches d’observations scientifiques sont des ruches où les cadres sont superposés les uns au-dessus des autres et les parois sont en verre. Les abeilles s’y adaptent aisément et elles ont permis l’observation de la colonie sans perturbations favorisant la découverte de nombreux secrets de la vie des abeilles depuis leur invention par les pionniers de l’éthologie expérimentale des abeilles René Antoine </a:t>
            </a:r>
            <a:r>
              <a:rPr lang="fr-FR" dirty="0" err="1" smtClean="0">
                <a:solidFill>
                  <a:srgbClr val="000000"/>
                </a:solidFill>
              </a:rPr>
              <a:t>Ferchault</a:t>
            </a:r>
            <a:r>
              <a:rPr lang="fr-FR" dirty="0" smtClean="0">
                <a:solidFill>
                  <a:srgbClr val="000000"/>
                </a:solidFill>
              </a:rPr>
              <a:t> de Réaumur et François Huber</a:t>
            </a:r>
            <a:r>
              <a:rPr lang="fr-FR" dirty="0" smtClean="0"/>
              <a:t> </a:t>
            </a:r>
            <a:br>
              <a:rPr lang="fr-FR" dirty="0" smtClean="0"/>
            </a:br>
            <a:r>
              <a:rPr lang="fr-FR" b="1" dirty="0" err="1" smtClean="0"/>
              <a:t>Huber</a:t>
            </a:r>
            <a:r>
              <a:rPr lang="fr-FR" b="1" dirty="0" smtClean="0"/>
              <a:t> (François, 1750 – 1832)</a:t>
            </a:r>
            <a:r>
              <a:rPr lang="fr-FR" b="1" baseline="0" dirty="0" smtClean="0"/>
              <a:t> </a:t>
            </a:r>
            <a:r>
              <a:rPr lang="fr-FR" dirty="0" smtClean="0"/>
              <a:t>il réalisa de nombreuses expériences sur les ouvrières et les reines en utilisant notamment sa ruche d’observation en feuillets. Il décrivit le vol nuptial et la fécondation en vol de la reine par les faux-bourdons. Le premier, il soupçonna le rôle important des odeurs dans l’organisation de la ruche. </a:t>
            </a:r>
          </a:p>
          <a:p>
            <a:r>
              <a:rPr lang="fr-FR" b="1" dirty="0" smtClean="0"/>
              <a:t>Réaumur</a:t>
            </a:r>
            <a:r>
              <a:rPr lang="fr-FR" dirty="0" smtClean="0"/>
              <a:t> (René-Antoine </a:t>
            </a:r>
            <a:r>
              <a:rPr lang="fr-FR" dirty="0" err="1" smtClean="0"/>
              <a:t>Ferchault</a:t>
            </a:r>
            <a:r>
              <a:rPr lang="fr-FR" dirty="0" smtClean="0"/>
              <a:t> de, né à la Rochelle en 1683 - mort en 1757). Homme de sciences et naturaliste, il publia entre 1734 et 1742 ses </a:t>
            </a:r>
            <a:r>
              <a:rPr lang="fr-FR" i="1" dirty="0" smtClean="0"/>
              <a:t>Mémoires pour servir à l’histoire des insectes</a:t>
            </a:r>
            <a:r>
              <a:rPr lang="fr-FR" dirty="0" smtClean="0"/>
              <a:t>. Le tome V de cet ouvrage est dédié aux mouches à quatre ailes et en particulier à l’histoire des abeilles. Il étudia de nombreux aspects de l’anatomie et du comportement social des abeilles. Par exemple, il indiqua, sans en oublier une seule, les diverses fonctions remplies par les ouvrières dans la ruche. Il jeta alors les bases de l’</a:t>
            </a:r>
            <a:r>
              <a:rPr lang="fr-FR" dirty="0" err="1" smtClean="0"/>
              <a:t>apidologie</a:t>
            </a:r>
            <a:r>
              <a:rPr lang="fr-FR" dirty="0" smtClean="0"/>
              <a:t> moderne et de façon plus générale, de l’entomologie.</a:t>
            </a:r>
            <a:endParaRPr lang="fr-FR" dirty="0"/>
          </a:p>
        </p:txBody>
      </p:sp>
    </p:spTree>
    <p:extLst>
      <p:ext uri="{BB962C8B-B14F-4D97-AF65-F5344CB8AC3E}">
        <p14:creationId xmlns:p14="http://schemas.microsoft.com/office/powerpoint/2010/main" val="2988818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08983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L’ITSAP-Institut de l’abeille  recense</a:t>
            </a:r>
            <a:r>
              <a:rPr lang="fr-FR" baseline="0" dirty="0" smtClean="0"/>
              <a:t> 02/2018 une quinzaine de fabricants pour les balance apicole</a:t>
            </a:r>
            <a:endParaRPr lang="fr-FR" dirty="0"/>
          </a:p>
        </p:txBody>
      </p:sp>
    </p:spTree>
    <p:extLst>
      <p:ext uri="{BB962C8B-B14F-4D97-AF65-F5344CB8AC3E}">
        <p14:creationId xmlns:p14="http://schemas.microsoft.com/office/powerpoint/2010/main" val="485397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Compteurs entrée sortie par IR</a:t>
            </a:r>
          </a:p>
          <a:p>
            <a:r>
              <a:rPr lang="fr-FR" dirty="0" smtClean="0"/>
              <a:t>Compteur analyse d’image</a:t>
            </a:r>
            <a:endParaRPr lang="fr-FR" dirty="0"/>
          </a:p>
        </p:txBody>
      </p:sp>
    </p:spTree>
    <p:extLst>
      <p:ext uri="{BB962C8B-B14F-4D97-AF65-F5344CB8AC3E}">
        <p14:creationId xmlns:p14="http://schemas.microsoft.com/office/powerpoint/2010/main" val="3697412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L’ITSAP-Institut de l’abeille  recense</a:t>
            </a:r>
            <a:r>
              <a:rPr lang="fr-FR" baseline="0" dirty="0" smtClean="0"/>
              <a:t> 02/2018 une quinzaine de fabricants pour les balance apicole</a:t>
            </a:r>
            <a:endParaRPr lang="fr-FR" dirty="0"/>
          </a:p>
        </p:txBody>
      </p:sp>
    </p:spTree>
    <p:extLst>
      <p:ext uri="{BB962C8B-B14F-4D97-AF65-F5344CB8AC3E}">
        <p14:creationId xmlns:p14="http://schemas.microsoft.com/office/powerpoint/2010/main" val="336763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L’ITSAP-Institut de l’abeille  recense</a:t>
            </a:r>
            <a:r>
              <a:rPr lang="fr-FR" baseline="0" dirty="0" smtClean="0"/>
              <a:t> 02/2018 une quinzaine de fabricants pour les balance apicole</a:t>
            </a:r>
            <a:endParaRPr lang="fr-FR" dirty="0"/>
          </a:p>
        </p:txBody>
      </p:sp>
    </p:spTree>
    <p:extLst>
      <p:ext uri="{BB962C8B-B14F-4D97-AF65-F5344CB8AC3E}">
        <p14:creationId xmlns:p14="http://schemas.microsoft.com/office/powerpoint/2010/main" val="2571332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L’ITSAP-Institut de l’abeille  recense</a:t>
            </a:r>
            <a:r>
              <a:rPr lang="fr-FR" baseline="0" dirty="0" smtClean="0"/>
              <a:t> 02/2018 une quinzaine de fabricants pour les balance apicole</a:t>
            </a:r>
            <a:endParaRPr lang="fr-FR" dirty="0"/>
          </a:p>
        </p:txBody>
      </p:sp>
    </p:spTree>
    <p:extLst>
      <p:ext uri="{BB962C8B-B14F-4D97-AF65-F5344CB8AC3E}">
        <p14:creationId xmlns:p14="http://schemas.microsoft.com/office/powerpoint/2010/main" val="447022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79733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F67AF12-942B-41F2-B46A-5A68859FA298}" type="datetimeFigureOut">
              <a:rPr lang="fr-FR" smtClean="0"/>
              <a:t>15/01/2019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6742BF8-E5E4-4389-8883-5096BCDE48B7}" type="slidenum">
              <a:rPr lang="fr-FR" smtClean="0"/>
              <a:t>‹N°›</a:t>
            </a:fld>
            <a:endParaRPr lang="fr-FR"/>
          </a:p>
        </p:txBody>
      </p:sp>
    </p:spTree>
    <p:extLst>
      <p:ext uri="{BB962C8B-B14F-4D97-AF65-F5344CB8AC3E}">
        <p14:creationId xmlns:p14="http://schemas.microsoft.com/office/powerpoint/2010/main" val="3386992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314921" y="2029356"/>
            <a:ext cx="8505825" cy="1507067"/>
          </a:xfrm>
          <a:noFill/>
          <a:ln w="28575">
            <a:solidFill>
              <a:srgbClr val="1B5544"/>
            </a:solidFill>
          </a:ln>
        </p:spPr>
        <p:txBody>
          <a:bodyPr anchor="ctr" anchorCtr="0">
            <a:normAutofit/>
          </a:bodyPr>
          <a:lstStyle>
            <a:lvl1pPr algn="ctr">
              <a:defRPr sz="4000" i="1">
                <a:solidFill>
                  <a:srgbClr val="00966F"/>
                </a:solidFill>
              </a:defRPr>
            </a:lvl1pPr>
          </a:lstStyle>
          <a:p>
            <a:r>
              <a:rPr lang="fr-FR" dirty="0" smtClean="0"/>
              <a:t>Modifiez le style du titre</a:t>
            </a:r>
            <a:endParaRPr lang="fr-FR" dirty="0"/>
          </a:p>
        </p:txBody>
      </p:sp>
      <p:sp>
        <p:nvSpPr>
          <p:cNvPr id="3" name="Sous-titre 2"/>
          <p:cNvSpPr>
            <a:spLocks noGrp="1"/>
          </p:cNvSpPr>
          <p:nvPr>
            <p:ph type="subTitle" idx="1"/>
          </p:nvPr>
        </p:nvSpPr>
        <p:spPr>
          <a:xfrm>
            <a:off x="973734" y="4004732"/>
            <a:ext cx="7188200" cy="1430868"/>
          </a:xfrm>
        </p:spPr>
        <p:txBody>
          <a:bodyPr/>
          <a:lstStyle>
            <a:lvl1pPr marL="0" indent="0" algn="ctr">
              <a:buNone/>
              <a:defRPr sz="2400">
                <a:solidFill>
                  <a:schemeClr val="bg1">
                    <a:lumMod val="1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smtClean="0"/>
              <a:t>Modifiez le style des sous-titres du masque</a:t>
            </a:r>
            <a:endParaRPr lang="fr-FR" dirty="0"/>
          </a:p>
        </p:txBody>
      </p:sp>
      <p:sp>
        <p:nvSpPr>
          <p:cNvPr id="4" name="Espace réservé de la date 3"/>
          <p:cNvSpPr>
            <a:spLocks noGrp="1"/>
          </p:cNvSpPr>
          <p:nvPr>
            <p:ph type="dt" sz="half" idx="10"/>
          </p:nvPr>
        </p:nvSpPr>
        <p:spPr/>
        <p:txBody>
          <a:bodyPr/>
          <a:lstStyle>
            <a:lvl1pPr>
              <a:defRPr>
                <a:solidFill>
                  <a:schemeClr val="tx2">
                    <a:lumMod val="75000"/>
                  </a:schemeClr>
                </a:solidFill>
              </a:defRPr>
            </a:lvl1pPr>
          </a:lstStyle>
          <a:p>
            <a:fld id="{BE44D2D2-F9F3-41B8-94B0-9F29935356DE}" type="datetimeFigureOut">
              <a:rPr lang="fr-FR" smtClean="0"/>
              <a:pPr/>
              <a:t>15/01/2019</a:t>
            </a:fld>
            <a:endParaRPr lang="fr-FR" dirty="0"/>
          </a:p>
        </p:txBody>
      </p:sp>
      <p:sp>
        <p:nvSpPr>
          <p:cNvPr id="5" name="Espace réservé du pied de page 4"/>
          <p:cNvSpPr>
            <a:spLocks noGrp="1"/>
          </p:cNvSpPr>
          <p:nvPr>
            <p:ph type="ftr" sz="quarter" idx="11"/>
          </p:nvPr>
        </p:nvSpPr>
        <p:spPr/>
        <p:txBody>
          <a:bodyPr/>
          <a:lstStyle>
            <a:lvl1pPr>
              <a:defRPr>
                <a:solidFill>
                  <a:schemeClr val="tx2">
                    <a:lumMod val="75000"/>
                  </a:schemeClr>
                </a:solidFill>
              </a:defRPr>
            </a:lvl1pPr>
          </a:lstStyle>
          <a:p>
            <a:endParaRPr lang="fr-FR" dirty="0"/>
          </a:p>
        </p:txBody>
      </p:sp>
      <p:sp>
        <p:nvSpPr>
          <p:cNvPr id="6" name="Espace réservé du numéro de diapositive 5"/>
          <p:cNvSpPr>
            <a:spLocks noGrp="1"/>
          </p:cNvSpPr>
          <p:nvPr>
            <p:ph type="sldNum" sz="quarter" idx="12"/>
          </p:nvPr>
        </p:nvSpPr>
        <p:spPr/>
        <p:txBody>
          <a:bodyPr/>
          <a:lstStyle>
            <a:lvl1pPr>
              <a:defRPr>
                <a:solidFill>
                  <a:schemeClr val="tx2">
                    <a:lumMod val="75000"/>
                  </a:schemeClr>
                </a:solidFill>
              </a:defRPr>
            </a:lvl1pPr>
          </a:lstStyle>
          <a:p>
            <a:fld id="{492B3B9D-86B2-401E-9D3A-6FBE3925568C}" type="slidenum">
              <a:rPr lang="fr-FR" smtClean="0"/>
              <a:pPr/>
              <a:t>‹N°›</a:t>
            </a:fld>
            <a:endParaRPr lang="fr-FR" dirty="0"/>
          </a:p>
        </p:txBody>
      </p:sp>
      <p:pic>
        <p:nvPicPr>
          <p:cNvPr id="7" name="Image 6"/>
          <p:cNvPicPr>
            <a:picLocks noChangeAspect="1"/>
          </p:cNvPicPr>
          <p:nvPr userDrawn="1"/>
        </p:nvPicPr>
        <p:blipFill>
          <a:blip r:embed="rId2">
            <a:lum bright="-20000" contrast="20000"/>
            <a:extLst>
              <a:ext uri="{28A0092B-C50C-407E-A947-70E740481C1C}">
                <a14:useLocalDpi xmlns:a14="http://schemas.microsoft.com/office/drawing/2010/main" val="0"/>
              </a:ext>
            </a:extLst>
          </a:blip>
          <a:srcRect b="88177"/>
          <a:stretch>
            <a:fillRect/>
          </a:stretch>
        </p:blipFill>
        <p:spPr bwMode="auto">
          <a:xfrm>
            <a:off x="0" y="1588"/>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Connecteur droit 8"/>
          <p:cNvCxnSpPr/>
          <p:nvPr userDrawn="1"/>
        </p:nvCxnSpPr>
        <p:spPr>
          <a:xfrm>
            <a:off x="0" y="1430028"/>
            <a:ext cx="9152335" cy="0"/>
          </a:xfrm>
          <a:prstGeom prst="line">
            <a:avLst/>
          </a:prstGeom>
          <a:ln w="31750">
            <a:solidFill>
              <a:srgbClr val="1B5544"/>
            </a:solidFill>
          </a:ln>
        </p:spPr>
        <p:style>
          <a:lnRef idx="2">
            <a:schemeClr val="accent1"/>
          </a:lnRef>
          <a:fillRef idx="0">
            <a:schemeClr val="accent1"/>
          </a:fillRef>
          <a:effectRef idx="1">
            <a:schemeClr val="accent1"/>
          </a:effectRef>
          <a:fontRef idx="minor">
            <a:schemeClr val="tx1"/>
          </a:fontRef>
        </p:style>
      </p:cxnSp>
      <p:sp>
        <p:nvSpPr>
          <p:cNvPr id="14" name="Espace réservé du contenu 13"/>
          <p:cNvSpPr>
            <a:spLocks noGrp="1"/>
          </p:cNvSpPr>
          <p:nvPr>
            <p:ph sz="quarter" idx="13"/>
          </p:nvPr>
        </p:nvSpPr>
        <p:spPr>
          <a:xfrm>
            <a:off x="1848446" y="1068391"/>
            <a:ext cx="5438775" cy="573087"/>
          </a:xfrm>
        </p:spPr>
        <p:txBody>
          <a:bodyPr/>
          <a:lstStyle>
            <a:lvl1pPr marL="0" indent="0" algn="ctr">
              <a:buNone/>
              <a:defRPr lang="fr-FR" sz="2400" b="1" kern="1200" cap="small" dirty="0" smtClean="0">
                <a:solidFill>
                  <a:schemeClr val="bg1">
                    <a:lumMod val="10000"/>
                  </a:schemeClr>
                </a:solidFill>
                <a:latin typeface="+mn-lt"/>
                <a:ea typeface="+mn-ea"/>
                <a:cs typeface="+mn-cs"/>
              </a:defRPr>
            </a:lvl1pPr>
            <a:lvl2pPr marL="359991" indent="0" algn="ctr">
              <a:spcBef>
                <a:spcPts val="0"/>
              </a:spcBef>
              <a:buNone/>
              <a:defRPr lang="fr-FR" sz="1600" kern="1200" dirty="0" smtClean="0">
                <a:solidFill>
                  <a:schemeClr val="bg1">
                    <a:lumMod val="10000"/>
                  </a:schemeClr>
                </a:solidFill>
                <a:latin typeface="+mn-lt"/>
                <a:ea typeface="+mn-ea"/>
                <a:cs typeface="+mn-cs"/>
              </a:defRPr>
            </a:lvl2pPr>
          </a:lstStyle>
          <a:p>
            <a:pPr lvl="0"/>
            <a:r>
              <a:rPr lang="fr-FR" dirty="0" smtClean="0"/>
              <a:t>Modifiez les styles du texte du masque</a:t>
            </a:r>
          </a:p>
          <a:p>
            <a:pPr lvl="1"/>
            <a:r>
              <a:rPr lang="fr-FR" dirty="0" smtClean="0"/>
              <a:t>Deuxième niveau</a:t>
            </a:r>
          </a:p>
        </p:txBody>
      </p:sp>
    </p:spTree>
    <p:extLst>
      <p:ext uri="{BB962C8B-B14F-4D97-AF65-F5344CB8AC3E}">
        <p14:creationId xmlns:p14="http://schemas.microsoft.com/office/powerpoint/2010/main" val="23404572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0" y="527902"/>
            <a:ext cx="9144000" cy="518474"/>
          </a:xfrm>
        </p:spPr>
        <p:txBody>
          <a:bodyPr>
            <a:noAutofit/>
          </a:bodyPr>
          <a:lstStyle>
            <a:lvl1pPr marL="0" marR="0" indent="0" algn="l" defTabSz="914377" rtl="0" eaLnBrk="1" fontAlgn="auto" latinLnBrk="0" hangingPunct="1">
              <a:lnSpc>
                <a:spcPct val="90000"/>
              </a:lnSpc>
              <a:spcBef>
                <a:spcPct val="0"/>
              </a:spcBef>
              <a:spcAft>
                <a:spcPts val="0"/>
              </a:spcAft>
              <a:buClrTx/>
              <a:buSzTx/>
              <a:buFont typeface="+mj-lt"/>
              <a:buNone/>
              <a:tabLst/>
              <a:defRPr lang="fr-FR" sz="2200" b="1" u="sng" baseline="0" smtClean="0">
                <a:solidFill>
                  <a:srgbClr val="1B5544"/>
                </a:solidFill>
                <a:effectLst/>
                <a:latin typeface="Cambria" panose="02040503050406030204" pitchFamily="18" charset="0"/>
              </a:defRPr>
            </a:lvl1pPr>
          </a:lstStyle>
          <a:p>
            <a:pPr algn="just">
              <a:buFont typeface="Calibri" pitchFamily="34" charset="0"/>
              <a:buChar char="→"/>
              <a:defRPr/>
            </a:pPr>
            <a:r>
              <a:rPr lang="fr-FR" dirty="0" smtClean="0"/>
              <a:t> Modifiez le style du titre :</a:t>
            </a:r>
            <a:endParaRPr lang="fr-FR" dirty="0"/>
          </a:p>
        </p:txBody>
      </p:sp>
      <p:sp>
        <p:nvSpPr>
          <p:cNvPr id="6" name="Espace réservé du numéro de diapositive 5"/>
          <p:cNvSpPr>
            <a:spLocks noGrp="1"/>
          </p:cNvSpPr>
          <p:nvPr>
            <p:ph type="sldNum" sz="quarter" idx="12"/>
          </p:nvPr>
        </p:nvSpPr>
        <p:spPr>
          <a:xfrm>
            <a:off x="8589586" y="6549194"/>
            <a:ext cx="554414" cy="351411"/>
          </a:xfrm>
        </p:spPr>
        <p:txBody>
          <a:bodyPr/>
          <a:lstStyle/>
          <a:p>
            <a:fld id="{492B3B9D-86B2-401E-9D3A-6FBE3925568C}" type="slidenum">
              <a:rPr lang="fr-FR" smtClean="0"/>
              <a:t>‹N°›</a:t>
            </a:fld>
            <a:endParaRPr lang="fr-FR"/>
          </a:p>
        </p:txBody>
      </p:sp>
      <p:pic>
        <p:nvPicPr>
          <p:cNvPr id="7" name="Image 6"/>
          <p:cNvPicPr>
            <a:picLocks noChangeAspect="1"/>
          </p:cNvPicPr>
          <p:nvPr userDrawn="1"/>
        </p:nvPicPr>
        <p:blipFill rotWithShape="1">
          <a:blip r:embed="rId2">
            <a:lum bright="-20000" contrast="20000"/>
            <a:extLst>
              <a:ext uri="{28A0092B-C50C-407E-A947-70E740481C1C}">
                <a14:useLocalDpi xmlns:a14="http://schemas.microsoft.com/office/drawing/2010/main" val="0"/>
              </a:ext>
            </a:extLst>
          </a:blip>
          <a:srcRect t="3595" b="90622"/>
          <a:stretch/>
        </p:blipFill>
        <p:spPr bwMode="auto">
          <a:xfrm>
            <a:off x="0" y="3"/>
            <a:ext cx="9144000" cy="52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e 3"/>
          <p:cNvGrpSpPr>
            <a:grpSpLocks/>
          </p:cNvGrpSpPr>
          <p:nvPr userDrawn="1"/>
        </p:nvGrpSpPr>
        <p:grpSpPr bwMode="auto">
          <a:xfrm>
            <a:off x="-43908" y="6577489"/>
            <a:ext cx="8532000" cy="294816"/>
            <a:chOff x="-58391" y="6563262"/>
            <a:chExt cx="8853351" cy="294506"/>
          </a:xfrm>
          <a:effectLst>
            <a:outerShdw blurRad="50800" dist="50800" sx="1000" sy="1000" algn="ctr" rotWithShape="0">
              <a:srgbClr val="000000"/>
            </a:outerShdw>
          </a:effectLst>
        </p:grpSpPr>
        <p:sp>
          <p:nvSpPr>
            <p:cNvPr id="14" name="Rogner un rectangle à un seul coin 13"/>
            <p:cNvSpPr/>
            <p:nvPr/>
          </p:nvSpPr>
          <p:spPr>
            <a:xfrm>
              <a:off x="-17310" y="6563262"/>
              <a:ext cx="8812270" cy="294506"/>
            </a:xfrm>
            <a:prstGeom prst="snip1Rect">
              <a:avLst>
                <a:gd name="adj" fmla="val 50000"/>
              </a:avLst>
            </a:prstGeom>
            <a:solidFill>
              <a:srgbClr val="1B5544"/>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800"/>
            </a:p>
          </p:txBody>
        </p:sp>
        <p:sp>
          <p:nvSpPr>
            <p:cNvPr id="15" name="Rectangle 14"/>
            <p:cNvSpPr/>
            <p:nvPr/>
          </p:nvSpPr>
          <p:spPr>
            <a:xfrm>
              <a:off x="-58391" y="6598069"/>
              <a:ext cx="6227803" cy="243529"/>
            </a:xfrm>
            <a:prstGeom prst="rect">
              <a:avLst/>
            </a:prstGeom>
          </p:spPr>
          <p:txBody>
            <a:bodyPr>
              <a:spAutoFit/>
            </a:bodyPr>
            <a:lstStyle/>
            <a:p>
              <a:pPr>
                <a:lnSpc>
                  <a:spcPct val="80000"/>
                </a:lnSpc>
                <a:defRPr/>
              </a:pPr>
              <a:r>
                <a:rPr lang="fr-FR" sz="1200" b="1" smtClean="0">
                  <a:solidFill>
                    <a:schemeClr val="bg1"/>
                  </a:solidFill>
                </a:rPr>
                <a:t>Bois des ruches + SuperBeeLive  </a:t>
              </a:r>
              <a:endParaRPr lang="en-US" altLang="fr-FR" sz="1151" b="1" i="1" dirty="0">
                <a:solidFill>
                  <a:schemeClr val="bg1"/>
                </a:solidFill>
              </a:endParaRPr>
            </a:p>
          </p:txBody>
        </p:sp>
        <p:sp>
          <p:nvSpPr>
            <p:cNvPr id="16" name="Rectangle 1"/>
            <p:cNvSpPr>
              <a:spLocks noChangeArrowheads="1"/>
            </p:cNvSpPr>
            <p:nvPr/>
          </p:nvSpPr>
          <p:spPr bwMode="auto">
            <a:xfrm>
              <a:off x="3055511" y="6584260"/>
              <a:ext cx="5713573" cy="26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r>
                <a:rPr lang="fr-FR" altLang="fr-FR" sz="1100" b="1" i="1" smtClean="0">
                  <a:solidFill>
                    <a:schemeClr val="bg1"/>
                  </a:solidFill>
                </a:rPr>
                <a:t>anna.dupleix@umontpellier.fr capucinecarlier@hotmail.com          </a:t>
              </a:r>
              <a:r>
                <a:rPr lang="fr-FR" altLang="fr-FR" sz="1100" b="1" i="1" dirty="0" smtClean="0">
                  <a:solidFill>
                    <a:schemeClr val="bg1"/>
                  </a:solidFill>
                </a:rPr>
                <a:t>08</a:t>
              </a:r>
              <a:r>
                <a:rPr lang="fr-FR" altLang="fr-FR" sz="1100" b="1" dirty="0" smtClean="0">
                  <a:solidFill>
                    <a:schemeClr val="bg1"/>
                  </a:solidFill>
                </a:rPr>
                <a:t>/11/18</a:t>
              </a:r>
              <a:endParaRPr lang="fr-FR" altLang="fr-FR" sz="1100" b="1" dirty="0">
                <a:solidFill>
                  <a:schemeClr val="bg1"/>
                </a:solidFill>
              </a:endParaRPr>
            </a:p>
          </p:txBody>
        </p:sp>
      </p:grpSp>
      <p:sp>
        <p:nvSpPr>
          <p:cNvPr id="22" name="Espace réservé du contenu 21"/>
          <p:cNvSpPr>
            <a:spLocks noGrp="1"/>
          </p:cNvSpPr>
          <p:nvPr>
            <p:ph sz="quarter" idx="14"/>
          </p:nvPr>
        </p:nvSpPr>
        <p:spPr>
          <a:xfrm>
            <a:off x="1" y="1130478"/>
            <a:ext cx="8952806" cy="441959"/>
          </a:xfrm>
        </p:spPr>
        <p:txBody>
          <a:bodyPr>
            <a:normAutofit/>
          </a:bodyPr>
          <a:lstStyle>
            <a:lvl1pPr marL="0" indent="0">
              <a:buFontTx/>
              <a:buNone/>
              <a:defRPr lang="fr-FR" sz="1800" b="1" i="1" kern="1200" dirty="0" smtClean="0">
                <a:solidFill>
                  <a:srgbClr val="06A2A0"/>
                </a:solidFill>
                <a:latin typeface="Cambria" panose="02040503050406030204" pitchFamily="18" charset="0"/>
                <a:ea typeface="+mn-ea"/>
                <a:cs typeface="+mn-cs"/>
              </a:defRPr>
            </a:lvl1pPr>
            <a:lvl2pPr marL="457189" indent="0">
              <a:buFontTx/>
              <a:buNone/>
              <a:defRPr lang="fr-FR" sz="1900" kern="1200" dirty="0" smtClean="0">
                <a:solidFill>
                  <a:schemeClr val="bg1">
                    <a:lumMod val="10000"/>
                  </a:schemeClr>
                </a:solidFill>
                <a:latin typeface="Cambria" panose="02040503050406030204" pitchFamily="18" charset="0"/>
                <a:ea typeface="+mn-ea"/>
                <a:cs typeface="+mn-cs"/>
              </a:defRPr>
            </a:lvl2pPr>
            <a:lvl3pPr marL="914377" indent="0">
              <a:buNone/>
              <a:defRPr sz="1600">
                <a:solidFill>
                  <a:schemeClr val="bg1">
                    <a:lumMod val="10000"/>
                  </a:schemeClr>
                </a:solidFill>
                <a:latin typeface="Cambria" panose="02040503050406030204" pitchFamily="18" charset="0"/>
              </a:defRPr>
            </a:lvl3pPr>
            <a:lvl4pPr marL="1371566" indent="0">
              <a:buNone/>
              <a:defRPr sz="1400">
                <a:solidFill>
                  <a:schemeClr val="bg1">
                    <a:lumMod val="10000"/>
                  </a:schemeClr>
                </a:solidFill>
                <a:latin typeface="Cambria" panose="02040503050406030204" pitchFamily="18" charset="0"/>
              </a:defRPr>
            </a:lvl4pPr>
            <a:lvl5pPr marL="1828754" indent="0">
              <a:buNone/>
              <a:defRPr sz="1200">
                <a:solidFill>
                  <a:schemeClr val="bg1">
                    <a:lumMod val="10000"/>
                  </a:schemeClr>
                </a:solidFill>
                <a:latin typeface="Cambria" panose="02040503050406030204" pitchFamily="18" charset="0"/>
              </a:defRPr>
            </a:lvl5pPr>
          </a:lstStyle>
          <a:p>
            <a:pPr lvl="0"/>
            <a:r>
              <a:rPr lang="fr-FR" dirty="0" smtClean="0"/>
              <a:t>Modifiez les styles du texte du masque</a:t>
            </a:r>
          </a:p>
        </p:txBody>
      </p:sp>
    </p:spTree>
    <p:extLst>
      <p:ext uri="{BB962C8B-B14F-4D97-AF65-F5344CB8AC3E}">
        <p14:creationId xmlns:p14="http://schemas.microsoft.com/office/powerpoint/2010/main" val="8247956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67AF12-942B-41F2-B46A-5A68859FA298}" type="datetimeFigureOut">
              <a:rPr lang="fr-FR" smtClean="0"/>
              <a:t>15/01/2019</a:t>
            </a:fld>
            <a:endParaRPr lang="fr-FR"/>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742BF8-E5E4-4389-8883-5096BCDE48B7}" type="slidenum">
              <a:rPr lang="fr-FR" smtClean="0"/>
              <a:t>‹N°›</a:t>
            </a:fld>
            <a:endParaRPr lang="fr-FR"/>
          </a:p>
        </p:txBody>
      </p:sp>
    </p:spTree>
    <p:extLst>
      <p:ext uri="{BB962C8B-B14F-4D97-AF65-F5344CB8AC3E}">
        <p14:creationId xmlns:p14="http://schemas.microsoft.com/office/powerpoint/2010/main" val="812415539"/>
      </p:ext>
    </p:extLst>
  </p:cSld>
  <p:clrMap bg1="lt1" tx1="dk1" bg2="lt2" tx2="dk2" accent1="accent1" accent2="accent2" accent3="accent3" accent4="accent4" accent5="accent5" accent6="accent6" hlink="hlink" folHlink="folHlink"/>
  <p:sldLayoutIdLst>
    <p:sldLayoutId id="2147483719" r:id="rId1"/>
    <p:sldLayoutId id="2147483724" r:id="rId2"/>
    <p:sldLayoutId id="214748369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jp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45.emf"/></Relationships>
</file>

<file path=ppt/slides/_rels/slide11.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emf"/><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4.emf"/><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5.emf"/><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44.emf"/><Relationship Id="rId7" Type="http://schemas.openxmlformats.org/officeDocument/2006/relationships/image" Target="../media/image55.pn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4.jp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45.emf"/><Relationship Id="rId9" Type="http://schemas.openxmlformats.org/officeDocument/2006/relationships/image" Target="../media/image57.jpe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4.emf"/><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1.jpg"/><Relationship Id="rId5" Type="http://schemas.openxmlformats.org/officeDocument/2006/relationships/image" Target="../media/image60.jpg"/><Relationship Id="rId10" Type="http://schemas.openxmlformats.org/officeDocument/2006/relationships/image" Target="../media/image64.png"/><Relationship Id="rId4" Type="http://schemas.openxmlformats.org/officeDocument/2006/relationships/image" Target="../media/image45.emf"/><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13.png"/><Relationship Id="rId4" Type="http://schemas.openxmlformats.org/officeDocument/2006/relationships/image" Target="../media/image45.emf"/></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4.emf"/><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13.png"/><Relationship Id="rId4" Type="http://schemas.openxmlformats.org/officeDocument/2006/relationships/image" Target="../media/image45.emf"/></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70.png"/><Relationship Id="rId4" Type="http://schemas.openxmlformats.org/officeDocument/2006/relationships/image" Target="../media/image45.emf"/></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70.png"/><Relationship Id="rId4" Type="http://schemas.openxmlformats.org/officeDocument/2006/relationships/image" Target="../media/image45.emf"/></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5.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6.png"/><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7.emf"/></Relationships>
</file>

<file path=ppt/slides/_rels/slide2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8.jpeg"/><Relationship Id="rId7" Type="http://schemas.openxmlformats.org/officeDocument/2006/relationships/image" Target="../media/image9.jpe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jp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eg"/><Relationship Id="rId7"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47460" y="853371"/>
            <a:ext cx="8505825" cy="3148123"/>
          </a:xfrm>
          <a:ln>
            <a:noFill/>
          </a:ln>
        </p:spPr>
        <p:txBody>
          <a:bodyPr>
            <a:noAutofit/>
          </a:bodyPr>
          <a:lstStyle/>
          <a:p>
            <a:r>
              <a:rPr lang="fr-FR" sz="2400" b="1" dirty="0"/>
              <a:t>Le bois des ruches : quel confort pour l'habitat des abeilles </a:t>
            </a:r>
            <a:r>
              <a:rPr lang="fr-FR" sz="2400" b="1" dirty="0" smtClean="0"/>
              <a:t>?</a:t>
            </a:r>
            <a:br>
              <a:rPr lang="fr-FR" sz="2400" b="1" dirty="0" smtClean="0"/>
            </a:br>
            <a:r>
              <a:rPr lang="fr-FR" sz="1400" u="sng">
                <a:solidFill>
                  <a:schemeClr val="tx1"/>
                </a:solidFill>
                <a:latin typeface="Cambria" panose="02040503050406030204" pitchFamily="18" charset="0"/>
                <a:ea typeface="Cambria" panose="02040503050406030204" pitchFamily="18" charset="0"/>
              </a:rPr>
              <a:t>Anna </a:t>
            </a:r>
            <a:r>
              <a:rPr lang="fr-FR" sz="1400" u="sng" smtClean="0">
                <a:solidFill>
                  <a:schemeClr val="tx1"/>
                </a:solidFill>
                <a:latin typeface="Cambria" panose="02040503050406030204" pitchFamily="18" charset="0"/>
                <a:ea typeface="Cambria" panose="02040503050406030204" pitchFamily="18" charset="0"/>
              </a:rPr>
              <a:t>Dupleix, </a:t>
            </a:r>
            <a:r>
              <a:rPr lang="fr-FR" altLang="x-none" sz="1400">
                <a:solidFill>
                  <a:schemeClr val="tx1"/>
                </a:solidFill>
                <a:latin typeface="Cambria" panose="02040503050406030204" pitchFamily="18" charset="0"/>
                <a:ea typeface="Cambria" panose="02040503050406030204" pitchFamily="18" charset="0"/>
              </a:rPr>
              <a:t>Shu Wah </a:t>
            </a:r>
            <a:r>
              <a:rPr lang="fr-FR" altLang="x-none" sz="1400" smtClean="0">
                <a:solidFill>
                  <a:schemeClr val="tx1"/>
                </a:solidFill>
                <a:latin typeface="Cambria" panose="02040503050406030204" pitchFamily="18" charset="0"/>
                <a:ea typeface="Cambria" panose="02040503050406030204" pitchFamily="18" charset="0"/>
              </a:rPr>
              <a:t>Mui, </a:t>
            </a:r>
            <a:r>
              <a:rPr lang="fr-FR" altLang="x-none" sz="1400">
                <a:solidFill>
                  <a:schemeClr val="tx1"/>
                </a:solidFill>
                <a:latin typeface="Cambria" panose="02040503050406030204" pitchFamily="18" charset="0"/>
                <a:ea typeface="Cambria" panose="02040503050406030204" pitchFamily="18" charset="0"/>
              </a:rPr>
              <a:t>Delphine </a:t>
            </a:r>
            <a:r>
              <a:rPr lang="fr-FR" altLang="x-none" sz="1400" smtClean="0">
                <a:solidFill>
                  <a:schemeClr val="tx1"/>
                </a:solidFill>
                <a:latin typeface="Cambria" panose="02040503050406030204" pitchFamily="18" charset="0"/>
                <a:ea typeface="Cambria" panose="02040503050406030204" pitchFamily="18" charset="0"/>
              </a:rPr>
              <a:t>Jullien, </a:t>
            </a:r>
            <a:r>
              <a:rPr lang="fr-FR" sz="1400">
                <a:solidFill>
                  <a:schemeClr val="tx1"/>
                </a:solidFill>
                <a:latin typeface="Cambria" panose="02040503050406030204" pitchFamily="18" charset="0"/>
                <a:ea typeface="Cambria" panose="02040503050406030204" pitchFamily="18" charset="0"/>
              </a:rPr>
              <a:t>Pascale </a:t>
            </a:r>
            <a:r>
              <a:rPr lang="fr-FR" sz="1400" smtClean="0">
                <a:solidFill>
                  <a:schemeClr val="tx1"/>
                </a:solidFill>
                <a:latin typeface="Cambria" panose="02040503050406030204" pitchFamily="18" charset="0"/>
                <a:ea typeface="Cambria" panose="02040503050406030204" pitchFamily="18" charset="0"/>
              </a:rPr>
              <a:t>Moity-Maïzi, </a:t>
            </a:r>
            <a:r>
              <a:rPr lang="fr-FR" sz="1400">
                <a:solidFill>
                  <a:schemeClr val="tx1"/>
                </a:solidFill>
                <a:latin typeface="Cambria" panose="02040503050406030204" pitchFamily="18" charset="0"/>
                <a:ea typeface="Cambria" panose="02040503050406030204" pitchFamily="18" charset="0"/>
              </a:rPr>
              <a:t>Pauline </a:t>
            </a:r>
            <a:r>
              <a:rPr lang="fr-FR" sz="1400" smtClean="0">
                <a:solidFill>
                  <a:schemeClr val="tx1"/>
                </a:solidFill>
                <a:latin typeface="Cambria" panose="02040503050406030204" pitchFamily="18" charset="0"/>
                <a:ea typeface="Cambria" panose="02040503050406030204" pitchFamily="18" charset="0"/>
              </a:rPr>
              <a:t>Milliet-Treboux, </a:t>
            </a:r>
            <a:r>
              <a:rPr lang="fr-FR" sz="1400">
                <a:solidFill>
                  <a:schemeClr val="tx1"/>
                </a:solidFill>
                <a:latin typeface="Cambria" panose="02040503050406030204" pitchFamily="18" charset="0"/>
                <a:ea typeface="Cambria" panose="02040503050406030204" pitchFamily="18" charset="0"/>
              </a:rPr>
              <a:t>Bertrand </a:t>
            </a:r>
            <a:r>
              <a:rPr lang="fr-FR" sz="1400" smtClean="0">
                <a:solidFill>
                  <a:schemeClr val="tx1"/>
                </a:solidFill>
                <a:latin typeface="Cambria" panose="02040503050406030204" pitchFamily="18" charset="0"/>
                <a:ea typeface="Cambria" panose="02040503050406030204" pitchFamily="18" charset="0"/>
              </a:rPr>
              <a:t>Schatz, </a:t>
            </a:r>
            <a:r>
              <a:rPr lang="fr-FR" altLang="x-none" sz="1400">
                <a:solidFill>
                  <a:schemeClr val="tx1"/>
                </a:solidFill>
                <a:latin typeface="Cambria" panose="02040503050406030204" pitchFamily="18" charset="0"/>
                <a:ea typeface="Cambria" panose="02040503050406030204" pitchFamily="18" charset="0"/>
              </a:rPr>
              <a:t>François </a:t>
            </a:r>
            <a:r>
              <a:rPr lang="fr-FR" altLang="x-none" sz="1400" smtClean="0">
                <a:solidFill>
                  <a:schemeClr val="tx1"/>
                </a:solidFill>
                <a:latin typeface="Cambria" panose="02040503050406030204" pitchFamily="18" charset="0"/>
                <a:ea typeface="Cambria" panose="02040503050406030204" pitchFamily="18" charset="0"/>
              </a:rPr>
              <a:t>Pfister, </a:t>
            </a:r>
            <a:r>
              <a:rPr lang="fr-FR" altLang="x-none" sz="1400">
                <a:solidFill>
                  <a:schemeClr val="tx1"/>
                </a:solidFill>
                <a:latin typeface="Cambria" panose="02040503050406030204" pitchFamily="18" charset="0"/>
                <a:ea typeface="Cambria" panose="02040503050406030204" pitchFamily="18" charset="0"/>
              </a:rPr>
              <a:t>Victor </a:t>
            </a:r>
            <a:r>
              <a:rPr lang="fr-FR" altLang="x-none" sz="1400" smtClean="0">
                <a:solidFill>
                  <a:schemeClr val="tx1"/>
                </a:solidFill>
                <a:latin typeface="Cambria" panose="02040503050406030204" pitchFamily="18" charset="0"/>
                <a:ea typeface="Cambria" panose="02040503050406030204" pitchFamily="18" charset="0"/>
              </a:rPr>
              <a:t>Reutenauer, </a:t>
            </a:r>
            <a:r>
              <a:rPr lang="fr-FR" sz="1400">
                <a:solidFill>
                  <a:schemeClr val="tx1"/>
                </a:solidFill>
                <a:latin typeface="Cambria" panose="02040503050406030204" pitchFamily="18" charset="0"/>
                <a:ea typeface="Cambria" panose="02040503050406030204" pitchFamily="18" charset="0"/>
              </a:rPr>
              <a:t>Capucine </a:t>
            </a:r>
            <a:r>
              <a:rPr lang="fr-FR" sz="1400" smtClean="0">
                <a:solidFill>
                  <a:schemeClr val="tx1"/>
                </a:solidFill>
                <a:latin typeface="Cambria" panose="02040503050406030204" pitchFamily="18" charset="0"/>
                <a:ea typeface="Cambria" panose="02040503050406030204" pitchFamily="18" charset="0"/>
              </a:rPr>
              <a:t>Carlier</a:t>
            </a:r>
            <a:r>
              <a:rPr lang="fr-FR" altLang="x-none" sz="1400" smtClean="0">
                <a:solidFill>
                  <a:schemeClr val="tx1"/>
                </a:solidFill>
                <a:latin typeface="Cambria" panose="02040503050406030204" pitchFamily="18" charset="0"/>
                <a:ea typeface="Cambria" panose="02040503050406030204" pitchFamily="18" charset="0"/>
              </a:rPr>
              <a:t>, Emmanuel Ruffio</a:t>
            </a:r>
            <a:r>
              <a:rPr lang="fr-FR" sz="1400" dirty="0">
                <a:solidFill>
                  <a:schemeClr val="tx1"/>
                </a:solidFill>
                <a:latin typeface="Cambria" panose="02040503050406030204" pitchFamily="18" charset="0"/>
                <a:ea typeface="Cambria" panose="02040503050406030204" pitchFamily="18" charset="0"/>
              </a:rPr>
              <a:t/>
            </a:r>
            <a:br>
              <a:rPr lang="fr-FR" sz="1400" dirty="0">
                <a:solidFill>
                  <a:schemeClr val="tx1"/>
                </a:solidFill>
                <a:latin typeface="Cambria" panose="02040503050406030204" pitchFamily="18" charset="0"/>
                <a:ea typeface="Cambria" panose="02040503050406030204" pitchFamily="18" charset="0"/>
              </a:rPr>
            </a:br>
            <a:r>
              <a:rPr lang="fr-FR" sz="2400" b="1" dirty="0" err="1"/>
              <a:t>SuperBeeLive</a:t>
            </a:r>
            <a:r>
              <a:rPr lang="fr-FR" sz="2400" b="1" dirty="0"/>
              <a:t> : Une ruche d’observation instrumentée pour un suivi en temps réel d’une colonie d’abeilles </a:t>
            </a:r>
            <a:r>
              <a:rPr lang="fr-FR" sz="2400" b="1" dirty="0" smtClean="0"/>
              <a:t/>
            </a:r>
            <a:br>
              <a:rPr lang="fr-FR" sz="2400" b="1" dirty="0" smtClean="0"/>
            </a:br>
            <a:r>
              <a:rPr lang="fr-FR" sz="1400" u="sng" dirty="0">
                <a:solidFill>
                  <a:schemeClr val="tx1"/>
                </a:solidFill>
                <a:latin typeface="Cambria" panose="02040503050406030204" pitchFamily="18" charset="0"/>
                <a:ea typeface="Cambria" panose="02040503050406030204" pitchFamily="18" charset="0"/>
              </a:rPr>
              <a:t>Capucine </a:t>
            </a:r>
            <a:r>
              <a:rPr lang="fr-FR" sz="1400" u="sng" dirty="0" smtClean="0">
                <a:solidFill>
                  <a:schemeClr val="tx1"/>
                </a:solidFill>
                <a:latin typeface="Cambria" panose="02040503050406030204" pitchFamily="18" charset="0"/>
                <a:ea typeface="Cambria" panose="02040503050406030204" pitchFamily="18" charset="0"/>
              </a:rPr>
              <a:t>Carlier</a:t>
            </a:r>
            <a:r>
              <a:rPr lang="fr-FR" sz="1400" dirty="0" smtClean="0">
                <a:solidFill>
                  <a:schemeClr val="tx1"/>
                </a:solidFill>
                <a:latin typeface="Cambria" panose="02040503050406030204" pitchFamily="18" charset="0"/>
                <a:ea typeface="Cambria" panose="02040503050406030204" pitchFamily="18" charset="0"/>
              </a:rPr>
              <a:t>, Gille </a:t>
            </a:r>
            <a:r>
              <a:rPr lang="fr-FR" sz="1400" dirty="0">
                <a:solidFill>
                  <a:schemeClr val="tx1"/>
                </a:solidFill>
                <a:latin typeface="Cambria" panose="02040503050406030204" pitchFamily="18" charset="0"/>
                <a:ea typeface="Cambria" panose="02040503050406030204" pitchFamily="18" charset="0"/>
              </a:rPr>
              <a:t>Camp, </a:t>
            </a:r>
            <a:r>
              <a:rPr lang="fr-FR" sz="1400" dirty="0" smtClean="0">
                <a:solidFill>
                  <a:schemeClr val="tx1"/>
                </a:solidFill>
                <a:latin typeface="Cambria" panose="02040503050406030204" pitchFamily="18" charset="0"/>
                <a:ea typeface="Cambria" panose="02040503050406030204" pitchFamily="18" charset="0"/>
              </a:rPr>
              <a:t>Anna </a:t>
            </a:r>
            <a:r>
              <a:rPr lang="fr-FR" sz="1400" dirty="0">
                <a:solidFill>
                  <a:schemeClr val="tx1"/>
                </a:solidFill>
                <a:latin typeface="Cambria" panose="02040503050406030204" pitchFamily="18" charset="0"/>
                <a:ea typeface="Cambria" panose="02040503050406030204" pitchFamily="18" charset="0"/>
              </a:rPr>
              <a:t>Dupleix, </a:t>
            </a:r>
            <a:r>
              <a:rPr lang="fr-FR" sz="1400" dirty="0" smtClean="0">
                <a:solidFill>
                  <a:schemeClr val="tx1"/>
                </a:solidFill>
                <a:latin typeface="Cambria" panose="02040503050406030204" pitchFamily="18" charset="0"/>
                <a:ea typeface="Cambria" panose="02040503050406030204" pitchFamily="18" charset="0"/>
              </a:rPr>
              <a:t>Sébastien </a:t>
            </a:r>
            <a:r>
              <a:rPr lang="fr-FR" sz="1400" dirty="0">
                <a:solidFill>
                  <a:schemeClr val="tx1"/>
                </a:solidFill>
                <a:latin typeface="Cambria" panose="02040503050406030204" pitchFamily="18" charset="0"/>
                <a:ea typeface="Cambria" panose="02040503050406030204" pitchFamily="18" charset="0"/>
              </a:rPr>
              <a:t>Druon, </a:t>
            </a:r>
            <a:r>
              <a:rPr lang="fr-FR" sz="1400" dirty="0" smtClean="0">
                <a:solidFill>
                  <a:schemeClr val="tx1"/>
                </a:solidFill>
                <a:latin typeface="Cambria" panose="02040503050406030204" pitchFamily="18" charset="0"/>
                <a:ea typeface="Cambria" panose="02040503050406030204" pitchFamily="18" charset="0"/>
              </a:rPr>
              <a:t>Delphine </a:t>
            </a:r>
            <a:r>
              <a:rPr lang="fr-FR" sz="1400" dirty="0">
                <a:solidFill>
                  <a:schemeClr val="tx1"/>
                </a:solidFill>
                <a:latin typeface="Cambria" panose="02040503050406030204" pitchFamily="18" charset="0"/>
                <a:ea typeface="Cambria" panose="02040503050406030204" pitchFamily="18" charset="0"/>
              </a:rPr>
              <a:t>Jullien, </a:t>
            </a:r>
            <a:r>
              <a:rPr lang="fr-FR" sz="1400" dirty="0" smtClean="0">
                <a:solidFill>
                  <a:schemeClr val="tx1"/>
                </a:solidFill>
                <a:latin typeface="Cambria" panose="02040503050406030204" pitchFamily="18" charset="0"/>
                <a:ea typeface="Cambria" panose="02040503050406030204" pitchFamily="18" charset="0"/>
              </a:rPr>
              <a:t>Matthieu </a:t>
            </a:r>
            <a:r>
              <a:rPr lang="fr-FR" sz="1400" dirty="0">
                <a:solidFill>
                  <a:schemeClr val="tx1"/>
                </a:solidFill>
                <a:latin typeface="Cambria" panose="02040503050406030204" pitchFamily="18" charset="0"/>
                <a:ea typeface="Cambria" panose="02040503050406030204" pitchFamily="18" charset="0"/>
              </a:rPr>
              <a:t>Rousset</a:t>
            </a:r>
            <a:r>
              <a:rPr lang="fr-FR" sz="1400" dirty="0">
                <a:latin typeface="Cambria" panose="02040503050406030204" pitchFamily="18" charset="0"/>
                <a:ea typeface="Cambria" panose="02040503050406030204" pitchFamily="18" charset="0"/>
              </a:rPr>
              <a:t/>
            </a:r>
            <a:br>
              <a:rPr lang="fr-FR" sz="1400" dirty="0">
                <a:latin typeface="Cambria" panose="02040503050406030204" pitchFamily="18" charset="0"/>
                <a:ea typeface="Cambria" panose="02040503050406030204" pitchFamily="18" charset="0"/>
              </a:rPr>
            </a:br>
            <a:endParaRPr lang="fr-FR" sz="1400" b="1" i="0" dirty="0">
              <a:solidFill>
                <a:schemeClr val="tx1"/>
              </a:solidFill>
              <a:latin typeface="+mn-lt"/>
            </a:endParaRPr>
          </a:p>
        </p:txBody>
      </p:sp>
      <p:sp>
        <p:nvSpPr>
          <p:cNvPr id="4" name="Espace réservé du contenu 3"/>
          <p:cNvSpPr>
            <a:spLocks noGrp="1"/>
          </p:cNvSpPr>
          <p:nvPr>
            <p:ph sz="quarter" idx="13"/>
          </p:nvPr>
        </p:nvSpPr>
        <p:spPr>
          <a:xfrm>
            <a:off x="-634798" y="1082996"/>
            <a:ext cx="10805823" cy="443654"/>
          </a:xfrm>
        </p:spPr>
        <p:txBody>
          <a:bodyPr>
            <a:normAutofit/>
          </a:bodyPr>
          <a:lstStyle/>
          <a:p>
            <a:r>
              <a:rPr lang="en-US" sz="1600" dirty="0" err="1"/>
              <a:t>Congrès</a:t>
            </a:r>
            <a:r>
              <a:rPr lang="en-US" sz="1600" dirty="0"/>
              <a:t> </a:t>
            </a:r>
            <a:r>
              <a:rPr lang="en-US" sz="1600" dirty="0" err="1"/>
              <a:t>Ecolo’Tech</a:t>
            </a:r>
            <a:r>
              <a:rPr lang="en-US" sz="1600" dirty="0"/>
              <a:t>, Montpellier, 7-11 </a:t>
            </a:r>
            <a:r>
              <a:rPr lang="en-US" sz="1600" err="1"/>
              <a:t>Novembre</a:t>
            </a:r>
            <a:r>
              <a:rPr lang="en-US" sz="1600"/>
              <a:t> </a:t>
            </a:r>
            <a:r>
              <a:rPr lang="en-US" sz="1600" smtClean="0"/>
              <a:t>2018</a:t>
            </a:r>
          </a:p>
          <a:p>
            <a:endParaRPr lang="fr-FR" sz="1400" i="1" u="sng" dirty="0">
              <a:solidFill>
                <a:schemeClr val="tx1"/>
              </a:solidFill>
              <a:latin typeface="Cambria" panose="02040503050406030204" pitchFamily="18" charset="0"/>
              <a:ea typeface="Cambria" panose="02040503050406030204" pitchFamily="18" charset="0"/>
              <a:cs typeface="+mj-cs"/>
            </a:endParaRPr>
          </a:p>
        </p:txBody>
      </p:sp>
      <p:pic>
        <p:nvPicPr>
          <p:cNvPr id="32" name="Image 1" descr="Logo LMGC"/>
          <p:cNvPicPr>
            <a:picLocks noChangeAspect="1" noChangeArrowheads="1"/>
          </p:cNvPicPr>
          <p:nvPr/>
        </p:nvPicPr>
        <p:blipFill rotWithShape="1">
          <a:blip r:embed="rId2">
            <a:extLst>
              <a:ext uri="{28A0092B-C50C-407E-A947-70E740481C1C}">
                <a14:useLocalDpi xmlns:a14="http://schemas.microsoft.com/office/drawing/2010/main" val="0"/>
              </a:ext>
            </a:extLst>
          </a:blip>
          <a:srcRect r="3576" b="-3388"/>
          <a:stretch/>
        </p:blipFill>
        <p:spPr bwMode="auto">
          <a:xfrm>
            <a:off x="2431466" y="6454274"/>
            <a:ext cx="4454434" cy="338418"/>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e 35"/>
          <p:cNvGrpSpPr/>
          <p:nvPr/>
        </p:nvGrpSpPr>
        <p:grpSpPr>
          <a:xfrm>
            <a:off x="1325329" y="3414296"/>
            <a:ext cx="2813456" cy="2660842"/>
            <a:chOff x="4861319" y="1131648"/>
            <a:chExt cx="3751274" cy="3547789"/>
          </a:xfrm>
        </p:grpSpPr>
        <p:grpSp>
          <p:nvGrpSpPr>
            <p:cNvPr id="37" name="Groupe 36"/>
            <p:cNvGrpSpPr/>
            <p:nvPr/>
          </p:nvGrpSpPr>
          <p:grpSpPr>
            <a:xfrm>
              <a:off x="4861319" y="1131648"/>
              <a:ext cx="3751274" cy="3547789"/>
              <a:chOff x="4837465" y="1152649"/>
              <a:chExt cx="3751274" cy="3547789"/>
            </a:xfrm>
          </p:grpSpPr>
          <p:pic>
            <p:nvPicPr>
              <p:cNvPr id="42" name="Image 41"/>
              <p:cNvPicPr>
                <a:picLocks noChangeAspect="1"/>
              </p:cNvPicPr>
              <p:nvPr/>
            </p:nvPicPr>
            <p:blipFill rotWithShape="1">
              <a:blip r:embed="rId3">
                <a:extLst>
                  <a:ext uri="{28A0092B-C50C-407E-A947-70E740481C1C}">
                    <a14:useLocalDpi xmlns:a14="http://schemas.microsoft.com/office/drawing/2010/main" val="0"/>
                  </a:ext>
                </a:extLst>
              </a:blip>
              <a:srcRect t="19825" r="32087" b="31941"/>
              <a:stretch/>
            </p:blipFill>
            <p:spPr>
              <a:xfrm>
                <a:off x="4837465" y="1191749"/>
                <a:ext cx="3328773" cy="3307862"/>
              </a:xfrm>
              <a:prstGeom prst="rect">
                <a:avLst/>
              </a:prstGeom>
            </p:spPr>
          </p:pic>
          <p:sp>
            <p:nvSpPr>
              <p:cNvPr id="43" name="ZoneTexte 42"/>
              <p:cNvSpPr txBox="1"/>
              <p:nvPr/>
            </p:nvSpPr>
            <p:spPr>
              <a:xfrm>
                <a:off x="4931032" y="1566248"/>
                <a:ext cx="2085752" cy="369332"/>
              </a:xfrm>
              <a:prstGeom prst="rect">
                <a:avLst/>
              </a:prstGeom>
              <a:noFill/>
            </p:spPr>
            <p:txBody>
              <a:bodyPr wrap="square" rtlCol="0">
                <a:spAutoFit/>
              </a:bodyPr>
              <a:lstStyle/>
              <a:p>
                <a:r>
                  <a:rPr lang="fr-FR" sz="1200" dirty="0">
                    <a:solidFill>
                      <a:srgbClr val="00B050"/>
                    </a:solidFill>
                  </a:rPr>
                  <a:t>Wood sciences</a:t>
                </a:r>
              </a:p>
            </p:txBody>
          </p:sp>
          <p:sp>
            <p:nvSpPr>
              <p:cNvPr id="44" name="ZoneTexte 43"/>
              <p:cNvSpPr txBox="1"/>
              <p:nvPr/>
            </p:nvSpPr>
            <p:spPr>
              <a:xfrm>
                <a:off x="5666002" y="1152649"/>
                <a:ext cx="1482165" cy="369332"/>
              </a:xfrm>
              <a:prstGeom prst="rect">
                <a:avLst/>
              </a:prstGeom>
              <a:noFill/>
            </p:spPr>
            <p:txBody>
              <a:bodyPr wrap="square" rtlCol="0">
                <a:spAutoFit/>
              </a:bodyPr>
              <a:lstStyle/>
              <a:p>
                <a:r>
                  <a:rPr lang="fr-FR" sz="1200" dirty="0" err="1">
                    <a:solidFill>
                      <a:schemeClr val="accent1"/>
                    </a:solidFill>
                  </a:rPr>
                  <a:t>Anthropology</a:t>
                </a:r>
                <a:endParaRPr lang="fr-FR" sz="1200" dirty="0">
                  <a:solidFill>
                    <a:schemeClr val="accent1"/>
                  </a:solidFill>
                </a:endParaRPr>
              </a:p>
            </p:txBody>
          </p:sp>
          <p:sp>
            <p:nvSpPr>
              <p:cNvPr id="45" name="ZoneTexte 44"/>
              <p:cNvSpPr txBox="1"/>
              <p:nvPr/>
            </p:nvSpPr>
            <p:spPr>
              <a:xfrm>
                <a:off x="5949945" y="4331106"/>
                <a:ext cx="2638794" cy="369332"/>
              </a:xfrm>
              <a:prstGeom prst="rect">
                <a:avLst/>
              </a:prstGeom>
              <a:noFill/>
            </p:spPr>
            <p:txBody>
              <a:bodyPr wrap="square" rtlCol="0">
                <a:spAutoFit/>
              </a:bodyPr>
              <a:lstStyle/>
              <a:p>
                <a:r>
                  <a:rPr lang="fr-FR" sz="1200" dirty="0" err="1">
                    <a:solidFill>
                      <a:srgbClr val="F50B4E"/>
                    </a:solidFill>
                  </a:rPr>
                  <a:t>Apidology</a:t>
                </a:r>
                <a:endParaRPr lang="fr-FR" sz="1200" dirty="0">
                  <a:solidFill>
                    <a:srgbClr val="F50B4E"/>
                  </a:solidFill>
                </a:endParaRPr>
              </a:p>
            </p:txBody>
          </p:sp>
        </p:grpSp>
        <p:sp>
          <p:nvSpPr>
            <p:cNvPr id="38" name="Ellipse 37"/>
            <p:cNvSpPr/>
            <p:nvPr/>
          </p:nvSpPr>
          <p:spPr>
            <a:xfrm>
              <a:off x="5336934" y="1826474"/>
              <a:ext cx="1451230" cy="2483631"/>
            </a:xfrm>
            <a:prstGeom prst="ellipse">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9" name="Ellipse 38"/>
            <p:cNvSpPr/>
            <p:nvPr/>
          </p:nvSpPr>
          <p:spPr>
            <a:xfrm>
              <a:off x="6525705" y="1307193"/>
              <a:ext cx="1451230" cy="2290367"/>
            </a:xfrm>
            <a:prstGeom prst="ellipse">
              <a:avLst/>
            </a:prstGeom>
            <a:noFill/>
            <a:ln w="222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0" name="Ellipse 39"/>
            <p:cNvSpPr/>
            <p:nvPr/>
          </p:nvSpPr>
          <p:spPr>
            <a:xfrm rot="3777507">
              <a:off x="6382198" y="3471650"/>
              <a:ext cx="1232737" cy="858160"/>
            </a:xfrm>
            <a:prstGeom prst="ellipse">
              <a:avLst/>
            </a:prstGeom>
            <a:noFill/>
            <a:ln w="22225">
              <a:solidFill>
                <a:srgbClr val="F50B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1" name="Ellipse 40"/>
            <p:cNvSpPr/>
            <p:nvPr/>
          </p:nvSpPr>
          <p:spPr>
            <a:xfrm>
              <a:off x="6639208" y="3155764"/>
              <a:ext cx="252000" cy="252000"/>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pic>
        <p:nvPicPr>
          <p:cNvPr id="48" name="Imag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29" y="5148271"/>
            <a:ext cx="1347843" cy="434258"/>
          </a:xfrm>
          <a:prstGeom prst="rect">
            <a:avLst/>
          </a:prstGeom>
        </p:spPr>
      </p:pic>
      <p:pic>
        <p:nvPicPr>
          <p:cNvPr id="50" name="Imag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294" y="4684069"/>
            <a:ext cx="972514" cy="385432"/>
          </a:xfrm>
          <a:prstGeom prst="rect">
            <a:avLst/>
          </a:prstGeom>
        </p:spPr>
      </p:pic>
      <p:pic>
        <p:nvPicPr>
          <p:cNvPr id="51" name="Picture 2" descr="Résultat de recherche d'images pour &quot;ird institut recherche&quo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1625"/>
          <a:stretch/>
        </p:blipFill>
        <p:spPr bwMode="auto">
          <a:xfrm>
            <a:off x="231294" y="3691295"/>
            <a:ext cx="537188" cy="39051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Résultat de recherche d'images pour &quot;cefe écologie fonctionnelle&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102" y="4194253"/>
            <a:ext cx="856165" cy="386091"/>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64230" y="4599435"/>
            <a:ext cx="1147366" cy="650568"/>
          </a:xfrm>
          <a:prstGeom prst="rect">
            <a:avLst/>
          </a:prstGeom>
        </p:spPr>
      </p:pic>
      <p:pic>
        <p:nvPicPr>
          <p:cNvPr id="54" name="Imag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1854" y="4175164"/>
            <a:ext cx="1185464" cy="424271"/>
          </a:xfrm>
          <a:prstGeom prst="rect">
            <a:avLst/>
          </a:prstGeom>
        </p:spPr>
      </p:pic>
      <p:pic>
        <p:nvPicPr>
          <p:cNvPr id="55" name="Imag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7577" y="3498480"/>
            <a:ext cx="1314019" cy="564181"/>
          </a:xfrm>
          <a:prstGeom prst="rect">
            <a:avLst/>
          </a:prstGeom>
        </p:spPr>
      </p:pic>
      <p:pic>
        <p:nvPicPr>
          <p:cNvPr id="56" name="Image 5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6407" y="5314272"/>
            <a:ext cx="708413" cy="738774"/>
          </a:xfrm>
          <a:prstGeom prst="rect">
            <a:avLst/>
          </a:prstGeom>
        </p:spPr>
      </p:pic>
      <p:pic>
        <p:nvPicPr>
          <p:cNvPr id="58" name="Image 57"/>
          <p:cNvPicPr>
            <a:picLocks noChangeAspect="1"/>
          </p:cNvPicPr>
          <p:nvPr/>
        </p:nvPicPr>
        <p:blipFill>
          <a:blip r:embed="rId12"/>
          <a:stretch>
            <a:fillRect/>
          </a:stretch>
        </p:blipFill>
        <p:spPr>
          <a:xfrm>
            <a:off x="4565244" y="3616341"/>
            <a:ext cx="2931270" cy="1966188"/>
          </a:xfrm>
          <a:prstGeom prst="rect">
            <a:avLst/>
          </a:prstGeom>
        </p:spPr>
      </p:pic>
      <p:pic>
        <p:nvPicPr>
          <p:cNvPr id="59" name="Espace réservé du contenu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03699" y="4932383"/>
            <a:ext cx="992815" cy="992815"/>
          </a:xfrm>
          <a:prstGeom prst="rect">
            <a:avLst/>
          </a:prstGeom>
        </p:spPr>
      </p:pic>
      <p:pic>
        <p:nvPicPr>
          <p:cNvPr id="3" name="Image 2"/>
          <p:cNvPicPr>
            <a:picLocks noChangeAspect="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6317906" y="4122461"/>
            <a:ext cx="1178608" cy="1178608"/>
          </a:xfrm>
          <a:prstGeom prst="rect">
            <a:avLst/>
          </a:prstGeom>
        </p:spPr>
      </p:pic>
      <p:sp>
        <p:nvSpPr>
          <p:cNvPr id="26" name="Espace réservé du contenu 2"/>
          <p:cNvSpPr txBox="1">
            <a:spLocks/>
          </p:cNvSpPr>
          <p:nvPr/>
        </p:nvSpPr>
        <p:spPr>
          <a:xfrm>
            <a:off x="4387010" y="3584688"/>
            <a:ext cx="3374761" cy="2796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lang="fr-FR" sz="1800" b="1" i="1" kern="1200" dirty="0" smtClean="0">
                <a:solidFill>
                  <a:srgbClr val="06A2A0"/>
                </a:solidFill>
                <a:latin typeface="Cambria" panose="02040503050406030204" pitchFamily="18" charset="0"/>
                <a:ea typeface="+mn-ea"/>
                <a:cs typeface="+mn-cs"/>
              </a:defRPr>
            </a:lvl1pPr>
            <a:lvl2pPr marL="457189" indent="0" algn="l" defTabSz="914400" rtl="0" eaLnBrk="1" latinLnBrk="0" hangingPunct="1">
              <a:lnSpc>
                <a:spcPct val="90000"/>
              </a:lnSpc>
              <a:spcBef>
                <a:spcPts val="500"/>
              </a:spcBef>
              <a:buFontTx/>
              <a:buNone/>
              <a:defRPr lang="fr-FR" sz="1900" kern="1200" dirty="0" smtClean="0">
                <a:solidFill>
                  <a:schemeClr val="bg1">
                    <a:lumMod val="10000"/>
                  </a:schemeClr>
                </a:solidFill>
                <a:latin typeface="Cambria" panose="02040503050406030204" pitchFamily="18" charset="0"/>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600" kern="1200">
                <a:solidFill>
                  <a:schemeClr val="bg1">
                    <a:lumMod val="10000"/>
                  </a:schemeClr>
                </a:solidFill>
                <a:latin typeface="Cambria" panose="02040503050406030204" pitchFamily="18" charset="0"/>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400" kern="1200">
                <a:solidFill>
                  <a:schemeClr val="bg1">
                    <a:lumMod val="10000"/>
                  </a:schemeClr>
                </a:solidFill>
                <a:latin typeface="Cambria" panose="02040503050406030204" pitchFamily="18" charset="0"/>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200" kern="1200">
                <a:solidFill>
                  <a:schemeClr val="bg1">
                    <a:lumMod val="10000"/>
                  </a:schemeClr>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050" dirty="0" smtClean="0">
                <a:solidFill>
                  <a:srgbClr val="84BE4A"/>
                </a:solidFill>
                <a:ea typeface="Cambria" panose="02040503050406030204" pitchFamily="18" charset="0"/>
              </a:rPr>
              <a:t>Crédit photos : ©Christophe </a:t>
            </a:r>
            <a:r>
              <a:rPr lang="fr-FR" sz="1050" dirty="0" err="1" smtClean="0">
                <a:solidFill>
                  <a:srgbClr val="84BE4A"/>
                </a:solidFill>
                <a:ea typeface="Cambria" panose="02040503050406030204" pitchFamily="18" charset="0"/>
              </a:rPr>
              <a:t>Hargoues</a:t>
            </a:r>
            <a:endParaRPr lang="fr-FR" sz="1050" dirty="0" smtClean="0">
              <a:solidFill>
                <a:srgbClr val="84BE4A"/>
              </a:solidFill>
              <a:ea typeface="Cambria" panose="02040503050406030204" pitchFamily="18" charset="0"/>
            </a:endParaRPr>
          </a:p>
        </p:txBody>
      </p:sp>
      <p:sp>
        <p:nvSpPr>
          <p:cNvPr id="5" name="Rectangle 4"/>
          <p:cNvSpPr/>
          <p:nvPr/>
        </p:nvSpPr>
        <p:spPr>
          <a:xfrm>
            <a:off x="71919" y="3212873"/>
            <a:ext cx="8969339" cy="3000054"/>
          </a:xfrm>
          <a:prstGeom prst="rect">
            <a:avLst/>
          </a:prstGeom>
          <a:noFill/>
          <a:ln>
            <a:solidFill>
              <a:srgbClr val="1B5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29"/>
          <p:cNvCxnSpPr/>
          <p:nvPr/>
        </p:nvCxnSpPr>
        <p:spPr>
          <a:xfrm flipH="1">
            <a:off x="4400664" y="3212873"/>
            <a:ext cx="4056" cy="3000054"/>
          </a:xfrm>
          <a:prstGeom prst="line">
            <a:avLst/>
          </a:prstGeom>
          <a:ln>
            <a:solidFill>
              <a:srgbClr val="1B5544"/>
            </a:solidFill>
          </a:ln>
        </p:spPr>
        <p:style>
          <a:lnRef idx="1">
            <a:schemeClr val="accent1"/>
          </a:lnRef>
          <a:fillRef idx="0">
            <a:schemeClr val="accent1"/>
          </a:fillRef>
          <a:effectRef idx="0">
            <a:schemeClr val="accent1"/>
          </a:effectRef>
          <a:fontRef idx="minor">
            <a:schemeClr val="tx1"/>
          </a:fontRef>
        </p:style>
      </p:cxnSp>
      <p:pic>
        <p:nvPicPr>
          <p:cNvPr id="29" name="Imag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1294" y="3221167"/>
            <a:ext cx="522015" cy="331628"/>
          </a:xfrm>
          <a:prstGeom prst="rect">
            <a:avLst/>
          </a:prstGeom>
        </p:spPr>
      </p:pic>
      <p:pic>
        <p:nvPicPr>
          <p:cNvPr id="31" name="Imag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1294" y="5710676"/>
            <a:ext cx="755028" cy="342370"/>
          </a:xfrm>
          <a:prstGeom prst="rect">
            <a:avLst/>
          </a:prstGeom>
        </p:spPr>
      </p:pic>
      <p:pic>
        <p:nvPicPr>
          <p:cNvPr id="33" name="Imag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49870" y="5683659"/>
            <a:ext cx="497868" cy="519206"/>
          </a:xfrm>
          <a:prstGeom prst="rect">
            <a:avLst/>
          </a:prstGeom>
        </p:spPr>
      </p:pic>
    </p:spTree>
    <p:extLst>
      <p:ext uri="{BB962C8B-B14F-4D97-AF65-F5344CB8AC3E}">
        <p14:creationId xmlns:p14="http://schemas.microsoft.com/office/powerpoint/2010/main" val="2808247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Image 88"/>
          <p:cNvPicPr>
            <a:picLocks noChangeAspect="1"/>
          </p:cNvPicPr>
          <p:nvPr/>
        </p:nvPicPr>
        <p:blipFill>
          <a:blip r:embed="rId3"/>
          <a:stretch>
            <a:fillRect/>
          </a:stretch>
        </p:blipFill>
        <p:spPr>
          <a:xfrm>
            <a:off x="3483370" y="1867480"/>
            <a:ext cx="2253828" cy="2295062"/>
          </a:xfrm>
          <a:prstGeom prst="rect">
            <a:avLst/>
          </a:prstGeom>
        </p:spPr>
      </p:pic>
      <p:pic>
        <p:nvPicPr>
          <p:cNvPr id="90" name="Image 89"/>
          <p:cNvPicPr>
            <a:picLocks noChangeAspect="1"/>
          </p:cNvPicPr>
          <p:nvPr/>
        </p:nvPicPr>
        <p:blipFill rotWithShape="1">
          <a:blip r:embed="rId4"/>
          <a:srcRect l="1360" t="1342" r="66992" b="68970"/>
          <a:stretch/>
        </p:blipFill>
        <p:spPr>
          <a:xfrm>
            <a:off x="4905554" y="4083078"/>
            <a:ext cx="276046" cy="258608"/>
          </a:xfrm>
          <a:prstGeom prst="rect">
            <a:avLst/>
          </a:prstGeom>
        </p:spPr>
      </p:pic>
      <p:pic>
        <p:nvPicPr>
          <p:cNvPr id="91" name="Image 90"/>
          <p:cNvPicPr>
            <a:picLocks noChangeAspect="1"/>
          </p:cNvPicPr>
          <p:nvPr/>
        </p:nvPicPr>
        <p:blipFill rotWithShape="1">
          <a:blip r:embed="rId4"/>
          <a:srcRect l="69492" t="923" b="67825"/>
          <a:stretch/>
        </p:blipFill>
        <p:spPr>
          <a:xfrm>
            <a:off x="5586735" y="2336611"/>
            <a:ext cx="266114" cy="272221"/>
          </a:xfrm>
          <a:prstGeom prst="rect">
            <a:avLst/>
          </a:prstGeom>
        </p:spPr>
      </p:pic>
      <p:pic>
        <p:nvPicPr>
          <p:cNvPr id="92" name="Image 91"/>
          <p:cNvPicPr>
            <a:picLocks noChangeAspect="1"/>
          </p:cNvPicPr>
          <p:nvPr/>
        </p:nvPicPr>
        <p:blipFill rotWithShape="1">
          <a:blip r:embed="rId4"/>
          <a:srcRect l="34986" t="660" r="32708" b="68970"/>
          <a:stretch/>
        </p:blipFill>
        <p:spPr>
          <a:xfrm>
            <a:off x="3342472" y="3644567"/>
            <a:ext cx="281796" cy="264543"/>
          </a:xfrm>
          <a:prstGeom prst="rect">
            <a:avLst/>
          </a:prstGeom>
        </p:spPr>
      </p:pic>
      <p:pic>
        <p:nvPicPr>
          <p:cNvPr id="93" name="Image 92"/>
          <p:cNvPicPr>
            <a:picLocks noChangeAspect="1"/>
          </p:cNvPicPr>
          <p:nvPr/>
        </p:nvPicPr>
        <p:blipFill rotWithShape="1">
          <a:blip r:embed="rId4"/>
          <a:srcRect l="265" t="35255" r="69227" b="33493"/>
          <a:stretch/>
        </p:blipFill>
        <p:spPr>
          <a:xfrm>
            <a:off x="3387604" y="2539399"/>
            <a:ext cx="266114" cy="272221"/>
          </a:xfrm>
          <a:prstGeom prst="rect">
            <a:avLst/>
          </a:prstGeom>
        </p:spPr>
      </p:pic>
      <p:sp>
        <p:nvSpPr>
          <p:cNvPr id="2" name="Titre 1"/>
          <p:cNvSpPr>
            <a:spLocks noGrp="1"/>
          </p:cNvSpPr>
          <p:nvPr>
            <p:ph type="title"/>
          </p:nvPr>
        </p:nvSpPr>
        <p:spPr/>
        <p:txBody>
          <a:bodyPr/>
          <a:lstStyle/>
          <a:p>
            <a:r>
              <a:rPr lang="fr-FR" dirty="0" smtClean="0"/>
              <a:t>L’instrumentation des ruches </a:t>
            </a:r>
            <a:endParaRPr lang="fr-FR" dirty="0"/>
          </a:p>
        </p:txBody>
      </p:sp>
      <p:pic>
        <p:nvPicPr>
          <p:cNvPr id="4" name="Espace réservé du contenu 3"/>
          <p:cNvPicPr>
            <a:picLocks noGrp="1" noChangeAspect="1"/>
          </p:cNvPicPr>
          <p:nvPr>
            <p:ph sz="quarter" idx="14"/>
          </p:nvPr>
        </p:nvPicPr>
        <p:blipFill>
          <a:blip r:embed="rId5" cstate="print">
            <a:extLst>
              <a:ext uri="{28A0092B-C50C-407E-A947-70E740481C1C}">
                <a14:useLocalDpi xmlns:a14="http://schemas.microsoft.com/office/drawing/2010/main" val="0"/>
              </a:ext>
            </a:extLst>
          </a:blip>
          <a:stretch>
            <a:fillRect/>
          </a:stretch>
        </p:blipFill>
        <p:spPr>
          <a:xfrm>
            <a:off x="4039440" y="3215988"/>
            <a:ext cx="442913" cy="442913"/>
          </a:xfrm>
        </p:spPr>
      </p:pic>
      <p:pic>
        <p:nvPicPr>
          <p:cNvPr id="32" name="Espace réservé du contenu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0543" y="603463"/>
            <a:ext cx="442913" cy="442913"/>
          </a:xfrm>
          <a:prstGeom prst="rect">
            <a:avLst/>
          </a:prstGeom>
        </p:spPr>
      </p:pic>
      <p:sp>
        <p:nvSpPr>
          <p:cNvPr id="5" name="Rectangle 4"/>
          <p:cNvSpPr/>
          <p:nvPr/>
        </p:nvSpPr>
        <p:spPr>
          <a:xfrm>
            <a:off x="-7811" y="1068238"/>
            <a:ext cx="8980328" cy="584775"/>
          </a:xfrm>
          <a:prstGeom prst="rect">
            <a:avLst/>
          </a:prstGeom>
        </p:spPr>
        <p:txBody>
          <a:bodyPr wrap="square">
            <a:spAutoFit/>
          </a:bodyPr>
          <a:lstStyle/>
          <a:p>
            <a:r>
              <a:rPr lang="fr-FR" sz="1600" b="1" dirty="0" smtClean="0"/>
              <a:t>La </a:t>
            </a:r>
            <a:r>
              <a:rPr lang="fr-FR" sz="1600" b="1" dirty="0"/>
              <a:t>ruche instrumentée </a:t>
            </a:r>
            <a:r>
              <a:rPr lang="fr-FR" sz="1600" dirty="0" smtClean="0"/>
              <a:t>est une ruche équipée d’un ou de plusieurs </a:t>
            </a:r>
            <a:r>
              <a:rPr lang="fr-FR" sz="1600" dirty="0"/>
              <a:t>capteurs </a:t>
            </a:r>
            <a:r>
              <a:rPr lang="fr-FR" sz="1600" dirty="0" smtClean="0"/>
              <a:t> permettant d’obtenir des </a:t>
            </a:r>
            <a:r>
              <a:rPr lang="fr-FR" sz="1600" b="1" dirty="0"/>
              <a:t>informations </a:t>
            </a:r>
            <a:r>
              <a:rPr lang="fr-FR" sz="1600" b="1" dirty="0" smtClean="0"/>
              <a:t>sur </a:t>
            </a:r>
            <a:r>
              <a:rPr lang="fr-FR" sz="1600" b="1" dirty="0"/>
              <a:t>l’activité </a:t>
            </a:r>
            <a:r>
              <a:rPr lang="fr-FR" sz="1600" b="1" dirty="0" smtClean="0"/>
              <a:t>quotidienne</a:t>
            </a:r>
            <a:r>
              <a:rPr lang="fr-FR" sz="1600" dirty="0" smtClean="0"/>
              <a:t> de la ruche et des abeilles</a:t>
            </a:r>
            <a:endParaRPr lang="fr-FR" sz="1600" dirty="0"/>
          </a:p>
        </p:txBody>
      </p:sp>
      <p:pic>
        <p:nvPicPr>
          <p:cNvPr id="34" name="Image 33"/>
          <p:cNvPicPr>
            <a:picLocks noChangeAspect="1"/>
          </p:cNvPicPr>
          <p:nvPr/>
        </p:nvPicPr>
        <p:blipFill rotWithShape="1">
          <a:blip r:embed="rId4"/>
          <a:srcRect l="34549" t="35255" r="34943" b="33493"/>
          <a:stretch/>
        </p:blipFill>
        <p:spPr>
          <a:xfrm>
            <a:off x="3653718" y="1642724"/>
            <a:ext cx="266114" cy="272221"/>
          </a:xfrm>
          <a:prstGeom prst="rect">
            <a:avLst/>
          </a:prstGeom>
        </p:spPr>
      </p:pic>
      <p:pic>
        <p:nvPicPr>
          <p:cNvPr id="14" name="Image 13"/>
          <p:cNvPicPr>
            <a:picLocks noChangeAspect="1"/>
          </p:cNvPicPr>
          <p:nvPr/>
        </p:nvPicPr>
        <p:blipFill rotWithShape="1">
          <a:blip r:embed="rId4"/>
          <a:srcRect l="69964" t="35255" r="-472" b="33493"/>
          <a:stretch/>
        </p:blipFill>
        <p:spPr>
          <a:xfrm>
            <a:off x="5181600" y="1595259"/>
            <a:ext cx="266114" cy="272221"/>
          </a:xfrm>
          <a:prstGeom prst="rect">
            <a:avLst/>
          </a:prstGeom>
        </p:spPr>
      </p:pic>
      <p:pic>
        <p:nvPicPr>
          <p:cNvPr id="15" name="Image 14"/>
          <p:cNvPicPr>
            <a:picLocks noChangeAspect="1"/>
          </p:cNvPicPr>
          <p:nvPr/>
        </p:nvPicPr>
        <p:blipFill rotWithShape="1">
          <a:blip r:embed="rId4"/>
          <a:srcRect l="78" t="68901" r="69414" b="-153"/>
          <a:stretch/>
        </p:blipFill>
        <p:spPr>
          <a:xfrm>
            <a:off x="5661967" y="3212128"/>
            <a:ext cx="266114" cy="272221"/>
          </a:xfrm>
          <a:prstGeom prst="rect">
            <a:avLst/>
          </a:prstGeom>
        </p:spPr>
      </p:pic>
    </p:spTree>
    <p:extLst>
      <p:ext uri="{BB962C8B-B14F-4D97-AF65-F5344CB8AC3E}">
        <p14:creationId xmlns:p14="http://schemas.microsoft.com/office/powerpoint/2010/main" val="2370163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4436" y="4420064"/>
            <a:ext cx="8791960" cy="2124000"/>
          </a:xfrm>
          <a:prstGeom prst="rect">
            <a:avLst/>
          </a:prstGeom>
          <a:solidFill>
            <a:schemeClr val="accent6">
              <a:lumMod val="20000"/>
              <a:lumOff val="80000"/>
            </a:schemeClr>
          </a:solidFill>
          <a:ln w="28575">
            <a:solidFill>
              <a:srgbClr val="84B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stretch>
            <a:fillRect/>
          </a:stretch>
        </p:blipFill>
        <p:spPr>
          <a:xfrm>
            <a:off x="3483370" y="1867480"/>
            <a:ext cx="2253828" cy="2295062"/>
          </a:xfrm>
          <a:prstGeom prst="rect">
            <a:avLst/>
          </a:prstGeom>
        </p:spPr>
      </p:pic>
      <p:pic>
        <p:nvPicPr>
          <p:cNvPr id="8" name="Image 7"/>
          <p:cNvPicPr>
            <a:picLocks noChangeAspect="1"/>
          </p:cNvPicPr>
          <p:nvPr/>
        </p:nvPicPr>
        <p:blipFill rotWithShape="1">
          <a:blip r:embed="rId4"/>
          <a:srcRect l="1360" t="1342" r="66992" b="68970"/>
          <a:stretch/>
        </p:blipFill>
        <p:spPr>
          <a:xfrm>
            <a:off x="4905554" y="4083078"/>
            <a:ext cx="276046" cy="258608"/>
          </a:xfrm>
          <a:prstGeom prst="rect">
            <a:avLst/>
          </a:prstGeom>
        </p:spPr>
      </p:pic>
      <p:pic>
        <p:nvPicPr>
          <p:cNvPr id="13" name="Image 12"/>
          <p:cNvPicPr>
            <a:picLocks noChangeAspect="1"/>
          </p:cNvPicPr>
          <p:nvPr/>
        </p:nvPicPr>
        <p:blipFill rotWithShape="1">
          <a:blip r:embed="rId4"/>
          <a:srcRect l="69492" t="923" b="67825"/>
          <a:stretch/>
        </p:blipFill>
        <p:spPr>
          <a:xfrm>
            <a:off x="5586735" y="2336611"/>
            <a:ext cx="266114" cy="272221"/>
          </a:xfrm>
          <a:prstGeom prst="rect">
            <a:avLst/>
          </a:prstGeom>
        </p:spPr>
      </p:pic>
      <p:pic>
        <p:nvPicPr>
          <p:cNvPr id="14" name="Image 13"/>
          <p:cNvPicPr>
            <a:picLocks noChangeAspect="1"/>
          </p:cNvPicPr>
          <p:nvPr/>
        </p:nvPicPr>
        <p:blipFill rotWithShape="1">
          <a:blip r:embed="rId4"/>
          <a:srcRect l="34986" t="660" r="32708" b="68970"/>
          <a:stretch/>
        </p:blipFill>
        <p:spPr>
          <a:xfrm>
            <a:off x="3342472" y="3644567"/>
            <a:ext cx="281796" cy="264543"/>
          </a:xfrm>
          <a:prstGeom prst="rect">
            <a:avLst/>
          </a:prstGeom>
        </p:spPr>
      </p:pic>
      <p:pic>
        <p:nvPicPr>
          <p:cNvPr id="15" name="Image 14"/>
          <p:cNvPicPr>
            <a:picLocks noChangeAspect="1"/>
          </p:cNvPicPr>
          <p:nvPr/>
        </p:nvPicPr>
        <p:blipFill rotWithShape="1">
          <a:blip r:embed="rId4"/>
          <a:srcRect l="265" t="35255" r="69227" b="33493"/>
          <a:stretch/>
        </p:blipFill>
        <p:spPr>
          <a:xfrm>
            <a:off x="3387604" y="2539399"/>
            <a:ext cx="266114" cy="272221"/>
          </a:xfrm>
          <a:prstGeom prst="rect">
            <a:avLst/>
          </a:prstGeom>
        </p:spPr>
      </p:pic>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4476" y="4716493"/>
            <a:ext cx="1954136" cy="1659239"/>
          </a:xfrm>
          <a:prstGeom prst="rect">
            <a:avLst/>
          </a:prstGeom>
        </p:spPr>
      </p:pic>
      <p:pic>
        <p:nvPicPr>
          <p:cNvPr id="22" name="Imag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1823" y="4771050"/>
            <a:ext cx="2179258" cy="1430138"/>
          </a:xfrm>
          <a:prstGeom prst="rect">
            <a:avLst/>
          </a:prstGeom>
        </p:spPr>
      </p:pic>
      <p:pic>
        <p:nvPicPr>
          <p:cNvPr id="23" name="Image 22"/>
          <p:cNvPicPr>
            <a:picLocks noChangeAspect="1"/>
          </p:cNvPicPr>
          <p:nvPr/>
        </p:nvPicPr>
        <p:blipFill rotWithShape="1">
          <a:blip r:embed="rId7" cstate="print">
            <a:extLst>
              <a:ext uri="{28A0092B-C50C-407E-A947-70E740481C1C}">
                <a14:useLocalDpi xmlns:a14="http://schemas.microsoft.com/office/drawing/2010/main" val="0"/>
              </a:ext>
            </a:extLst>
          </a:blip>
          <a:srcRect l="25570"/>
          <a:stretch/>
        </p:blipFill>
        <p:spPr>
          <a:xfrm>
            <a:off x="222068" y="4716493"/>
            <a:ext cx="1680647" cy="1693921"/>
          </a:xfrm>
          <a:prstGeom prst="rect">
            <a:avLst/>
          </a:prstGeom>
        </p:spPr>
      </p:pic>
      <p:sp>
        <p:nvSpPr>
          <p:cNvPr id="25" name="ZoneTexte 24"/>
          <p:cNvSpPr txBox="1"/>
          <p:nvPr/>
        </p:nvSpPr>
        <p:spPr>
          <a:xfrm>
            <a:off x="875092" y="4387091"/>
            <a:ext cx="7436223" cy="338554"/>
          </a:xfrm>
          <a:prstGeom prst="rect">
            <a:avLst/>
          </a:prstGeom>
          <a:noFill/>
        </p:spPr>
        <p:txBody>
          <a:bodyPr wrap="square" rtlCol="0">
            <a:spAutoFit/>
          </a:bodyPr>
          <a:lstStyle/>
          <a:p>
            <a:pPr algn="ctr"/>
            <a:r>
              <a:rPr lang="fr-FR" sz="1600" b="1" i="1" dirty="0" smtClean="0"/>
              <a:t>Estimer le poids de la ruche: du pèse ruche à la balance apicole</a:t>
            </a:r>
            <a:endParaRPr lang="fr-FR" sz="1600" b="1" i="1" dirty="0"/>
          </a:p>
        </p:txBody>
      </p:sp>
      <p:pic>
        <p:nvPicPr>
          <p:cNvPr id="26" name="Imag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5850" y="4716493"/>
            <a:ext cx="1238250" cy="1524000"/>
          </a:xfrm>
          <a:prstGeom prst="rect">
            <a:avLst/>
          </a:prstGeom>
        </p:spPr>
      </p:pic>
      <p:pic>
        <p:nvPicPr>
          <p:cNvPr id="28" name="Image 27"/>
          <p:cNvPicPr>
            <a:picLocks noChangeAspect="1"/>
          </p:cNvPicPr>
          <p:nvPr/>
        </p:nvPicPr>
        <p:blipFill rotWithShape="1">
          <a:blip r:embed="rId4"/>
          <a:srcRect l="1360" t="1342" r="66992" b="68970"/>
          <a:stretch/>
        </p:blipFill>
        <p:spPr>
          <a:xfrm>
            <a:off x="1626670" y="4427064"/>
            <a:ext cx="276046" cy="258608"/>
          </a:xfrm>
          <a:prstGeom prst="rect">
            <a:avLst/>
          </a:prstGeom>
        </p:spPr>
      </p:pic>
      <p:sp>
        <p:nvSpPr>
          <p:cNvPr id="3" name="Titre 2"/>
          <p:cNvSpPr>
            <a:spLocks noGrp="1"/>
          </p:cNvSpPr>
          <p:nvPr>
            <p:ph type="title"/>
          </p:nvPr>
        </p:nvSpPr>
        <p:spPr/>
        <p:txBody>
          <a:bodyPr/>
          <a:lstStyle/>
          <a:p>
            <a:r>
              <a:rPr lang="fr-FR" dirty="0"/>
              <a:t>L’instrumentation des ruches</a:t>
            </a:r>
          </a:p>
        </p:txBody>
      </p:sp>
      <p:sp>
        <p:nvSpPr>
          <p:cNvPr id="4" name="Espace réservé du contenu 3"/>
          <p:cNvSpPr>
            <a:spLocks noGrp="1"/>
          </p:cNvSpPr>
          <p:nvPr>
            <p:ph sz="quarter" idx="14"/>
          </p:nvPr>
        </p:nvSpPr>
        <p:spPr/>
        <p:txBody>
          <a:bodyPr/>
          <a:lstStyle/>
          <a:p>
            <a:endParaRPr lang="fr-FR"/>
          </a:p>
        </p:txBody>
      </p:sp>
      <p:sp>
        <p:nvSpPr>
          <p:cNvPr id="18" name="Rectangle 17"/>
          <p:cNvSpPr/>
          <p:nvPr/>
        </p:nvSpPr>
        <p:spPr>
          <a:xfrm>
            <a:off x="4705098" y="6307248"/>
            <a:ext cx="1728358" cy="253916"/>
          </a:xfrm>
          <a:prstGeom prst="rect">
            <a:avLst/>
          </a:prstGeom>
        </p:spPr>
        <p:txBody>
          <a:bodyPr wrap="none">
            <a:spAutoFit/>
          </a:bodyPr>
          <a:lstStyle/>
          <a:p>
            <a:r>
              <a:rPr lang="es-ES" sz="1050" i="1" dirty="0" smtClean="0">
                <a:latin typeface="Cambria" panose="02040503050406030204" pitchFamily="18" charset="0"/>
                <a:ea typeface="Cambria" panose="02040503050406030204" pitchFamily="18" charset="0"/>
              </a:rPr>
              <a:t>Balance Micro EL XLOG </a:t>
            </a:r>
            <a:r>
              <a:rPr lang="es-ES" sz="1050" i="1" dirty="0" err="1" smtClean="0">
                <a:latin typeface="Cambria" panose="02040503050406030204" pitchFamily="18" charset="0"/>
                <a:ea typeface="Cambria" panose="02040503050406030204" pitchFamily="18" charset="0"/>
              </a:rPr>
              <a:t>Bee</a:t>
            </a:r>
            <a:endParaRPr lang="fr-FR" sz="1050" i="1" dirty="0">
              <a:latin typeface="Cambria" panose="02040503050406030204" pitchFamily="18" charset="0"/>
              <a:ea typeface="Cambria" panose="02040503050406030204" pitchFamily="18" charset="0"/>
            </a:endParaRPr>
          </a:p>
        </p:txBody>
      </p:sp>
      <p:sp>
        <p:nvSpPr>
          <p:cNvPr id="24" name="Rectangle 23"/>
          <p:cNvSpPr/>
          <p:nvPr/>
        </p:nvSpPr>
        <p:spPr>
          <a:xfrm>
            <a:off x="7108988" y="6305136"/>
            <a:ext cx="1188146" cy="253916"/>
          </a:xfrm>
          <a:prstGeom prst="rect">
            <a:avLst/>
          </a:prstGeom>
        </p:spPr>
        <p:txBody>
          <a:bodyPr wrap="none">
            <a:spAutoFit/>
          </a:bodyPr>
          <a:lstStyle/>
          <a:p>
            <a:r>
              <a:rPr lang="es-ES" sz="1050" i="1" dirty="0" err="1" smtClean="0">
                <a:latin typeface="Cambria" panose="02040503050406030204" pitchFamily="18" charset="0"/>
                <a:ea typeface="Cambria" panose="02040503050406030204" pitchFamily="18" charset="0"/>
              </a:rPr>
              <a:t>Honey</a:t>
            </a:r>
            <a:r>
              <a:rPr lang="es-ES" sz="1050" i="1" dirty="0" smtClean="0">
                <a:latin typeface="Cambria" panose="02040503050406030204" pitchFamily="18" charset="0"/>
                <a:ea typeface="Cambria" panose="02040503050406030204" pitchFamily="18" charset="0"/>
              </a:rPr>
              <a:t> </a:t>
            </a:r>
            <a:r>
              <a:rPr lang="es-ES" sz="1050" i="1" dirty="0" err="1" smtClean="0">
                <a:latin typeface="Cambria" panose="02040503050406030204" pitchFamily="18" charset="0"/>
                <a:ea typeface="Cambria" panose="02040503050406030204" pitchFamily="18" charset="0"/>
              </a:rPr>
              <a:t>instrument</a:t>
            </a:r>
            <a:endParaRPr lang="fr-FR" sz="1050" i="1" dirty="0">
              <a:latin typeface="Cambria" panose="02040503050406030204" pitchFamily="18" charset="0"/>
              <a:ea typeface="Cambria" panose="02040503050406030204" pitchFamily="18" charset="0"/>
            </a:endParaRPr>
          </a:p>
        </p:txBody>
      </p:sp>
      <p:sp>
        <p:nvSpPr>
          <p:cNvPr id="27" name="Rectangle 26"/>
          <p:cNvSpPr/>
          <p:nvPr/>
        </p:nvSpPr>
        <p:spPr>
          <a:xfrm>
            <a:off x="2435242" y="6305136"/>
            <a:ext cx="1156086" cy="253916"/>
          </a:xfrm>
          <a:prstGeom prst="rect">
            <a:avLst/>
          </a:prstGeom>
        </p:spPr>
        <p:txBody>
          <a:bodyPr wrap="none">
            <a:spAutoFit/>
          </a:bodyPr>
          <a:lstStyle/>
          <a:p>
            <a:r>
              <a:rPr lang="es-ES" sz="1050" i="1" dirty="0" err="1" smtClean="0">
                <a:latin typeface="Cambria" panose="02040503050406030204" pitchFamily="18" charset="0"/>
                <a:ea typeface="Cambria" panose="02040503050406030204" pitchFamily="18" charset="0"/>
              </a:rPr>
              <a:t>Abeilles</a:t>
            </a:r>
            <a:r>
              <a:rPr lang="es-ES" sz="1050" i="1" dirty="0" smtClean="0">
                <a:latin typeface="Cambria" panose="02040503050406030204" pitchFamily="18" charset="0"/>
                <a:ea typeface="Cambria" panose="02040503050406030204" pitchFamily="18" charset="0"/>
              </a:rPr>
              <a:t> et </a:t>
            </a:r>
            <a:r>
              <a:rPr lang="es-ES" sz="1050" i="1" dirty="0" err="1" smtClean="0">
                <a:latin typeface="Cambria" panose="02040503050406030204" pitchFamily="18" charset="0"/>
                <a:ea typeface="Cambria" panose="02040503050406030204" pitchFamily="18" charset="0"/>
              </a:rPr>
              <a:t>nature</a:t>
            </a:r>
            <a:endParaRPr lang="fr-FR" sz="1050" i="1" dirty="0">
              <a:latin typeface="Cambria" panose="02040503050406030204" pitchFamily="18" charset="0"/>
              <a:ea typeface="Cambria" panose="02040503050406030204" pitchFamily="18" charset="0"/>
            </a:endParaRPr>
          </a:p>
        </p:txBody>
      </p:sp>
      <p:sp>
        <p:nvSpPr>
          <p:cNvPr id="29" name="Rectangle 28"/>
          <p:cNvSpPr/>
          <p:nvPr/>
        </p:nvSpPr>
        <p:spPr>
          <a:xfrm>
            <a:off x="99121" y="6310801"/>
            <a:ext cx="1451038" cy="253916"/>
          </a:xfrm>
          <a:prstGeom prst="rect">
            <a:avLst/>
          </a:prstGeom>
        </p:spPr>
        <p:txBody>
          <a:bodyPr wrap="none">
            <a:spAutoFit/>
          </a:bodyPr>
          <a:lstStyle/>
          <a:p>
            <a:r>
              <a:rPr lang="fr-FR" sz="1050" i="1" dirty="0">
                <a:latin typeface="Cambria" panose="02040503050406030204" pitchFamily="18" charset="0"/>
                <a:ea typeface="Cambria" panose="02040503050406030204" pitchFamily="18" charset="0"/>
              </a:rPr>
              <a:t>Pèse ruche </a:t>
            </a:r>
            <a:r>
              <a:rPr lang="fr-FR" sz="1050" i="1" dirty="0" err="1">
                <a:latin typeface="Cambria" panose="02040503050406030204" pitchFamily="18" charset="0"/>
                <a:ea typeface="Cambria" panose="02040503050406030204" pitchFamily="18" charset="0"/>
              </a:rPr>
              <a:t>Api-Culture</a:t>
            </a:r>
            <a:endParaRPr lang="fr-FR" sz="1050" i="1" dirty="0">
              <a:latin typeface="Cambria" panose="02040503050406030204" pitchFamily="18" charset="0"/>
              <a:ea typeface="Cambria" panose="02040503050406030204" pitchFamily="18" charset="0"/>
            </a:endParaRPr>
          </a:p>
        </p:txBody>
      </p:sp>
      <p:pic>
        <p:nvPicPr>
          <p:cNvPr id="21" name="Espace réservé du contenu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9440" y="3215988"/>
            <a:ext cx="442913" cy="442913"/>
          </a:xfrm>
          <a:prstGeom prst="rect">
            <a:avLst/>
          </a:prstGeom>
        </p:spPr>
      </p:pic>
      <p:pic>
        <p:nvPicPr>
          <p:cNvPr id="31" name="Espace réservé du contenu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9530" y="588404"/>
            <a:ext cx="442913" cy="442913"/>
          </a:xfrm>
          <a:prstGeom prst="rect">
            <a:avLst/>
          </a:prstGeom>
        </p:spPr>
      </p:pic>
      <p:pic>
        <p:nvPicPr>
          <p:cNvPr id="32" name="Image 31"/>
          <p:cNvPicPr>
            <a:picLocks noChangeAspect="1"/>
          </p:cNvPicPr>
          <p:nvPr/>
        </p:nvPicPr>
        <p:blipFill rotWithShape="1">
          <a:blip r:embed="rId4"/>
          <a:srcRect l="34549" t="35255" r="34943" b="33493"/>
          <a:stretch/>
        </p:blipFill>
        <p:spPr>
          <a:xfrm>
            <a:off x="3653718" y="1642724"/>
            <a:ext cx="266114" cy="272221"/>
          </a:xfrm>
          <a:prstGeom prst="rect">
            <a:avLst/>
          </a:prstGeom>
        </p:spPr>
      </p:pic>
      <p:pic>
        <p:nvPicPr>
          <p:cNvPr id="30" name="Image 29"/>
          <p:cNvPicPr>
            <a:picLocks noChangeAspect="1"/>
          </p:cNvPicPr>
          <p:nvPr/>
        </p:nvPicPr>
        <p:blipFill rotWithShape="1">
          <a:blip r:embed="rId4"/>
          <a:srcRect l="69964" t="35255" r="-472" b="33493"/>
          <a:stretch/>
        </p:blipFill>
        <p:spPr>
          <a:xfrm>
            <a:off x="5181600" y="1595259"/>
            <a:ext cx="266114" cy="272221"/>
          </a:xfrm>
          <a:prstGeom prst="rect">
            <a:avLst/>
          </a:prstGeom>
        </p:spPr>
      </p:pic>
      <p:pic>
        <p:nvPicPr>
          <p:cNvPr id="34" name="Image 33"/>
          <p:cNvPicPr>
            <a:picLocks noChangeAspect="1"/>
          </p:cNvPicPr>
          <p:nvPr/>
        </p:nvPicPr>
        <p:blipFill rotWithShape="1">
          <a:blip r:embed="rId4"/>
          <a:srcRect l="78" t="68901" r="69414" b="-153"/>
          <a:stretch/>
        </p:blipFill>
        <p:spPr>
          <a:xfrm>
            <a:off x="5661967" y="3212128"/>
            <a:ext cx="266114" cy="272221"/>
          </a:xfrm>
          <a:prstGeom prst="rect">
            <a:avLst/>
          </a:prstGeom>
        </p:spPr>
      </p:pic>
    </p:spTree>
    <p:extLst>
      <p:ext uri="{BB962C8B-B14F-4D97-AF65-F5344CB8AC3E}">
        <p14:creationId xmlns:p14="http://schemas.microsoft.com/office/powerpoint/2010/main" val="1860701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1120" y="2065046"/>
            <a:ext cx="2461720" cy="4479018"/>
          </a:xfrm>
          <a:prstGeom prst="rect">
            <a:avLst/>
          </a:prstGeom>
          <a:solidFill>
            <a:schemeClr val="accent6">
              <a:lumMod val="20000"/>
              <a:lumOff val="80000"/>
            </a:schemeClr>
          </a:solidFill>
          <a:ln w="28575">
            <a:solidFill>
              <a:srgbClr val="84B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stretch>
            <a:fillRect/>
          </a:stretch>
        </p:blipFill>
        <p:spPr>
          <a:xfrm>
            <a:off x="3483370" y="1867480"/>
            <a:ext cx="2253828" cy="2295062"/>
          </a:xfrm>
          <a:prstGeom prst="rect">
            <a:avLst/>
          </a:prstGeom>
        </p:spPr>
      </p:pic>
      <p:pic>
        <p:nvPicPr>
          <p:cNvPr id="8" name="Image 7"/>
          <p:cNvPicPr>
            <a:picLocks noChangeAspect="1"/>
          </p:cNvPicPr>
          <p:nvPr/>
        </p:nvPicPr>
        <p:blipFill rotWithShape="1">
          <a:blip r:embed="rId4"/>
          <a:srcRect l="1360" t="1342" r="66992" b="68970"/>
          <a:stretch/>
        </p:blipFill>
        <p:spPr>
          <a:xfrm>
            <a:off x="4905554" y="4083078"/>
            <a:ext cx="276046" cy="258608"/>
          </a:xfrm>
          <a:prstGeom prst="rect">
            <a:avLst/>
          </a:prstGeom>
        </p:spPr>
      </p:pic>
      <p:pic>
        <p:nvPicPr>
          <p:cNvPr id="13" name="Image 12"/>
          <p:cNvPicPr>
            <a:picLocks noChangeAspect="1"/>
          </p:cNvPicPr>
          <p:nvPr/>
        </p:nvPicPr>
        <p:blipFill rotWithShape="1">
          <a:blip r:embed="rId4"/>
          <a:srcRect l="69492" t="923" b="67825"/>
          <a:stretch/>
        </p:blipFill>
        <p:spPr>
          <a:xfrm>
            <a:off x="5586735" y="2336611"/>
            <a:ext cx="266114" cy="272221"/>
          </a:xfrm>
          <a:prstGeom prst="rect">
            <a:avLst/>
          </a:prstGeom>
        </p:spPr>
      </p:pic>
      <p:pic>
        <p:nvPicPr>
          <p:cNvPr id="14" name="Image 13"/>
          <p:cNvPicPr>
            <a:picLocks noChangeAspect="1"/>
          </p:cNvPicPr>
          <p:nvPr/>
        </p:nvPicPr>
        <p:blipFill rotWithShape="1">
          <a:blip r:embed="rId4"/>
          <a:srcRect l="34986" t="660" r="32708" b="68970"/>
          <a:stretch/>
        </p:blipFill>
        <p:spPr>
          <a:xfrm>
            <a:off x="3342472" y="3644567"/>
            <a:ext cx="281796" cy="264543"/>
          </a:xfrm>
          <a:prstGeom prst="rect">
            <a:avLst/>
          </a:prstGeom>
        </p:spPr>
      </p:pic>
      <p:pic>
        <p:nvPicPr>
          <p:cNvPr id="15" name="Image 14"/>
          <p:cNvPicPr>
            <a:picLocks noChangeAspect="1"/>
          </p:cNvPicPr>
          <p:nvPr/>
        </p:nvPicPr>
        <p:blipFill rotWithShape="1">
          <a:blip r:embed="rId4"/>
          <a:srcRect l="265" t="35255" r="69227" b="33493"/>
          <a:stretch/>
        </p:blipFill>
        <p:spPr>
          <a:xfrm>
            <a:off x="3387604" y="2539399"/>
            <a:ext cx="266114" cy="272221"/>
          </a:xfrm>
          <a:prstGeom prst="rect">
            <a:avLst/>
          </a:prstGeom>
        </p:spPr>
      </p:pic>
      <p:sp>
        <p:nvSpPr>
          <p:cNvPr id="25" name="ZoneTexte 24"/>
          <p:cNvSpPr txBox="1"/>
          <p:nvPr/>
        </p:nvSpPr>
        <p:spPr>
          <a:xfrm>
            <a:off x="5163350" y="4043105"/>
            <a:ext cx="1703294" cy="338554"/>
          </a:xfrm>
          <a:prstGeom prst="rect">
            <a:avLst/>
          </a:prstGeom>
          <a:noFill/>
        </p:spPr>
        <p:txBody>
          <a:bodyPr wrap="square" rtlCol="0">
            <a:spAutoFit/>
          </a:bodyPr>
          <a:lstStyle/>
          <a:p>
            <a:pPr algn="ctr"/>
            <a:r>
              <a:rPr lang="fr-FR" sz="1600" b="1" i="1" dirty="0" smtClean="0"/>
              <a:t>Poids de la ruche</a:t>
            </a:r>
            <a:endParaRPr lang="fr-FR" sz="1600" b="1" i="1" dirty="0"/>
          </a:p>
        </p:txBody>
      </p:sp>
      <p:sp>
        <p:nvSpPr>
          <p:cNvPr id="20" name="ZoneTexte 19"/>
          <p:cNvSpPr txBox="1"/>
          <p:nvPr/>
        </p:nvSpPr>
        <p:spPr>
          <a:xfrm>
            <a:off x="51119" y="2065046"/>
            <a:ext cx="2679759" cy="338554"/>
          </a:xfrm>
          <a:prstGeom prst="rect">
            <a:avLst/>
          </a:prstGeom>
          <a:noFill/>
        </p:spPr>
        <p:txBody>
          <a:bodyPr wrap="square" rtlCol="0">
            <a:spAutoFit/>
          </a:bodyPr>
          <a:lstStyle/>
          <a:p>
            <a:pPr algn="ctr"/>
            <a:r>
              <a:rPr lang="fr-FR" sz="1600" b="1" i="1" dirty="0" smtClean="0"/>
              <a:t>Comptage entrée-sortie</a:t>
            </a:r>
            <a:endParaRPr lang="fr-FR" sz="1600" b="1" i="1" dirty="0"/>
          </a:p>
        </p:txBody>
      </p:sp>
      <p:pic>
        <p:nvPicPr>
          <p:cNvPr id="21" name="Image 20"/>
          <p:cNvPicPr>
            <a:picLocks noChangeAspect="1"/>
          </p:cNvPicPr>
          <p:nvPr/>
        </p:nvPicPr>
        <p:blipFill rotWithShape="1">
          <a:blip r:embed="rId4"/>
          <a:srcRect l="34986" t="660" r="32708" b="68970"/>
          <a:stretch/>
        </p:blipFill>
        <p:spPr>
          <a:xfrm>
            <a:off x="90308" y="2127145"/>
            <a:ext cx="281796" cy="264543"/>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39" y="2126364"/>
            <a:ext cx="2133001" cy="1598414"/>
          </a:xfrm>
          <a:prstGeom prst="rect">
            <a:avLst/>
          </a:prstGeom>
        </p:spPr>
      </p:pic>
      <p:sp>
        <p:nvSpPr>
          <p:cNvPr id="30" name="Rectangle 29"/>
          <p:cNvSpPr/>
          <p:nvPr/>
        </p:nvSpPr>
        <p:spPr>
          <a:xfrm>
            <a:off x="27601" y="3283044"/>
            <a:ext cx="2485239" cy="415498"/>
          </a:xfrm>
          <a:prstGeom prst="rect">
            <a:avLst/>
          </a:prstGeom>
        </p:spPr>
        <p:txBody>
          <a:bodyPr wrap="square">
            <a:spAutoFit/>
          </a:bodyPr>
          <a:lstStyle/>
          <a:p>
            <a:r>
              <a:rPr lang="fr-FR" sz="1050" i="1" dirty="0">
                <a:latin typeface="Cambria" panose="02040503050406030204" pitchFamily="18" charset="0"/>
                <a:ea typeface="Cambria" panose="02040503050406030204" pitchFamily="18" charset="0"/>
              </a:rPr>
              <a:t>DIY : Fabriquer un compteur d’abeilles pour les ruches</a:t>
            </a:r>
          </a:p>
        </p:txBody>
      </p:sp>
      <p:pic>
        <p:nvPicPr>
          <p:cNvPr id="4" name="Image 3"/>
          <p:cNvPicPr>
            <a:picLocks noChangeAspect="1"/>
          </p:cNvPicPr>
          <p:nvPr/>
        </p:nvPicPr>
        <p:blipFill rotWithShape="1">
          <a:blip r:embed="rId6" cstate="print">
            <a:extLst>
              <a:ext uri="{28A0092B-C50C-407E-A947-70E740481C1C}">
                <a14:useLocalDpi xmlns:a14="http://schemas.microsoft.com/office/drawing/2010/main" val="0"/>
              </a:ext>
            </a:extLst>
          </a:blip>
          <a:srcRect l="19001" r="4585"/>
          <a:stretch/>
        </p:blipFill>
        <p:spPr>
          <a:xfrm rot="11295425">
            <a:off x="241891" y="3355824"/>
            <a:ext cx="1861363" cy="1544308"/>
          </a:xfrm>
          <a:prstGeom prst="rect">
            <a:avLst/>
          </a:prstGeom>
        </p:spPr>
      </p:pic>
      <p:sp>
        <p:nvSpPr>
          <p:cNvPr id="31" name="Rectangle 30"/>
          <p:cNvSpPr/>
          <p:nvPr/>
        </p:nvSpPr>
        <p:spPr>
          <a:xfrm>
            <a:off x="136916" y="4482660"/>
            <a:ext cx="2106667" cy="253916"/>
          </a:xfrm>
          <a:prstGeom prst="rect">
            <a:avLst/>
          </a:prstGeom>
        </p:spPr>
        <p:txBody>
          <a:bodyPr wrap="none">
            <a:spAutoFit/>
          </a:bodyPr>
          <a:lstStyle/>
          <a:p>
            <a:r>
              <a:rPr lang="es-ES" sz="1050" i="1" dirty="0" err="1" smtClean="0">
                <a:latin typeface="Cambria" panose="02040503050406030204" pitchFamily="18" charset="0"/>
                <a:ea typeface="Cambria" panose="02040503050406030204" pitchFamily="18" charset="0"/>
              </a:rPr>
              <a:t>Honey</a:t>
            </a:r>
            <a:r>
              <a:rPr lang="es-ES" sz="1050" i="1" dirty="0" smtClean="0">
                <a:latin typeface="Cambria" panose="02040503050406030204" pitchFamily="18" charset="0"/>
                <a:ea typeface="Cambria" panose="02040503050406030204" pitchFamily="18" charset="0"/>
              </a:rPr>
              <a:t> </a:t>
            </a:r>
            <a:r>
              <a:rPr lang="es-ES" sz="1050" i="1" dirty="0" err="1" smtClean="0">
                <a:latin typeface="Cambria" panose="02040503050406030204" pitchFamily="18" charset="0"/>
                <a:ea typeface="Cambria" panose="02040503050406030204" pitchFamily="18" charset="0"/>
              </a:rPr>
              <a:t>Bee</a:t>
            </a:r>
            <a:r>
              <a:rPr lang="es-ES" sz="1050" i="1" dirty="0" smtClean="0">
                <a:latin typeface="Cambria" panose="02040503050406030204" pitchFamily="18" charset="0"/>
                <a:ea typeface="Cambria" panose="02040503050406030204" pitchFamily="18" charset="0"/>
              </a:rPr>
              <a:t> </a:t>
            </a:r>
            <a:r>
              <a:rPr lang="es-ES" sz="1050" i="1" dirty="0" err="1" smtClean="0">
                <a:latin typeface="Cambria" panose="02040503050406030204" pitchFamily="18" charset="0"/>
                <a:ea typeface="Cambria" panose="02040503050406030204" pitchFamily="18" charset="0"/>
              </a:rPr>
              <a:t>Counter</a:t>
            </a:r>
            <a:r>
              <a:rPr lang="es-ES" sz="1050" i="1" dirty="0" smtClean="0">
                <a:latin typeface="Cambria" panose="02040503050406030204" pitchFamily="18" charset="0"/>
                <a:ea typeface="Cambria" panose="02040503050406030204" pitchFamily="18" charset="0"/>
              </a:rPr>
              <a:t>. </a:t>
            </a:r>
            <a:r>
              <a:rPr lang="es-ES" sz="1050" i="1" dirty="0" err="1" smtClean="0">
                <a:latin typeface="Cambria" panose="02040503050406030204" pitchFamily="18" charset="0"/>
                <a:ea typeface="Cambria" panose="02040503050406030204" pitchFamily="18" charset="0"/>
              </a:rPr>
              <a:t>Instructables</a:t>
            </a:r>
            <a:endParaRPr lang="fr-FR" sz="1050" i="1" dirty="0">
              <a:latin typeface="Cambria" panose="02040503050406030204" pitchFamily="18" charset="0"/>
              <a:ea typeface="Cambria" panose="02040503050406030204" pitchFamily="18" charset="0"/>
            </a:endParaRPr>
          </a:p>
        </p:txBody>
      </p:sp>
      <p:pic>
        <p:nvPicPr>
          <p:cNvPr id="9" name="Image 8"/>
          <p:cNvPicPr>
            <a:picLocks noChangeAspect="1"/>
          </p:cNvPicPr>
          <p:nvPr/>
        </p:nvPicPr>
        <p:blipFill>
          <a:blip r:embed="rId7" cstate="print">
            <a:extLst>
              <a:ext uri="{BEBA8EAE-BF5A-486C-A8C5-ECC9F3942E4B}">
                <a14:imgProps xmlns:a14="http://schemas.microsoft.com/office/drawing/2010/main">
                  <a14:imgLayer r:embed="rId8">
                    <a14:imgEffect>
                      <a14:backgroundRemoval t="2906" b="98910" l="7151" r="93459">
                        <a14:foregroundMark x1="62361" y1="96731" x2="83370" y2="87470"/>
                        <a14:backgroundMark x1="56818" y1="79661" x2="51663" y2="95884"/>
                        <a14:backgroundMark x1="71674" y1="73184" x2="71286" y2="80508"/>
                        <a14:backgroundMark x1="30488" y1="80508" x2="46120" y2="78148"/>
                        <a14:backgroundMark x1="79047" y1="69492" x2="73891" y2="69915"/>
                      </a14:backgroundRemoval>
                    </a14:imgEffect>
                  </a14:imgLayer>
                </a14:imgProps>
              </a:ext>
              <a:ext uri="{28A0092B-C50C-407E-A947-70E740481C1C}">
                <a14:useLocalDpi xmlns:a14="http://schemas.microsoft.com/office/drawing/2010/main" val="0"/>
              </a:ext>
            </a:extLst>
          </a:blip>
          <a:stretch>
            <a:fillRect/>
          </a:stretch>
        </p:blipFill>
        <p:spPr>
          <a:xfrm>
            <a:off x="439006" y="4828881"/>
            <a:ext cx="1659100" cy="1519083"/>
          </a:xfrm>
          <a:prstGeom prst="rect">
            <a:avLst/>
          </a:prstGeom>
        </p:spPr>
      </p:pic>
      <p:sp>
        <p:nvSpPr>
          <p:cNvPr id="19" name="Rectangle 18"/>
          <p:cNvSpPr/>
          <p:nvPr/>
        </p:nvSpPr>
        <p:spPr>
          <a:xfrm>
            <a:off x="885043" y="6221006"/>
            <a:ext cx="699230" cy="253916"/>
          </a:xfrm>
          <a:prstGeom prst="rect">
            <a:avLst/>
          </a:prstGeom>
        </p:spPr>
        <p:txBody>
          <a:bodyPr wrap="none">
            <a:spAutoFit/>
          </a:bodyPr>
          <a:lstStyle/>
          <a:p>
            <a:r>
              <a:rPr lang="es-ES" sz="1050" i="1" dirty="0" err="1" smtClean="0">
                <a:latin typeface="Cambria" panose="02040503050406030204" pitchFamily="18" charset="0"/>
                <a:ea typeface="Cambria" panose="02040503050406030204" pitchFamily="18" charset="0"/>
              </a:rPr>
              <a:t>Apialerte</a:t>
            </a:r>
            <a:endParaRPr lang="fr-FR" sz="1050" i="1" dirty="0">
              <a:latin typeface="Cambria" panose="02040503050406030204" pitchFamily="18" charset="0"/>
              <a:ea typeface="Cambria" panose="02040503050406030204" pitchFamily="18" charset="0"/>
            </a:endParaRPr>
          </a:p>
        </p:txBody>
      </p:sp>
      <p:sp>
        <p:nvSpPr>
          <p:cNvPr id="5" name="Titre 4"/>
          <p:cNvSpPr>
            <a:spLocks noGrp="1"/>
          </p:cNvSpPr>
          <p:nvPr>
            <p:ph type="title"/>
          </p:nvPr>
        </p:nvSpPr>
        <p:spPr/>
        <p:txBody>
          <a:bodyPr/>
          <a:lstStyle/>
          <a:p>
            <a:r>
              <a:rPr lang="fr-FR" dirty="0"/>
              <a:t>L’instrumentation des ruches</a:t>
            </a:r>
          </a:p>
        </p:txBody>
      </p:sp>
      <p:sp>
        <p:nvSpPr>
          <p:cNvPr id="6" name="Espace réservé du contenu 5"/>
          <p:cNvSpPr>
            <a:spLocks noGrp="1"/>
          </p:cNvSpPr>
          <p:nvPr>
            <p:ph sz="quarter" idx="14"/>
          </p:nvPr>
        </p:nvSpPr>
        <p:spPr/>
        <p:txBody>
          <a:bodyPr/>
          <a:lstStyle/>
          <a:p>
            <a:endParaRPr lang="fr-FR"/>
          </a:p>
        </p:txBody>
      </p:sp>
      <p:pic>
        <p:nvPicPr>
          <p:cNvPr id="23" name="Espace réservé du contenu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9440" y="3215988"/>
            <a:ext cx="442913" cy="442913"/>
          </a:xfrm>
          <a:prstGeom prst="rect">
            <a:avLst/>
          </a:prstGeom>
        </p:spPr>
      </p:pic>
      <p:pic>
        <p:nvPicPr>
          <p:cNvPr id="24" name="Espace réservé du contenu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9530" y="588404"/>
            <a:ext cx="442913" cy="442913"/>
          </a:xfrm>
          <a:prstGeom prst="rect">
            <a:avLst/>
          </a:prstGeom>
        </p:spPr>
      </p:pic>
      <p:pic>
        <p:nvPicPr>
          <p:cNvPr id="26" name="Image 25"/>
          <p:cNvPicPr>
            <a:picLocks noChangeAspect="1"/>
          </p:cNvPicPr>
          <p:nvPr/>
        </p:nvPicPr>
        <p:blipFill rotWithShape="1">
          <a:blip r:embed="rId4"/>
          <a:srcRect l="34549" t="35255" r="34943" b="33493"/>
          <a:stretch/>
        </p:blipFill>
        <p:spPr>
          <a:xfrm>
            <a:off x="3653718" y="1642724"/>
            <a:ext cx="266114" cy="272221"/>
          </a:xfrm>
          <a:prstGeom prst="rect">
            <a:avLst/>
          </a:prstGeom>
        </p:spPr>
      </p:pic>
      <p:pic>
        <p:nvPicPr>
          <p:cNvPr id="28" name="Image 27"/>
          <p:cNvPicPr>
            <a:picLocks noChangeAspect="1"/>
          </p:cNvPicPr>
          <p:nvPr/>
        </p:nvPicPr>
        <p:blipFill rotWithShape="1">
          <a:blip r:embed="rId4"/>
          <a:srcRect l="69964" t="35255" r="-472" b="33493"/>
          <a:stretch/>
        </p:blipFill>
        <p:spPr>
          <a:xfrm>
            <a:off x="5181600" y="1595259"/>
            <a:ext cx="266114" cy="272221"/>
          </a:xfrm>
          <a:prstGeom prst="rect">
            <a:avLst/>
          </a:prstGeom>
        </p:spPr>
      </p:pic>
      <p:pic>
        <p:nvPicPr>
          <p:cNvPr id="29" name="Image 28"/>
          <p:cNvPicPr>
            <a:picLocks noChangeAspect="1"/>
          </p:cNvPicPr>
          <p:nvPr/>
        </p:nvPicPr>
        <p:blipFill rotWithShape="1">
          <a:blip r:embed="rId4"/>
          <a:srcRect l="78" t="68901" r="69414" b="-153"/>
          <a:stretch/>
        </p:blipFill>
        <p:spPr>
          <a:xfrm>
            <a:off x="5661967" y="3212128"/>
            <a:ext cx="266114" cy="272221"/>
          </a:xfrm>
          <a:prstGeom prst="rect">
            <a:avLst/>
          </a:prstGeom>
        </p:spPr>
      </p:pic>
    </p:spTree>
    <p:extLst>
      <p:ext uri="{BB962C8B-B14F-4D97-AF65-F5344CB8AC3E}">
        <p14:creationId xmlns:p14="http://schemas.microsoft.com/office/powerpoint/2010/main" val="455212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51232" y="613351"/>
            <a:ext cx="9053578" cy="5929538"/>
          </a:xfrm>
          <a:custGeom>
            <a:avLst/>
            <a:gdLst>
              <a:gd name="connsiteX0" fmla="*/ 0 w 2731156"/>
              <a:gd name="connsiteY0" fmla="*/ 0 h 5929538"/>
              <a:gd name="connsiteX1" fmla="*/ 2731156 w 2731156"/>
              <a:gd name="connsiteY1" fmla="*/ 0 h 5929538"/>
              <a:gd name="connsiteX2" fmla="*/ 2731156 w 2731156"/>
              <a:gd name="connsiteY2" fmla="*/ 5929538 h 5929538"/>
              <a:gd name="connsiteX3" fmla="*/ 0 w 2731156"/>
              <a:gd name="connsiteY3" fmla="*/ 5929538 h 5929538"/>
              <a:gd name="connsiteX4" fmla="*/ 0 w 2731156"/>
              <a:gd name="connsiteY4" fmla="*/ 0 h 5929538"/>
              <a:gd name="connsiteX0" fmla="*/ 6322422 w 9053578"/>
              <a:gd name="connsiteY0" fmla="*/ 0 h 5929538"/>
              <a:gd name="connsiteX1" fmla="*/ 9053578 w 9053578"/>
              <a:gd name="connsiteY1" fmla="*/ 0 h 5929538"/>
              <a:gd name="connsiteX2" fmla="*/ 9053578 w 9053578"/>
              <a:gd name="connsiteY2" fmla="*/ 5929538 h 5929538"/>
              <a:gd name="connsiteX3" fmla="*/ 0 w 9053578"/>
              <a:gd name="connsiteY3" fmla="*/ 5929538 h 5929538"/>
              <a:gd name="connsiteX4" fmla="*/ 6322422 w 9053578"/>
              <a:gd name="connsiteY4" fmla="*/ 0 h 5929538"/>
              <a:gd name="connsiteX0" fmla="*/ 6371024 w 9102180"/>
              <a:gd name="connsiteY0" fmla="*/ 0 h 5929538"/>
              <a:gd name="connsiteX1" fmla="*/ 9102180 w 9102180"/>
              <a:gd name="connsiteY1" fmla="*/ 0 h 5929538"/>
              <a:gd name="connsiteX2" fmla="*/ 9102180 w 9102180"/>
              <a:gd name="connsiteY2" fmla="*/ 5929538 h 5929538"/>
              <a:gd name="connsiteX3" fmla="*/ 48602 w 9102180"/>
              <a:gd name="connsiteY3" fmla="*/ 5929538 h 5929538"/>
              <a:gd name="connsiteX4" fmla="*/ 206376 w 9102180"/>
              <a:gd name="connsiteY4" fmla="*/ 3932523 h 5929538"/>
              <a:gd name="connsiteX5" fmla="*/ 6371024 w 9102180"/>
              <a:gd name="connsiteY5" fmla="*/ 0 h 5929538"/>
              <a:gd name="connsiteX0" fmla="*/ 6371024 w 9102180"/>
              <a:gd name="connsiteY0" fmla="*/ 0 h 5929538"/>
              <a:gd name="connsiteX1" fmla="*/ 9102180 w 9102180"/>
              <a:gd name="connsiteY1" fmla="*/ 0 h 5929538"/>
              <a:gd name="connsiteX2" fmla="*/ 9102180 w 9102180"/>
              <a:gd name="connsiteY2" fmla="*/ 5929538 h 5929538"/>
              <a:gd name="connsiteX3" fmla="*/ 48602 w 9102180"/>
              <a:gd name="connsiteY3" fmla="*/ 5929538 h 5929538"/>
              <a:gd name="connsiteX4" fmla="*/ 206376 w 9102180"/>
              <a:gd name="connsiteY4" fmla="*/ 3932523 h 5929538"/>
              <a:gd name="connsiteX5" fmla="*/ 6371024 w 9102180"/>
              <a:gd name="connsiteY5" fmla="*/ 0 h 5929538"/>
              <a:gd name="connsiteX0" fmla="*/ 6322422 w 9053578"/>
              <a:gd name="connsiteY0" fmla="*/ 0 h 5929538"/>
              <a:gd name="connsiteX1" fmla="*/ 9053578 w 9053578"/>
              <a:gd name="connsiteY1" fmla="*/ 0 h 5929538"/>
              <a:gd name="connsiteX2" fmla="*/ 9053578 w 9053578"/>
              <a:gd name="connsiteY2" fmla="*/ 5929538 h 5929538"/>
              <a:gd name="connsiteX3" fmla="*/ 0 w 9053578"/>
              <a:gd name="connsiteY3" fmla="*/ 5929538 h 5929538"/>
              <a:gd name="connsiteX4" fmla="*/ 157774 w 9053578"/>
              <a:gd name="connsiteY4" fmla="*/ 3932523 h 5929538"/>
              <a:gd name="connsiteX5" fmla="*/ 6322422 w 9053578"/>
              <a:gd name="connsiteY5" fmla="*/ 0 h 5929538"/>
              <a:gd name="connsiteX0" fmla="*/ 6322422 w 9053578"/>
              <a:gd name="connsiteY0" fmla="*/ 0 h 5929538"/>
              <a:gd name="connsiteX1" fmla="*/ 9053578 w 9053578"/>
              <a:gd name="connsiteY1" fmla="*/ 0 h 5929538"/>
              <a:gd name="connsiteX2" fmla="*/ 9053578 w 9053578"/>
              <a:gd name="connsiteY2" fmla="*/ 5929538 h 5929538"/>
              <a:gd name="connsiteX3" fmla="*/ 0 w 9053578"/>
              <a:gd name="connsiteY3" fmla="*/ 5929538 h 5929538"/>
              <a:gd name="connsiteX4" fmla="*/ 157774 w 9053578"/>
              <a:gd name="connsiteY4" fmla="*/ 3932523 h 5929538"/>
              <a:gd name="connsiteX5" fmla="*/ 6322422 w 9053578"/>
              <a:gd name="connsiteY5" fmla="*/ 0 h 5929538"/>
              <a:gd name="connsiteX0" fmla="*/ 6322422 w 9053578"/>
              <a:gd name="connsiteY0" fmla="*/ 0 h 5929538"/>
              <a:gd name="connsiteX1" fmla="*/ 9053578 w 9053578"/>
              <a:gd name="connsiteY1" fmla="*/ 0 h 5929538"/>
              <a:gd name="connsiteX2" fmla="*/ 9053578 w 9053578"/>
              <a:gd name="connsiteY2" fmla="*/ 5929538 h 5929538"/>
              <a:gd name="connsiteX3" fmla="*/ 0 w 9053578"/>
              <a:gd name="connsiteY3" fmla="*/ 5929538 h 5929538"/>
              <a:gd name="connsiteX4" fmla="*/ 27145 w 9053578"/>
              <a:gd name="connsiteY4" fmla="*/ 3971711 h 5929538"/>
              <a:gd name="connsiteX5" fmla="*/ 6322422 w 9053578"/>
              <a:gd name="connsiteY5" fmla="*/ 0 h 5929538"/>
              <a:gd name="connsiteX0" fmla="*/ 6322422 w 9053578"/>
              <a:gd name="connsiteY0" fmla="*/ 0 h 5929538"/>
              <a:gd name="connsiteX1" fmla="*/ 9053578 w 9053578"/>
              <a:gd name="connsiteY1" fmla="*/ 0 h 5929538"/>
              <a:gd name="connsiteX2" fmla="*/ 9053578 w 9053578"/>
              <a:gd name="connsiteY2" fmla="*/ 5929538 h 5929538"/>
              <a:gd name="connsiteX3" fmla="*/ 0 w 9053578"/>
              <a:gd name="connsiteY3" fmla="*/ 5929538 h 5929538"/>
              <a:gd name="connsiteX4" fmla="*/ 27145 w 9053578"/>
              <a:gd name="connsiteY4" fmla="*/ 3971711 h 5929538"/>
              <a:gd name="connsiteX5" fmla="*/ 6702265 w 9053578"/>
              <a:gd name="connsiteY5" fmla="*/ 3854146 h 5929538"/>
              <a:gd name="connsiteX6" fmla="*/ 6322422 w 9053578"/>
              <a:gd name="connsiteY6" fmla="*/ 0 h 5929538"/>
              <a:gd name="connsiteX0" fmla="*/ 6322422 w 9053578"/>
              <a:gd name="connsiteY0" fmla="*/ 0 h 5929538"/>
              <a:gd name="connsiteX1" fmla="*/ 9053578 w 9053578"/>
              <a:gd name="connsiteY1" fmla="*/ 0 h 5929538"/>
              <a:gd name="connsiteX2" fmla="*/ 9053578 w 9053578"/>
              <a:gd name="connsiteY2" fmla="*/ 5929538 h 5929538"/>
              <a:gd name="connsiteX3" fmla="*/ 0 w 9053578"/>
              <a:gd name="connsiteY3" fmla="*/ 5929538 h 5929538"/>
              <a:gd name="connsiteX4" fmla="*/ 27145 w 9053578"/>
              <a:gd name="connsiteY4" fmla="*/ 3971711 h 5929538"/>
              <a:gd name="connsiteX5" fmla="*/ 6702265 w 9053578"/>
              <a:gd name="connsiteY5" fmla="*/ 3854146 h 5929538"/>
              <a:gd name="connsiteX6" fmla="*/ 6322422 w 9053578"/>
              <a:gd name="connsiteY6" fmla="*/ 0 h 5929538"/>
              <a:gd name="connsiteX0" fmla="*/ 6322422 w 9053578"/>
              <a:gd name="connsiteY0" fmla="*/ 0 h 5929538"/>
              <a:gd name="connsiteX1" fmla="*/ 9053578 w 9053578"/>
              <a:gd name="connsiteY1" fmla="*/ 0 h 5929538"/>
              <a:gd name="connsiteX2" fmla="*/ 9053578 w 9053578"/>
              <a:gd name="connsiteY2" fmla="*/ 5929538 h 5929538"/>
              <a:gd name="connsiteX3" fmla="*/ 0 w 9053578"/>
              <a:gd name="connsiteY3" fmla="*/ 5929538 h 5929538"/>
              <a:gd name="connsiteX4" fmla="*/ 27145 w 9053578"/>
              <a:gd name="connsiteY4" fmla="*/ 3971711 h 5929538"/>
              <a:gd name="connsiteX5" fmla="*/ 6702265 w 9053578"/>
              <a:gd name="connsiteY5" fmla="*/ 3854146 h 5929538"/>
              <a:gd name="connsiteX6" fmla="*/ 6322422 w 9053578"/>
              <a:gd name="connsiteY6" fmla="*/ 0 h 5929538"/>
              <a:gd name="connsiteX0" fmla="*/ 6322422 w 9053578"/>
              <a:gd name="connsiteY0" fmla="*/ 0 h 5929538"/>
              <a:gd name="connsiteX1" fmla="*/ 9053578 w 9053578"/>
              <a:gd name="connsiteY1" fmla="*/ 0 h 5929538"/>
              <a:gd name="connsiteX2" fmla="*/ 9053578 w 9053578"/>
              <a:gd name="connsiteY2" fmla="*/ 5929538 h 5929538"/>
              <a:gd name="connsiteX3" fmla="*/ 0 w 9053578"/>
              <a:gd name="connsiteY3" fmla="*/ 5929538 h 5929538"/>
              <a:gd name="connsiteX4" fmla="*/ 27145 w 9053578"/>
              <a:gd name="connsiteY4" fmla="*/ 3971711 h 5929538"/>
              <a:gd name="connsiteX5" fmla="*/ 6676139 w 9053578"/>
              <a:gd name="connsiteY5" fmla="*/ 4010900 h 5929538"/>
              <a:gd name="connsiteX6" fmla="*/ 6322422 w 9053578"/>
              <a:gd name="connsiteY6" fmla="*/ 0 h 5929538"/>
              <a:gd name="connsiteX0" fmla="*/ 6322422 w 9053578"/>
              <a:gd name="connsiteY0" fmla="*/ 0 h 5929538"/>
              <a:gd name="connsiteX1" fmla="*/ 9053578 w 9053578"/>
              <a:gd name="connsiteY1" fmla="*/ 0 h 5929538"/>
              <a:gd name="connsiteX2" fmla="*/ 9053578 w 9053578"/>
              <a:gd name="connsiteY2" fmla="*/ 5929538 h 5929538"/>
              <a:gd name="connsiteX3" fmla="*/ 0 w 9053578"/>
              <a:gd name="connsiteY3" fmla="*/ 5929538 h 5929538"/>
              <a:gd name="connsiteX4" fmla="*/ 27145 w 9053578"/>
              <a:gd name="connsiteY4" fmla="*/ 3971711 h 5929538"/>
              <a:gd name="connsiteX5" fmla="*/ 6676139 w 9053578"/>
              <a:gd name="connsiteY5" fmla="*/ 4010900 h 5929538"/>
              <a:gd name="connsiteX6" fmla="*/ 6322422 w 9053578"/>
              <a:gd name="connsiteY6" fmla="*/ 0 h 5929538"/>
              <a:gd name="connsiteX0" fmla="*/ 6322422 w 9053578"/>
              <a:gd name="connsiteY0" fmla="*/ 0 h 5929538"/>
              <a:gd name="connsiteX1" fmla="*/ 9053578 w 9053578"/>
              <a:gd name="connsiteY1" fmla="*/ 0 h 5929538"/>
              <a:gd name="connsiteX2" fmla="*/ 9053578 w 9053578"/>
              <a:gd name="connsiteY2" fmla="*/ 5929538 h 5929538"/>
              <a:gd name="connsiteX3" fmla="*/ 0 w 9053578"/>
              <a:gd name="connsiteY3" fmla="*/ 5929538 h 5929538"/>
              <a:gd name="connsiteX4" fmla="*/ 27145 w 9053578"/>
              <a:gd name="connsiteY4" fmla="*/ 3971711 h 5929538"/>
              <a:gd name="connsiteX5" fmla="*/ 6676139 w 9053578"/>
              <a:gd name="connsiteY5" fmla="*/ 4010900 h 5929538"/>
              <a:gd name="connsiteX6" fmla="*/ 6322422 w 9053578"/>
              <a:gd name="connsiteY6" fmla="*/ 0 h 5929538"/>
              <a:gd name="connsiteX0" fmla="*/ 6322422 w 9053578"/>
              <a:gd name="connsiteY0" fmla="*/ 0 h 5929538"/>
              <a:gd name="connsiteX1" fmla="*/ 9053578 w 9053578"/>
              <a:gd name="connsiteY1" fmla="*/ 0 h 5929538"/>
              <a:gd name="connsiteX2" fmla="*/ 9053578 w 9053578"/>
              <a:gd name="connsiteY2" fmla="*/ 5929538 h 5929538"/>
              <a:gd name="connsiteX3" fmla="*/ 0 w 9053578"/>
              <a:gd name="connsiteY3" fmla="*/ 5929538 h 5929538"/>
              <a:gd name="connsiteX4" fmla="*/ 27145 w 9053578"/>
              <a:gd name="connsiteY4" fmla="*/ 3971711 h 5929538"/>
              <a:gd name="connsiteX5" fmla="*/ 6676139 w 9053578"/>
              <a:gd name="connsiteY5" fmla="*/ 4010900 h 5929538"/>
              <a:gd name="connsiteX6" fmla="*/ 6322422 w 9053578"/>
              <a:gd name="connsiteY6" fmla="*/ 0 h 592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3578" h="5929538">
                <a:moveTo>
                  <a:pt x="6322422" y="0"/>
                </a:moveTo>
                <a:lnTo>
                  <a:pt x="9053578" y="0"/>
                </a:lnTo>
                <a:lnTo>
                  <a:pt x="9053578" y="5929538"/>
                </a:lnTo>
                <a:lnTo>
                  <a:pt x="0" y="5929538"/>
                </a:lnTo>
                <a:cubicBezTo>
                  <a:pt x="17757" y="5037444"/>
                  <a:pt x="35514" y="4746239"/>
                  <a:pt x="27145" y="3971711"/>
                </a:cubicBezTo>
                <a:lnTo>
                  <a:pt x="6676139" y="4010900"/>
                </a:lnTo>
                <a:cubicBezTo>
                  <a:pt x="6941581" y="3126879"/>
                  <a:pt x="6385560" y="1471849"/>
                  <a:pt x="6322422" y="0"/>
                </a:cubicBezTo>
                <a:close/>
              </a:path>
            </a:pathLst>
          </a:custGeom>
          <a:solidFill>
            <a:schemeClr val="accent6">
              <a:lumMod val="20000"/>
              <a:lumOff val="80000"/>
            </a:schemeClr>
          </a:solidFill>
          <a:ln w="28575">
            <a:solidFill>
              <a:srgbClr val="84B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stretch>
            <a:fillRect/>
          </a:stretch>
        </p:blipFill>
        <p:spPr>
          <a:xfrm>
            <a:off x="3483370" y="1867480"/>
            <a:ext cx="2253828" cy="2295062"/>
          </a:xfrm>
          <a:prstGeom prst="rect">
            <a:avLst/>
          </a:prstGeom>
        </p:spPr>
      </p:pic>
      <p:pic>
        <p:nvPicPr>
          <p:cNvPr id="8" name="Image 7"/>
          <p:cNvPicPr>
            <a:picLocks noChangeAspect="1"/>
          </p:cNvPicPr>
          <p:nvPr/>
        </p:nvPicPr>
        <p:blipFill rotWithShape="1">
          <a:blip r:embed="rId4"/>
          <a:srcRect l="1360" t="1342" r="66992" b="68970"/>
          <a:stretch/>
        </p:blipFill>
        <p:spPr>
          <a:xfrm>
            <a:off x="4905554" y="4083078"/>
            <a:ext cx="276046" cy="258608"/>
          </a:xfrm>
          <a:prstGeom prst="rect">
            <a:avLst/>
          </a:prstGeom>
        </p:spPr>
      </p:pic>
      <p:pic>
        <p:nvPicPr>
          <p:cNvPr id="13" name="Image 12"/>
          <p:cNvPicPr>
            <a:picLocks noChangeAspect="1"/>
          </p:cNvPicPr>
          <p:nvPr/>
        </p:nvPicPr>
        <p:blipFill rotWithShape="1">
          <a:blip r:embed="rId4"/>
          <a:srcRect l="69492" t="923" b="67825"/>
          <a:stretch/>
        </p:blipFill>
        <p:spPr>
          <a:xfrm>
            <a:off x="5586735" y="2336611"/>
            <a:ext cx="266114" cy="272221"/>
          </a:xfrm>
          <a:prstGeom prst="rect">
            <a:avLst/>
          </a:prstGeom>
        </p:spPr>
      </p:pic>
      <p:pic>
        <p:nvPicPr>
          <p:cNvPr id="14" name="Image 13"/>
          <p:cNvPicPr>
            <a:picLocks noChangeAspect="1"/>
          </p:cNvPicPr>
          <p:nvPr/>
        </p:nvPicPr>
        <p:blipFill rotWithShape="1">
          <a:blip r:embed="rId4"/>
          <a:srcRect l="34986" t="660" r="32708" b="68970"/>
          <a:stretch/>
        </p:blipFill>
        <p:spPr>
          <a:xfrm>
            <a:off x="3342472" y="3644567"/>
            <a:ext cx="281796" cy="264543"/>
          </a:xfrm>
          <a:prstGeom prst="rect">
            <a:avLst/>
          </a:prstGeom>
        </p:spPr>
      </p:pic>
      <p:pic>
        <p:nvPicPr>
          <p:cNvPr id="15" name="Image 14"/>
          <p:cNvPicPr>
            <a:picLocks noChangeAspect="1"/>
          </p:cNvPicPr>
          <p:nvPr/>
        </p:nvPicPr>
        <p:blipFill rotWithShape="1">
          <a:blip r:embed="rId4"/>
          <a:srcRect l="265" t="35255" r="69227" b="33493"/>
          <a:stretch/>
        </p:blipFill>
        <p:spPr>
          <a:xfrm>
            <a:off x="3387604" y="2539399"/>
            <a:ext cx="266114" cy="272221"/>
          </a:xfrm>
          <a:prstGeom prst="rect">
            <a:avLst/>
          </a:prstGeom>
        </p:spPr>
      </p:pic>
      <p:sp>
        <p:nvSpPr>
          <p:cNvPr id="25" name="ZoneTexte 24"/>
          <p:cNvSpPr txBox="1"/>
          <p:nvPr/>
        </p:nvSpPr>
        <p:spPr>
          <a:xfrm>
            <a:off x="5163350" y="4043105"/>
            <a:ext cx="1703294" cy="338554"/>
          </a:xfrm>
          <a:prstGeom prst="rect">
            <a:avLst/>
          </a:prstGeom>
          <a:noFill/>
        </p:spPr>
        <p:txBody>
          <a:bodyPr wrap="square" rtlCol="0">
            <a:spAutoFit/>
          </a:bodyPr>
          <a:lstStyle/>
          <a:p>
            <a:pPr algn="ctr"/>
            <a:r>
              <a:rPr lang="fr-FR" sz="1600" b="1" i="1" dirty="0" smtClean="0"/>
              <a:t>Poids de la ruche</a:t>
            </a:r>
            <a:endParaRPr lang="fr-FR" sz="1600" b="1" i="1" dirty="0"/>
          </a:p>
        </p:txBody>
      </p:sp>
      <p:sp>
        <p:nvSpPr>
          <p:cNvPr id="20" name="ZoneTexte 19"/>
          <p:cNvSpPr txBox="1"/>
          <p:nvPr/>
        </p:nvSpPr>
        <p:spPr>
          <a:xfrm>
            <a:off x="1014044" y="3824705"/>
            <a:ext cx="2679759" cy="338554"/>
          </a:xfrm>
          <a:prstGeom prst="rect">
            <a:avLst/>
          </a:prstGeom>
          <a:noFill/>
        </p:spPr>
        <p:txBody>
          <a:bodyPr wrap="square" rtlCol="0">
            <a:spAutoFit/>
          </a:bodyPr>
          <a:lstStyle/>
          <a:p>
            <a:pPr algn="ctr"/>
            <a:r>
              <a:rPr lang="fr-FR" sz="1600" b="1" i="1" dirty="0" smtClean="0"/>
              <a:t>Comptage entrée-sortie</a:t>
            </a:r>
            <a:endParaRPr lang="fr-FR" sz="1600" b="1" i="1" dirty="0"/>
          </a:p>
        </p:txBody>
      </p:sp>
      <p:sp>
        <p:nvSpPr>
          <p:cNvPr id="17" name="ZoneTexte 16"/>
          <p:cNvSpPr txBox="1"/>
          <p:nvPr/>
        </p:nvSpPr>
        <p:spPr>
          <a:xfrm>
            <a:off x="6470146" y="613351"/>
            <a:ext cx="2899246" cy="584775"/>
          </a:xfrm>
          <a:prstGeom prst="rect">
            <a:avLst/>
          </a:prstGeom>
          <a:noFill/>
        </p:spPr>
        <p:txBody>
          <a:bodyPr wrap="square" rtlCol="0">
            <a:spAutoFit/>
          </a:bodyPr>
          <a:lstStyle/>
          <a:p>
            <a:pPr algn="ctr"/>
            <a:r>
              <a:rPr lang="fr-FR" sz="1600" b="1" i="1" dirty="0" smtClean="0"/>
              <a:t>Températures et humidité relatives internes</a:t>
            </a:r>
            <a:endParaRPr lang="fr-FR" sz="1600" b="1" i="1" dirty="0"/>
          </a:p>
        </p:txBody>
      </p:sp>
      <p:pic>
        <p:nvPicPr>
          <p:cNvPr id="18" name="Image 17"/>
          <p:cNvPicPr>
            <a:picLocks noChangeAspect="1"/>
          </p:cNvPicPr>
          <p:nvPr/>
        </p:nvPicPr>
        <p:blipFill rotWithShape="1">
          <a:blip r:embed="rId4"/>
          <a:srcRect l="69492" t="923" b="67825"/>
          <a:stretch/>
        </p:blipFill>
        <p:spPr>
          <a:xfrm>
            <a:off x="6453371" y="752536"/>
            <a:ext cx="266114" cy="272221"/>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6130" y="3737553"/>
            <a:ext cx="1644243" cy="1101643"/>
          </a:xfrm>
          <a:prstGeom prst="rect">
            <a:avLst/>
          </a:prstGeom>
        </p:spPr>
      </p:pic>
      <p:sp>
        <p:nvSpPr>
          <p:cNvPr id="24" name="Rectangle 23"/>
          <p:cNvSpPr/>
          <p:nvPr/>
        </p:nvSpPr>
        <p:spPr>
          <a:xfrm>
            <a:off x="7564332" y="4802850"/>
            <a:ext cx="745717" cy="253916"/>
          </a:xfrm>
          <a:prstGeom prst="rect">
            <a:avLst/>
          </a:prstGeom>
        </p:spPr>
        <p:txBody>
          <a:bodyPr wrap="none">
            <a:spAutoFit/>
          </a:bodyPr>
          <a:lstStyle/>
          <a:p>
            <a:r>
              <a:rPr lang="fr-FR" sz="1050" i="1" dirty="0" smtClean="0">
                <a:latin typeface="Cambria" panose="02040503050406030204" pitchFamily="18" charset="0"/>
                <a:ea typeface="Cambria" panose="02040503050406030204" pitchFamily="18" charset="0"/>
              </a:rPr>
              <a:t>Bee smart</a:t>
            </a:r>
            <a:endParaRPr lang="fr-FR" sz="1050" i="1" dirty="0">
              <a:latin typeface="Cambria" panose="02040503050406030204" pitchFamily="18" charset="0"/>
              <a:ea typeface="Cambria" panose="02040503050406030204" pitchFamily="18" charset="0"/>
            </a:endParaRPr>
          </a:p>
        </p:txBody>
      </p:sp>
      <p:pic>
        <p:nvPicPr>
          <p:cNvPr id="12" name="Image 11"/>
          <p:cNvPicPr>
            <a:picLocks noChangeAspect="1"/>
          </p:cNvPicPr>
          <p:nvPr/>
        </p:nvPicPr>
        <p:blipFill rotWithShape="1">
          <a:blip r:embed="rId6">
            <a:extLst>
              <a:ext uri="{28A0092B-C50C-407E-A947-70E740481C1C}">
                <a14:useLocalDpi xmlns:a14="http://schemas.microsoft.com/office/drawing/2010/main" val="0"/>
              </a:ext>
            </a:extLst>
          </a:blip>
          <a:srcRect l="29069" t="7360" r="13047" b="26960"/>
          <a:stretch/>
        </p:blipFill>
        <p:spPr>
          <a:xfrm>
            <a:off x="7148085" y="2437111"/>
            <a:ext cx="1736086" cy="1060678"/>
          </a:xfrm>
          <a:prstGeom prst="rect">
            <a:avLst/>
          </a:prstGeom>
        </p:spPr>
      </p:pic>
      <p:sp>
        <p:nvSpPr>
          <p:cNvPr id="27" name="Rectangle 26"/>
          <p:cNvSpPr/>
          <p:nvPr/>
        </p:nvSpPr>
        <p:spPr>
          <a:xfrm>
            <a:off x="7325506" y="3473579"/>
            <a:ext cx="1353256" cy="253916"/>
          </a:xfrm>
          <a:prstGeom prst="rect">
            <a:avLst/>
          </a:prstGeom>
        </p:spPr>
        <p:txBody>
          <a:bodyPr wrap="none">
            <a:spAutoFit/>
          </a:bodyPr>
          <a:lstStyle/>
          <a:p>
            <a:r>
              <a:rPr lang="fr-FR" sz="1050" i="1" dirty="0" err="1" smtClean="0">
                <a:latin typeface="Cambria" panose="02040503050406030204" pitchFamily="18" charset="0"/>
                <a:ea typeface="Cambria" panose="02040503050406030204" pitchFamily="18" charset="0"/>
              </a:rPr>
              <a:t>APIcamus</a:t>
            </a:r>
            <a:r>
              <a:rPr lang="fr-FR" sz="1050" i="1" dirty="0" smtClean="0">
                <a:latin typeface="Cambria" panose="02040503050406030204" pitchFamily="18" charset="0"/>
                <a:ea typeface="Cambria" panose="02040503050406030204" pitchFamily="18" charset="0"/>
              </a:rPr>
              <a:t>- </a:t>
            </a:r>
            <a:r>
              <a:rPr lang="fr-FR" sz="1050" i="1" dirty="0" err="1" smtClean="0">
                <a:latin typeface="Cambria" panose="02040503050406030204" pitchFamily="18" charset="0"/>
                <a:ea typeface="Cambria" panose="02040503050406030204" pitchFamily="18" charset="0"/>
              </a:rPr>
              <a:t>Beeguard</a:t>
            </a:r>
            <a:endParaRPr lang="fr-FR" sz="1050" i="1" dirty="0">
              <a:latin typeface="Cambria" panose="02040503050406030204" pitchFamily="18" charset="0"/>
              <a:ea typeface="Cambria" panose="02040503050406030204" pitchFamily="18" charset="0"/>
            </a:endParaRPr>
          </a:p>
        </p:txBody>
      </p:sp>
      <p:pic>
        <p:nvPicPr>
          <p:cNvPr id="23" name="Image 22"/>
          <p:cNvPicPr>
            <a:picLocks noChangeAspect="1"/>
          </p:cNvPicPr>
          <p:nvPr/>
        </p:nvPicPr>
        <p:blipFill rotWithShape="1">
          <a:blip r:embed="rId7"/>
          <a:srcRect l="30000" t="32939" r="31290" b="24624"/>
          <a:stretch/>
        </p:blipFill>
        <p:spPr>
          <a:xfrm>
            <a:off x="7099401" y="1114356"/>
            <a:ext cx="1713626" cy="1056736"/>
          </a:xfrm>
          <a:prstGeom prst="rect">
            <a:avLst/>
          </a:prstGeom>
        </p:spPr>
      </p:pic>
      <p:sp>
        <p:nvSpPr>
          <p:cNvPr id="29" name="Rectangle 28"/>
          <p:cNvSpPr/>
          <p:nvPr/>
        </p:nvSpPr>
        <p:spPr>
          <a:xfrm>
            <a:off x="7485194" y="2153412"/>
            <a:ext cx="891591" cy="253916"/>
          </a:xfrm>
          <a:prstGeom prst="rect">
            <a:avLst/>
          </a:prstGeom>
        </p:spPr>
        <p:txBody>
          <a:bodyPr wrap="none">
            <a:spAutoFit/>
          </a:bodyPr>
          <a:lstStyle/>
          <a:p>
            <a:r>
              <a:rPr lang="fr-FR" sz="1050" i="1" dirty="0" smtClean="0">
                <a:latin typeface="Cambria" panose="02040503050406030204" pitchFamily="18" charset="0"/>
                <a:ea typeface="Cambria" panose="02040503050406030204" pitchFamily="18" charset="0"/>
              </a:rPr>
              <a:t>Label abeille</a:t>
            </a:r>
            <a:endParaRPr lang="fr-FR" sz="1050" i="1" dirty="0">
              <a:latin typeface="Cambria" panose="02040503050406030204" pitchFamily="18" charset="0"/>
              <a:ea typeface="Cambria" panose="02040503050406030204" pitchFamily="18" charset="0"/>
            </a:endParaRPr>
          </a:p>
        </p:txBody>
      </p:sp>
      <p:pic>
        <p:nvPicPr>
          <p:cNvPr id="26" name="Image 25"/>
          <p:cNvPicPr>
            <a:picLocks noChangeAspect="1"/>
          </p:cNvPicPr>
          <p:nvPr/>
        </p:nvPicPr>
        <p:blipFill rotWithShape="1">
          <a:blip r:embed="rId8" cstate="print">
            <a:extLst>
              <a:ext uri="{28A0092B-C50C-407E-A947-70E740481C1C}">
                <a14:useLocalDpi xmlns:a14="http://schemas.microsoft.com/office/drawing/2010/main" val="0"/>
              </a:ext>
            </a:extLst>
          </a:blip>
          <a:srcRect t="11944" r="11170"/>
          <a:stretch/>
        </p:blipFill>
        <p:spPr>
          <a:xfrm>
            <a:off x="6813128" y="5112444"/>
            <a:ext cx="2091770" cy="1164059"/>
          </a:xfrm>
          <a:prstGeom prst="rect">
            <a:avLst/>
          </a:prstGeom>
        </p:spPr>
      </p:pic>
      <p:sp>
        <p:nvSpPr>
          <p:cNvPr id="32" name="Rectangle 31"/>
          <p:cNvSpPr/>
          <p:nvPr/>
        </p:nvSpPr>
        <p:spPr>
          <a:xfrm>
            <a:off x="7490616" y="6264030"/>
            <a:ext cx="1188146" cy="253916"/>
          </a:xfrm>
          <a:prstGeom prst="rect">
            <a:avLst/>
          </a:prstGeom>
        </p:spPr>
        <p:txBody>
          <a:bodyPr wrap="none">
            <a:spAutoFit/>
          </a:bodyPr>
          <a:lstStyle/>
          <a:p>
            <a:r>
              <a:rPr lang="fr-FR" sz="1050" i="1" dirty="0" smtClean="0">
                <a:latin typeface="Cambria" panose="02040503050406030204" pitchFamily="18" charset="0"/>
                <a:ea typeface="Cambria" panose="02040503050406030204" pitchFamily="18" charset="0"/>
              </a:rPr>
              <a:t>Laruchewarré.net</a:t>
            </a:r>
            <a:endParaRPr lang="fr-FR" sz="1050" i="1" dirty="0">
              <a:latin typeface="Cambria" panose="02040503050406030204" pitchFamily="18" charset="0"/>
              <a:ea typeface="Cambria" panose="02040503050406030204" pitchFamily="18" charset="0"/>
            </a:endParaRPr>
          </a:p>
        </p:txBody>
      </p:sp>
      <p:pic>
        <p:nvPicPr>
          <p:cNvPr id="28" name="Imag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763" y="4718934"/>
            <a:ext cx="2029968" cy="1524000"/>
          </a:xfrm>
          <a:prstGeom prst="rect">
            <a:avLst/>
          </a:prstGeom>
        </p:spPr>
      </p:pic>
      <p:pic>
        <p:nvPicPr>
          <p:cNvPr id="33" name="Imag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59373" y="4718934"/>
            <a:ext cx="2029968" cy="1524000"/>
          </a:xfrm>
          <a:prstGeom prst="rect">
            <a:avLst/>
          </a:prstGeom>
        </p:spPr>
      </p:pic>
      <p:sp>
        <p:nvSpPr>
          <p:cNvPr id="34" name="Rectangle 33"/>
          <p:cNvSpPr/>
          <p:nvPr/>
        </p:nvSpPr>
        <p:spPr>
          <a:xfrm>
            <a:off x="450242" y="6288973"/>
            <a:ext cx="6155852" cy="253916"/>
          </a:xfrm>
          <a:prstGeom prst="rect">
            <a:avLst/>
          </a:prstGeom>
        </p:spPr>
        <p:txBody>
          <a:bodyPr wrap="none">
            <a:spAutoFit/>
          </a:bodyPr>
          <a:lstStyle/>
          <a:p>
            <a:r>
              <a:rPr lang="fr-FR" sz="1050" i="1" dirty="0">
                <a:latin typeface="Cambria" panose="02040503050406030204" pitchFamily="18" charset="0"/>
                <a:ea typeface="Cambria" panose="02040503050406030204" pitchFamily="18" charset="0"/>
              </a:rPr>
              <a:t>https://community.particle.io/t/beehive-monitor-udp-sleep-thermistor-wifi-antenna-adc-speed-ram/4524</a:t>
            </a:r>
          </a:p>
        </p:txBody>
      </p:sp>
      <p:pic>
        <p:nvPicPr>
          <p:cNvPr id="35" name="Imag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40519" y="4718934"/>
            <a:ext cx="2029968" cy="1524000"/>
          </a:xfrm>
          <a:prstGeom prst="rect">
            <a:avLst/>
          </a:prstGeom>
        </p:spPr>
      </p:pic>
      <p:sp>
        <p:nvSpPr>
          <p:cNvPr id="3" name="Titre 2"/>
          <p:cNvSpPr>
            <a:spLocks noGrp="1"/>
          </p:cNvSpPr>
          <p:nvPr>
            <p:ph type="title"/>
          </p:nvPr>
        </p:nvSpPr>
        <p:spPr>
          <a:xfrm>
            <a:off x="0" y="527902"/>
            <a:ext cx="6373654" cy="518474"/>
          </a:xfrm>
        </p:spPr>
        <p:txBody>
          <a:bodyPr/>
          <a:lstStyle/>
          <a:p>
            <a:r>
              <a:rPr lang="fr-FR" dirty="0"/>
              <a:t>L’instrumentation des ruches</a:t>
            </a:r>
          </a:p>
        </p:txBody>
      </p:sp>
      <p:sp>
        <p:nvSpPr>
          <p:cNvPr id="4" name="Espace réservé du contenu 3"/>
          <p:cNvSpPr>
            <a:spLocks noGrp="1"/>
          </p:cNvSpPr>
          <p:nvPr>
            <p:ph sz="quarter" idx="14"/>
          </p:nvPr>
        </p:nvSpPr>
        <p:spPr/>
        <p:txBody>
          <a:bodyPr/>
          <a:lstStyle/>
          <a:p>
            <a:endParaRPr lang="fr-FR" dirty="0"/>
          </a:p>
        </p:txBody>
      </p:sp>
      <p:pic>
        <p:nvPicPr>
          <p:cNvPr id="31" name="Espace réservé du contenu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19530" y="588404"/>
            <a:ext cx="442913" cy="442913"/>
          </a:xfrm>
          <a:prstGeom prst="rect">
            <a:avLst/>
          </a:prstGeom>
        </p:spPr>
      </p:pic>
      <p:pic>
        <p:nvPicPr>
          <p:cNvPr id="36" name="Espace réservé du contenu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39440" y="3215988"/>
            <a:ext cx="442913" cy="442913"/>
          </a:xfrm>
          <a:prstGeom prst="rect">
            <a:avLst/>
          </a:prstGeom>
        </p:spPr>
      </p:pic>
      <p:pic>
        <p:nvPicPr>
          <p:cNvPr id="37" name="Image 36"/>
          <p:cNvPicPr>
            <a:picLocks noChangeAspect="1"/>
          </p:cNvPicPr>
          <p:nvPr/>
        </p:nvPicPr>
        <p:blipFill rotWithShape="1">
          <a:blip r:embed="rId4"/>
          <a:srcRect l="34549" t="35255" r="34943" b="33493"/>
          <a:stretch/>
        </p:blipFill>
        <p:spPr>
          <a:xfrm>
            <a:off x="3653718" y="1642724"/>
            <a:ext cx="266114" cy="272221"/>
          </a:xfrm>
          <a:prstGeom prst="rect">
            <a:avLst/>
          </a:prstGeom>
        </p:spPr>
      </p:pic>
      <p:pic>
        <p:nvPicPr>
          <p:cNvPr id="39" name="Image 38"/>
          <p:cNvPicPr>
            <a:picLocks noChangeAspect="1"/>
          </p:cNvPicPr>
          <p:nvPr/>
        </p:nvPicPr>
        <p:blipFill rotWithShape="1">
          <a:blip r:embed="rId4"/>
          <a:srcRect l="69964" t="35255" r="-472" b="33493"/>
          <a:stretch/>
        </p:blipFill>
        <p:spPr>
          <a:xfrm>
            <a:off x="5181600" y="1595259"/>
            <a:ext cx="266114" cy="272221"/>
          </a:xfrm>
          <a:prstGeom prst="rect">
            <a:avLst/>
          </a:prstGeom>
        </p:spPr>
      </p:pic>
      <p:pic>
        <p:nvPicPr>
          <p:cNvPr id="40" name="Image 39"/>
          <p:cNvPicPr>
            <a:picLocks noChangeAspect="1"/>
          </p:cNvPicPr>
          <p:nvPr/>
        </p:nvPicPr>
        <p:blipFill rotWithShape="1">
          <a:blip r:embed="rId4"/>
          <a:srcRect l="78" t="68901" r="69414" b="-153"/>
          <a:stretch/>
        </p:blipFill>
        <p:spPr>
          <a:xfrm>
            <a:off x="5661967" y="3212128"/>
            <a:ext cx="266114" cy="272221"/>
          </a:xfrm>
          <a:prstGeom prst="rect">
            <a:avLst/>
          </a:prstGeom>
        </p:spPr>
      </p:pic>
    </p:spTree>
    <p:extLst>
      <p:ext uri="{BB962C8B-B14F-4D97-AF65-F5344CB8AC3E}">
        <p14:creationId xmlns:p14="http://schemas.microsoft.com/office/powerpoint/2010/main" val="955208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25605" y="4461865"/>
            <a:ext cx="8948057" cy="1990130"/>
          </a:xfrm>
          <a:prstGeom prst="rect">
            <a:avLst/>
          </a:prstGeom>
          <a:solidFill>
            <a:schemeClr val="accent6">
              <a:lumMod val="20000"/>
              <a:lumOff val="80000"/>
            </a:schemeClr>
          </a:solidFill>
          <a:ln w="28575">
            <a:solidFill>
              <a:srgbClr val="84B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stretch>
            <a:fillRect/>
          </a:stretch>
        </p:blipFill>
        <p:spPr>
          <a:xfrm>
            <a:off x="3483370" y="1867480"/>
            <a:ext cx="2253828" cy="2295062"/>
          </a:xfrm>
          <a:prstGeom prst="rect">
            <a:avLst/>
          </a:prstGeom>
        </p:spPr>
      </p:pic>
      <p:pic>
        <p:nvPicPr>
          <p:cNvPr id="8" name="Image 7"/>
          <p:cNvPicPr>
            <a:picLocks noChangeAspect="1"/>
          </p:cNvPicPr>
          <p:nvPr/>
        </p:nvPicPr>
        <p:blipFill rotWithShape="1">
          <a:blip r:embed="rId4"/>
          <a:srcRect l="1360" t="1342" r="66992" b="68970"/>
          <a:stretch/>
        </p:blipFill>
        <p:spPr>
          <a:xfrm>
            <a:off x="4905554" y="4083078"/>
            <a:ext cx="276046" cy="258608"/>
          </a:xfrm>
          <a:prstGeom prst="rect">
            <a:avLst/>
          </a:prstGeom>
        </p:spPr>
      </p:pic>
      <p:pic>
        <p:nvPicPr>
          <p:cNvPr id="13" name="Image 12"/>
          <p:cNvPicPr>
            <a:picLocks noChangeAspect="1"/>
          </p:cNvPicPr>
          <p:nvPr/>
        </p:nvPicPr>
        <p:blipFill rotWithShape="1">
          <a:blip r:embed="rId4"/>
          <a:srcRect l="69492" t="923" b="67825"/>
          <a:stretch/>
        </p:blipFill>
        <p:spPr>
          <a:xfrm>
            <a:off x="5586735" y="2336611"/>
            <a:ext cx="266114" cy="272221"/>
          </a:xfrm>
          <a:prstGeom prst="rect">
            <a:avLst/>
          </a:prstGeom>
        </p:spPr>
      </p:pic>
      <p:pic>
        <p:nvPicPr>
          <p:cNvPr id="14" name="Image 13"/>
          <p:cNvPicPr>
            <a:picLocks noChangeAspect="1"/>
          </p:cNvPicPr>
          <p:nvPr/>
        </p:nvPicPr>
        <p:blipFill rotWithShape="1">
          <a:blip r:embed="rId4"/>
          <a:srcRect l="34986" t="660" r="32708" b="68970"/>
          <a:stretch/>
        </p:blipFill>
        <p:spPr>
          <a:xfrm>
            <a:off x="3342472" y="3644567"/>
            <a:ext cx="281796" cy="264543"/>
          </a:xfrm>
          <a:prstGeom prst="rect">
            <a:avLst/>
          </a:prstGeom>
        </p:spPr>
      </p:pic>
      <p:pic>
        <p:nvPicPr>
          <p:cNvPr id="15" name="Image 14"/>
          <p:cNvPicPr>
            <a:picLocks noChangeAspect="1"/>
          </p:cNvPicPr>
          <p:nvPr/>
        </p:nvPicPr>
        <p:blipFill rotWithShape="1">
          <a:blip r:embed="rId4"/>
          <a:srcRect l="265" t="35255" r="69227" b="33493"/>
          <a:stretch/>
        </p:blipFill>
        <p:spPr>
          <a:xfrm>
            <a:off x="3387604" y="2539399"/>
            <a:ext cx="266114" cy="272221"/>
          </a:xfrm>
          <a:prstGeom prst="rect">
            <a:avLst/>
          </a:prstGeom>
        </p:spPr>
      </p:pic>
      <p:sp>
        <p:nvSpPr>
          <p:cNvPr id="25" name="ZoneTexte 24"/>
          <p:cNvSpPr txBox="1"/>
          <p:nvPr/>
        </p:nvSpPr>
        <p:spPr>
          <a:xfrm>
            <a:off x="5163350" y="4043105"/>
            <a:ext cx="1703294" cy="338554"/>
          </a:xfrm>
          <a:prstGeom prst="rect">
            <a:avLst/>
          </a:prstGeom>
          <a:noFill/>
        </p:spPr>
        <p:txBody>
          <a:bodyPr wrap="square" rtlCol="0">
            <a:spAutoFit/>
          </a:bodyPr>
          <a:lstStyle/>
          <a:p>
            <a:pPr algn="ctr"/>
            <a:r>
              <a:rPr lang="fr-FR" sz="1600" b="1" i="1" dirty="0" smtClean="0"/>
              <a:t>Poids de la ruche</a:t>
            </a:r>
            <a:endParaRPr lang="fr-FR" sz="1600" b="1" i="1" dirty="0"/>
          </a:p>
        </p:txBody>
      </p:sp>
      <p:sp>
        <p:nvSpPr>
          <p:cNvPr id="20" name="ZoneTexte 19"/>
          <p:cNvSpPr txBox="1"/>
          <p:nvPr/>
        </p:nvSpPr>
        <p:spPr>
          <a:xfrm>
            <a:off x="1014044" y="3824705"/>
            <a:ext cx="2679759" cy="338554"/>
          </a:xfrm>
          <a:prstGeom prst="rect">
            <a:avLst/>
          </a:prstGeom>
          <a:noFill/>
        </p:spPr>
        <p:txBody>
          <a:bodyPr wrap="square" rtlCol="0">
            <a:spAutoFit/>
          </a:bodyPr>
          <a:lstStyle/>
          <a:p>
            <a:pPr algn="ctr"/>
            <a:r>
              <a:rPr lang="fr-FR" sz="1600" b="1" i="1" dirty="0" smtClean="0"/>
              <a:t>Comptage entrée-sortie</a:t>
            </a:r>
            <a:endParaRPr lang="fr-FR" sz="1600" b="1" i="1" dirty="0"/>
          </a:p>
        </p:txBody>
      </p:sp>
      <p:sp>
        <p:nvSpPr>
          <p:cNvPr id="17" name="ZoneTexte 16"/>
          <p:cNvSpPr txBox="1"/>
          <p:nvPr/>
        </p:nvSpPr>
        <p:spPr>
          <a:xfrm>
            <a:off x="5526764" y="1985232"/>
            <a:ext cx="2679759" cy="584775"/>
          </a:xfrm>
          <a:prstGeom prst="rect">
            <a:avLst/>
          </a:prstGeom>
          <a:noFill/>
        </p:spPr>
        <p:txBody>
          <a:bodyPr wrap="square" rtlCol="0">
            <a:spAutoFit/>
          </a:bodyPr>
          <a:lstStyle/>
          <a:p>
            <a:pPr algn="ctr"/>
            <a:r>
              <a:rPr lang="fr-FR" sz="1600" b="1" i="1" dirty="0" smtClean="0"/>
              <a:t>Températures et humidité relatives internes</a:t>
            </a:r>
            <a:endParaRPr lang="fr-FR" sz="1600" b="1" i="1" dirty="0"/>
          </a:p>
        </p:txBody>
      </p:sp>
      <p:sp>
        <p:nvSpPr>
          <p:cNvPr id="24" name="Rectangle 23"/>
          <p:cNvSpPr/>
          <p:nvPr/>
        </p:nvSpPr>
        <p:spPr>
          <a:xfrm>
            <a:off x="542977" y="6237779"/>
            <a:ext cx="1152880" cy="253916"/>
          </a:xfrm>
          <a:prstGeom prst="rect">
            <a:avLst/>
          </a:prstGeom>
        </p:spPr>
        <p:txBody>
          <a:bodyPr wrap="none">
            <a:spAutoFit/>
          </a:bodyPr>
          <a:lstStyle/>
          <a:p>
            <a:r>
              <a:rPr lang="fr-FR" sz="1050" i="1" dirty="0" err="1" smtClean="0">
                <a:latin typeface="Cambria" panose="02040503050406030204" pitchFamily="18" charset="0"/>
                <a:ea typeface="Cambria" panose="02040503050406030204" pitchFamily="18" charset="0"/>
              </a:rPr>
              <a:t>Rhone</a:t>
            </a:r>
            <a:r>
              <a:rPr lang="fr-FR" sz="1050" i="1" dirty="0" smtClean="0">
                <a:latin typeface="Cambria" panose="02040503050406030204" pitchFamily="18" charset="0"/>
                <a:ea typeface="Cambria" panose="02040503050406030204" pitchFamily="18" charset="0"/>
              </a:rPr>
              <a:t> Apiculture</a:t>
            </a:r>
            <a:endParaRPr lang="fr-FR" sz="1050" i="1" dirty="0">
              <a:latin typeface="Cambria" panose="02040503050406030204" pitchFamily="18" charset="0"/>
              <a:ea typeface="Cambria" panose="02040503050406030204" pitchFamily="18" charset="0"/>
            </a:endParaRPr>
          </a:p>
        </p:txBody>
      </p:sp>
      <p:pic>
        <p:nvPicPr>
          <p:cNvPr id="21" name="Image 20"/>
          <p:cNvPicPr>
            <a:picLocks noChangeAspect="1"/>
          </p:cNvPicPr>
          <p:nvPr/>
        </p:nvPicPr>
        <p:blipFill rotWithShape="1">
          <a:blip r:embed="rId4"/>
          <a:srcRect l="265" t="35255" r="69227" b="33493"/>
          <a:stretch/>
        </p:blipFill>
        <p:spPr>
          <a:xfrm>
            <a:off x="342554" y="4525331"/>
            <a:ext cx="266114" cy="272221"/>
          </a:xfrm>
          <a:prstGeom prst="rect">
            <a:avLst/>
          </a:prstGeom>
        </p:spPr>
      </p:pic>
      <p:sp>
        <p:nvSpPr>
          <p:cNvPr id="22" name="ZoneTexte 21"/>
          <p:cNvSpPr txBox="1"/>
          <p:nvPr/>
        </p:nvSpPr>
        <p:spPr>
          <a:xfrm>
            <a:off x="475611" y="4531281"/>
            <a:ext cx="1518371" cy="338554"/>
          </a:xfrm>
          <a:prstGeom prst="rect">
            <a:avLst/>
          </a:prstGeom>
          <a:noFill/>
        </p:spPr>
        <p:txBody>
          <a:bodyPr wrap="square" rtlCol="0">
            <a:spAutoFit/>
          </a:bodyPr>
          <a:lstStyle/>
          <a:p>
            <a:pPr algn="ctr"/>
            <a:r>
              <a:rPr lang="fr-FR" sz="1600" b="1" i="1" dirty="0" smtClean="0"/>
              <a:t>Vibrations</a:t>
            </a:r>
            <a:endParaRPr lang="fr-FR" sz="1600" b="1" i="1" dirty="0"/>
          </a:p>
        </p:txBody>
      </p:sp>
      <p:pic>
        <p:nvPicPr>
          <p:cNvPr id="3" name="Image 2"/>
          <p:cNvPicPr>
            <a:picLocks noChangeAspect="1"/>
          </p:cNvPicPr>
          <p:nvPr/>
        </p:nvPicPr>
        <p:blipFill rotWithShape="1">
          <a:blip r:embed="rId5">
            <a:extLst>
              <a:ext uri="{28A0092B-C50C-407E-A947-70E740481C1C}">
                <a14:useLocalDpi xmlns:a14="http://schemas.microsoft.com/office/drawing/2010/main" val="0"/>
              </a:ext>
            </a:extLst>
          </a:blip>
          <a:srcRect l="19856" t="19316" r="10558" b="24318"/>
          <a:stretch/>
        </p:blipFill>
        <p:spPr>
          <a:xfrm>
            <a:off x="277088" y="4963020"/>
            <a:ext cx="1915415" cy="1268809"/>
          </a:xfrm>
          <a:prstGeom prst="rect">
            <a:avLst/>
          </a:prstGeom>
        </p:spPr>
      </p:pic>
      <p:sp>
        <p:nvSpPr>
          <p:cNvPr id="28" name="Rectangle 27"/>
          <p:cNvSpPr/>
          <p:nvPr/>
        </p:nvSpPr>
        <p:spPr>
          <a:xfrm>
            <a:off x="4758640" y="6142333"/>
            <a:ext cx="2116285" cy="253916"/>
          </a:xfrm>
          <a:prstGeom prst="rect">
            <a:avLst/>
          </a:prstGeom>
        </p:spPr>
        <p:txBody>
          <a:bodyPr wrap="none">
            <a:spAutoFit/>
          </a:bodyPr>
          <a:lstStyle/>
          <a:p>
            <a:r>
              <a:rPr lang="de-DE" sz="1050" i="1" dirty="0" smtClean="0">
                <a:latin typeface="Cambria" panose="02040503050406030204" pitchFamily="18" charset="0"/>
                <a:ea typeface="Cambria" panose="02040503050406030204" pitchFamily="18" charset="0"/>
              </a:rPr>
              <a:t>H. </a:t>
            </a:r>
            <a:r>
              <a:rPr lang="de-DE" sz="1050" i="1" dirty="0">
                <a:latin typeface="Cambria" panose="02040503050406030204" pitchFamily="18" charset="0"/>
                <a:ea typeface="Cambria" panose="02040503050406030204" pitchFamily="18" charset="0"/>
              </a:rPr>
              <a:t>M. Aumann </a:t>
            </a:r>
            <a:r>
              <a:rPr lang="de-DE" sz="1050" i="1" dirty="0" smtClean="0">
                <a:latin typeface="Cambria" panose="02040503050406030204" pitchFamily="18" charset="0"/>
                <a:ea typeface="Cambria" panose="02040503050406030204" pitchFamily="18" charset="0"/>
              </a:rPr>
              <a:t>&amp; N. </a:t>
            </a:r>
            <a:r>
              <a:rPr lang="de-DE" sz="1050" i="1" dirty="0">
                <a:latin typeface="Cambria" panose="02040503050406030204" pitchFamily="18" charset="0"/>
                <a:ea typeface="Cambria" panose="02040503050406030204" pitchFamily="18" charset="0"/>
              </a:rPr>
              <a:t>W. </a:t>
            </a:r>
            <a:r>
              <a:rPr lang="de-DE" sz="1050" i="1" dirty="0" err="1">
                <a:latin typeface="Cambria" panose="02040503050406030204" pitchFamily="18" charset="0"/>
                <a:ea typeface="Cambria" panose="02040503050406030204" pitchFamily="18" charset="0"/>
              </a:rPr>
              <a:t>Emanetoglu</a:t>
            </a:r>
            <a:endParaRPr lang="fr-FR" sz="1050" i="1" dirty="0">
              <a:latin typeface="Cambria" panose="02040503050406030204" pitchFamily="18" charset="0"/>
              <a:ea typeface="Cambria" panose="02040503050406030204" pitchFamily="18" charset="0"/>
            </a:endParaRPr>
          </a:p>
        </p:txBody>
      </p:sp>
      <p:pic>
        <p:nvPicPr>
          <p:cNvPr id="5" name="Image 4"/>
          <p:cNvPicPr>
            <a:picLocks noChangeAspect="1"/>
          </p:cNvPicPr>
          <p:nvPr/>
        </p:nvPicPr>
        <p:blipFill rotWithShape="1">
          <a:blip r:embed="rId6" cstate="print">
            <a:extLst>
              <a:ext uri="{28A0092B-C50C-407E-A947-70E740481C1C}">
                <a14:useLocalDpi xmlns:a14="http://schemas.microsoft.com/office/drawing/2010/main" val="0"/>
              </a:ext>
            </a:extLst>
          </a:blip>
          <a:srcRect r="5024"/>
          <a:stretch/>
        </p:blipFill>
        <p:spPr>
          <a:xfrm>
            <a:off x="2411658" y="4949613"/>
            <a:ext cx="1951891" cy="1252106"/>
          </a:xfrm>
          <a:prstGeom prst="rect">
            <a:avLst/>
          </a:prstGeom>
        </p:spPr>
      </p:pic>
      <p:sp>
        <p:nvSpPr>
          <p:cNvPr id="6" name="Rectangle 5"/>
          <p:cNvSpPr/>
          <p:nvPr/>
        </p:nvSpPr>
        <p:spPr>
          <a:xfrm>
            <a:off x="2731686" y="6201719"/>
            <a:ext cx="1188146" cy="253916"/>
          </a:xfrm>
          <a:prstGeom prst="rect">
            <a:avLst/>
          </a:prstGeom>
        </p:spPr>
        <p:txBody>
          <a:bodyPr wrap="none">
            <a:spAutoFit/>
          </a:bodyPr>
          <a:lstStyle/>
          <a:p>
            <a:r>
              <a:rPr lang="fr-FR" sz="1050" i="1" dirty="0">
                <a:latin typeface="Cambria" panose="02040503050406030204" pitchFamily="18" charset="0"/>
                <a:ea typeface="Cambria" panose="02040503050406030204" pitchFamily="18" charset="0"/>
              </a:rPr>
              <a:t>M-T </a:t>
            </a:r>
            <a:r>
              <a:rPr lang="fr-FR" sz="1050" i="1" dirty="0" err="1">
                <a:latin typeface="Cambria" panose="02040503050406030204" pitchFamily="18" charset="0"/>
                <a:ea typeface="Cambria" panose="02040503050406030204" pitchFamily="18" charset="0"/>
              </a:rPr>
              <a:t>Ramsey</a:t>
            </a:r>
            <a:r>
              <a:rPr lang="fr-FR" sz="1050" i="1" dirty="0">
                <a:latin typeface="Cambria" panose="02040503050406030204" pitchFamily="18" charset="0"/>
                <a:ea typeface="Cambria" panose="02040503050406030204" pitchFamily="18" charset="0"/>
              </a:rPr>
              <a:t>/NTU</a:t>
            </a:r>
          </a:p>
        </p:txBody>
      </p:sp>
      <p:sp>
        <p:nvSpPr>
          <p:cNvPr id="7" name="Titre 6"/>
          <p:cNvSpPr>
            <a:spLocks noGrp="1"/>
          </p:cNvSpPr>
          <p:nvPr>
            <p:ph type="title"/>
          </p:nvPr>
        </p:nvSpPr>
        <p:spPr/>
        <p:txBody>
          <a:bodyPr/>
          <a:lstStyle/>
          <a:p>
            <a:r>
              <a:rPr lang="fr-FR" dirty="0" smtClean="0"/>
              <a:t>L’instrumentation des ruches</a:t>
            </a:r>
            <a:endParaRPr lang="fr-FR" dirty="0"/>
          </a:p>
        </p:txBody>
      </p:sp>
      <p:sp>
        <p:nvSpPr>
          <p:cNvPr id="9" name="Espace réservé du contenu 8"/>
          <p:cNvSpPr>
            <a:spLocks noGrp="1"/>
          </p:cNvSpPr>
          <p:nvPr>
            <p:ph sz="quarter" idx="14"/>
          </p:nvPr>
        </p:nvSpPr>
        <p:spPr/>
        <p:txBody>
          <a:bodyPr/>
          <a:lstStyle/>
          <a:p>
            <a:endParaRPr lang="fr-FR"/>
          </a:p>
        </p:txBody>
      </p:sp>
      <p:pic>
        <p:nvPicPr>
          <p:cNvPr id="26" name="Espace réservé du contenu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9440" y="3215988"/>
            <a:ext cx="442913" cy="442913"/>
          </a:xfrm>
          <a:prstGeom prst="rect">
            <a:avLst/>
          </a:prstGeom>
        </p:spPr>
      </p:pic>
      <p:pic>
        <p:nvPicPr>
          <p:cNvPr id="27" name="Espace réservé du contenu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9530" y="588404"/>
            <a:ext cx="442913" cy="442913"/>
          </a:xfrm>
          <a:prstGeom prst="rect">
            <a:avLst/>
          </a:prstGeom>
        </p:spPr>
      </p:pic>
      <p:pic>
        <p:nvPicPr>
          <p:cNvPr id="30" name="Image 29"/>
          <p:cNvPicPr>
            <a:picLocks noChangeAspect="1"/>
          </p:cNvPicPr>
          <p:nvPr/>
        </p:nvPicPr>
        <p:blipFill rotWithShape="1">
          <a:blip r:embed="rId4"/>
          <a:srcRect l="34549" t="35255" r="34943" b="33493"/>
          <a:stretch/>
        </p:blipFill>
        <p:spPr>
          <a:xfrm>
            <a:off x="3653718" y="1642724"/>
            <a:ext cx="266114" cy="272221"/>
          </a:xfrm>
          <a:prstGeom prst="rect">
            <a:avLst/>
          </a:prstGeom>
        </p:spPr>
      </p:pic>
      <p:pic>
        <p:nvPicPr>
          <p:cNvPr id="29" name="Image 28"/>
          <p:cNvPicPr>
            <a:picLocks noChangeAspect="1"/>
          </p:cNvPicPr>
          <p:nvPr/>
        </p:nvPicPr>
        <p:blipFill rotWithShape="1">
          <a:blip r:embed="rId4"/>
          <a:srcRect l="69964" t="35255" r="-472" b="33493"/>
          <a:stretch/>
        </p:blipFill>
        <p:spPr>
          <a:xfrm>
            <a:off x="5181600" y="1595259"/>
            <a:ext cx="266114" cy="272221"/>
          </a:xfrm>
          <a:prstGeom prst="rect">
            <a:avLst/>
          </a:prstGeom>
        </p:spPr>
      </p:pic>
      <p:pic>
        <p:nvPicPr>
          <p:cNvPr id="32" name="Image 31"/>
          <p:cNvPicPr>
            <a:picLocks noChangeAspect="1"/>
          </p:cNvPicPr>
          <p:nvPr/>
        </p:nvPicPr>
        <p:blipFill rotWithShape="1">
          <a:blip r:embed="rId4"/>
          <a:srcRect l="78" t="68901" r="69414" b="-153"/>
          <a:stretch/>
        </p:blipFill>
        <p:spPr>
          <a:xfrm>
            <a:off x="5661967" y="3212128"/>
            <a:ext cx="266114" cy="272221"/>
          </a:xfrm>
          <a:prstGeom prst="rect">
            <a:avLst/>
          </a:prstGeom>
        </p:spPr>
      </p:pic>
      <p:pic>
        <p:nvPicPr>
          <p:cNvPr id="10" name="Image 9"/>
          <p:cNvPicPr>
            <a:picLocks noChangeAspect="1"/>
          </p:cNvPicPr>
          <p:nvPr/>
        </p:nvPicPr>
        <p:blipFill rotWithShape="1">
          <a:blip r:embed="rId8"/>
          <a:srcRect l="23077" t="16837" r="32051" b="40313"/>
          <a:stretch/>
        </p:blipFill>
        <p:spPr>
          <a:xfrm>
            <a:off x="4540986" y="4949613"/>
            <a:ext cx="2307527" cy="1239472"/>
          </a:xfrm>
          <a:prstGeom prst="rect">
            <a:avLst/>
          </a:prstGeom>
        </p:spPr>
      </p:pic>
      <p:pic>
        <p:nvPicPr>
          <p:cNvPr id="11" name="Image 10"/>
          <p:cNvPicPr>
            <a:picLocks noChangeAspect="1"/>
          </p:cNvPicPr>
          <p:nvPr/>
        </p:nvPicPr>
        <p:blipFill rotWithShape="1">
          <a:blip r:embed="rId9"/>
          <a:srcRect l="20897" t="46467" r="29102" b="7949"/>
          <a:stretch/>
        </p:blipFill>
        <p:spPr>
          <a:xfrm>
            <a:off x="6914638" y="4489281"/>
            <a:ext cx="2119313" cy="1086827"/>
          </a:xfrm>
          <a:prstGeom prst="rect">
            <a:avLst/>
          </a:prstGeom>
        </p:spPr>
      </p:pic>
      <p:pic>
        <p:nvPicPr>
          <p:cNvPr id="16" name="Image 15"/>
          <p:cNvPicPr>
            <a:picLocks noChangeAspect="1"/>
          </p:cNvPicPr>
          <p:nvPr/>
        </p:nvPicPr>
        <p:blipFill rotWithShape="1">
          <a:blip r:embed="rId10"/>
          <a:srcRect l="37940" t="15490" r="10883" b="45555"/>
          <a:stretch/>
        </p:blipFill>
        <p:spPr>
          <a:xfrm>
            <a:off x="6914637" y="5529675"/>
            <a:ext cx="2119313" cy="907407"/>
          </a:xfrm>
          <a:prstGeom prst="rect">
            <a:avLst/>
          </a:prstGeom>
        </p:spPr>
      </p:pic>
      <p:sp>
        <p:nvSpPr>
          <p:cNvPr id="18" name="Rectangle 17"/>
          <p:cNvSpPr/>
          <p:nvPr/>
        </p:nvSpPr>
        <p:spPr>
          <a:xfrm>
            <a:off x="6914637" y="4495675"/>
            <a:ext cx="1180680" cy="10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20029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13126" y="4638819"/>
            <a:ext cx="8647815" cy="1796351"/>
          </a:xfrm>
          <a:prstGeom prst="rect">
            <a:avLst/>
          </a:prstGeom>
          <a:solidFill>
            <a:schemeClr val="accent6">
              <a:lumMod val="20000"/>
              <a:lumOff val="80000"/>
            </a:schemeClr>
          </a:solidFill>
          <a:ln w="28575">
            <a:solidFill>
              <a:srgbClr val="84B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t>
            </a:r>
            <a:endParaRPr lang="fr-FR" dirty="0"/>
          </a:p>
        </p:txBody>
      </p:sp>
      <p:pic>
        <p:nvPicPr>
          <p:cNvPr id="2" name="Image 1"/>
          <p:cNvPicPr>
            <a:picLocks noChangeAspect="1"/>
          </p:cNvPicPr>
          <p:nvPr/>
        </p:nvPicPr>
        <p:blipFill>
          <a:blip r:embed="rId3"/>
          <a:stretch>
            <a:fillRect/>
          </a:stretch>
        </p:blipFill>
        <p:spPr>
          <a:xfrm>
            <a:off x="3483370" y="1867480"/>
            <a:ext cx="2253828" cy="2295062"/>
          </a:xfrm>
          <a:prstGeom prst="rect">
            <a:avLst/>
          </a:prstGeom>
        </p:spPr>
      </p:pic>
      <p:pic>
        <p:nvPicPr>
          <p:cNvPr id="8" name="Image 7"/>
          <p:cNvPicPr>
            <a:picLocks noChangeAspect="1"/>
          </p:cNvPicPr>
          <p:nvPr/>
        </p:nvPicPr>
        <p:blipFill rotWithShape="1">
          <a:blip r:embed="rId4"/>
          <a:srcRect l="1360" t="1342" r="66992" b="68970"/>
          <a:stretch/>
        </p:blipFill>
        <p:spPr>
          <a:xfrm>
            <a:off x="4905554" y="4083078"/>
            <a:ext cx="276046" cy="258608"/>
          </a:xfrm>
          <a:prstGeom prst="rect">
            <a:avLst/>
          </a:prstGeom>
        </p:spPr>
      </p:pic>
      <p:pic>
        <p:nvPicPr>
          <p:cNvPr id="13" name="Image 12"/>
          <p:cNvPicPr>
            <a:picLocks noChangeAspect="1"/>
          </p:cNvPicPr>
          <p:nvPr/>
        </p:nvPicPr>
        <p:blipFill rotWithShape="1">
          <a:blip r:embed="rId4"/>
          <a:srcRect l="69492" t="923" b="67825"/>
          <a:stretch/>
        </p:blipFill>
        <p:spPr>
          <a:xfrm>
            <a:off x="5586735" y="2336611"/>
            <a:ext cx="266114" cy="272221"/>
          </a:xfrm>
          <a:prstGeom prst="rect">
            <a:avLst/>
          </a:prstGeom>
        </p:spPr>
      </p:pic>
      <p:pic>
        <p:nvPicPr>
          <p:cNvPr id="14" name="Image 13"/>
          <p:cNvPicPr>
            <a:picLocks noChangeAspect="1"/>
          </p:cNvPicPr>
          <p:nvPr/>
        </p:nvPicPr>
        <p:blipFill rotWithShape="1">
          <a:blip r:embed="rId4"/>
          <a:srcRect l="34986" t="660" r="32708" b="68970"/>
          <a:stretch/>
        </p:blipFill>
        <p:spPr>
          <a:xfrm>
            <a:off x="3342472" y="3644567"/>
            <a:ext cx="281796" cy="264543"/>
          </a:xfrm>
          <a:prstGeom prst="rect">
            <a:avLst/>
          </a:prstGeom>
        </p:spPr>
      </p:pic>
      <p:pic>
        <p:nvPicPr>
          <p:cNvPr id="15" name="Image 14"/>
          <p:cNvPicPr>
            <a:picLocks noChangeAspect="1"/>
          </p:cNvPicPr>
          <p:nvPr/>
        </p:nvPicPr>
        <p:blipFill rotWithShape="1">
          <a:blip r:embed="rId4"/>
          <a:srcRect l="265" t="35255" r="69227" b="33493"/>
          <a:stretch/>
        </p:blipFill>
        <p:spPr>
          <a:xfrm>
            <a:off x="3387604" y="2539399"/>
            <a:ext cx="266114" cy="272221"/>
          </a:xfrm>
          <a:prstGeom prst="rect">
            <a:avLst/>
          </a:prstGeom>
        </p:spPr>
      </p:pic>
      <p:sp>
        <p:nvSpPr>
          <p:cNvPr id="25" name="ZoneTexte 24"/>
          <p:cNvSpPr txBox="1"/>
          <p:nvPr/>
        </p:nvSpPr>
        <p:spPr>
          <a:xfrm>
            <a:off x="5163350" y="4043105"/>
            <a:ext cx="1703294" cy="338554"/>
          </a:xfrm>
          <a:prstGeom prst="rect">
            <a:avLst/>
          </a:prstGeom>
          <a:noFill/>
        </p:spPr>
        <p:txBody>
          <a:bodyPr wrap="square" rtlCol="0">
            <a:spAutoFit/>
          </a:bodyPr>
          <a:lstStyle/>
          <a:p>
            <a:pPr algn="ctr"/>
            <a:r>
              <a:rPr lang="fr-FR" sz="1600" b="1" i="1" dirty="0" smtClean="0"/>
              <a:t>Poids de la ruche</a:t>
            </a:r>
            <a:endParaRPr lang="fr-FR" sz="1600" b="1" i="1" dirty="0"/>
          </a:p>
        </p:txBody>
      </p:sp>
      <p:sp>
        <p:nvSpPr>
          <p:cNvPr id="20" name="ZoneTexte 19"/>
          <p:cNvSpPr txBox="1"/>
          <p:nvPr/>
        </p:nvSpPr>
        <p:spPr>
          <a:xfrm>
            <a:off x="1014044" y="3824705"/>
            <a:ext cx="2679759" cy="338554"/>
          </a:xfrm>
          <a:prstGeom prst="rect">
            <a:avLst/>
          </a:prstGeom>
          <a:noFill/>
        </p:spPr>
        <p:txBody>
          <a:bodyPr wrap="square" rtlCol="0">
            <a:spAutoFit/>
          </a:bodyPr>
          <a:lstStyle/>
          <a:p>
            <a:pPr algn="ctr"/>
            <a:r>
              <a:rPr lang="fr-FR" sz="1600" b="1" i="1" dirty="0" smtClean="0"/>
              <a:t>Comptage entrée-sortie</a:t>
            </a:r>
            <a:endParaRPr lang="fr-FR" sz="1600" b="1" i="1" dirty="0"/>
          </a:p>
        </p:txBody>
      </p:sp>
      <p:sp>
        <p:nvSpPr>
          <p:cNvPr id="17" name="ZoneTexte 16"/>
          <p:cNvSpPr txBox="1"/>
          <p:nvPr/>
        </p:nvSpPr>
        <p:spPr>
          <a:xfrm>
            <a:off x="5526764" y="1985232"/>
            <a:ext cx="2679759" cy="584775"/>
          </a:xfrm>
          <a:prstGeom prst="rect">
            <a:avLst/>
          </a:prstGeom>
          <a:noFill/>
        </p:spPr>
        <p:txBody>
          <a:bodyPr wrap="square" rtlCol="0">
            <a:spAutoFit/>
          </a:bodyPr>
          <a:lstStyle/>
          <a:p>
            <a:pPr algn="ctr"/>
            <a:r>
              <a:rPr lang="fr-FR" sz="1600" b="1" i="1" dirty="0" smtClean="0"/>
              <a:t>Températures et humidité relatives internes</a:t>
            </a:r>
            <a:endParaRPr lang="fr-FR" sz="1600" b="1" i="1" dirty="0"/>
          </a:p>
        </p:txBody>
      </p:sp>
      <p:sp>
        <p:nvSpPr>
          <p:cNvPr id="22" name="ZoneTexte 21"/>
          <p:cNvSpPr txBox="1"/>
          <p:nvPr/>
        </p:nvSpPr>
        <p:spPr>
          <a:xfrm>
            <a:off x="2002290" y="2506232"/>
            <a:ext cx="1518371" cy="338554"/>
          </a:xfrm>
          <a:prstGeom prst="rect">
            <a:avLst/>
          </a:prstGeom>
          <a:noFill/>
        </p:spPr>
        <p:txBody>
          <a:bodyPr wrap="square" rtlCol="0">
            <a:spAutoFit/>
          </a:bodyPr>
          <a:lstStyle/>
          <a:p>
            <a:pPr algn="ctr"/>
            <a:r>
              <a:rPr lang="fr-FR" sz="1600" b="1" i="1" dirty="0" smtClean="0"/>
              <a:t>Vibrations</a:t>
            </a:r>
            <a:endParaRPr lang="fr-FR" sz="1600" b="1" i="1" dirty="0"/>
          </a:p>
        </p:txBody>
      </p:sp>
      <p:sp>
        <p:nvSpPr>
          <p:cNvPr id="3" name="Titre 2"/>
          <p:cNvSpPr>
            <a:spLocks noGrp="1"/>
          </p:cNvSpPr>
          <p:nvPr>
            <p:ph type="title"/>
          </p:nvPr>
        </p:nvSpPr>
        <p:spPr/>
        <p:txBody>
          <a:bodyPr/>
          <a:lstStyle/>
          <a:p>
            <a:r>
              <a:rPr lang="fr-FR" dirty="0" smtClean="0"/>
              <a:t>L’instrumentation des ruches</a:t>
            </a:r>
            <a:endParaRPr lang="fr-FR" dirty="0"/>
          </a:p>
        </p:txBody>
      </p:sp>
      <p:sp>
        <p:nvSpPr>
          <p:cNvPr id="19" name="ZoneTexte 18"/>
          <p:cNvSpPr txBox="1"/>
          <p:nvPr/>
        </p:nvSpPr>
        <p:spPr>
          <a:xfrm>
            <a:off x="434595" y="4701825"/>
            <a:ext cx="1764907" cy="338554"/>
          </a:xfrm>
          <a:prstGeom prst="rect">
            <a:avLst/>
          </a:prstGeom>
          <a:noFill/>
        </p:spPr>
        <p:txBody>
          <a:bodyPr wrap="square" rtlCol="0">
            <a:spAutoFit/>
          </a:bodyPr>
          <a:lstStyle/>
          <a:p>
            <a:pPr algn="ctr"/>
            <a:r>
              <a:rPr lang="fr-FR" sz="1600" b="1" i="1" dirty="0" smtClean="0"/>
              <a:t>Capteurs de gaz</a:t>
            </a:r>
            <a:endParaRPr lang="fr-FR" sz="1600" b="1" i="1" dirty="0"/>
          </a:p>
        </p:txBody>
      </p:sp>
      <p:pic>
        <p:nvPicPr>
          <p:cNvPr id="21" name="Image 20"/>
          <p:cNvPicPr>
            <a:picLocks noChangeAspect="1"/>
          </p:cNvPicPr>
          <p:nvPr/>
        </p:nvPicPr>
        <p:blipFill rotWithShape="1">
          <a:blip r:embed="rId4"/>
          <a:srcRect l="34549" t="35255" r="34943" b="33493"/>
          <a:stretch/>
        </p:blipFill>
        <p:spPr>
          <a:xfrm>
            <a:off x="248584" y="4713515"/>
            <a:ext cx="266114" cy="272221"/>
          </a:xfrm>
          <a:prstGeom prst="rect">
            <a:avLst/>
          </a:prstGeom>
        </p:spPr>
      </p:pic>
      <p:pic>
        <p:nvPicPr>
          <p:cNvPr id="23" name="Espace réservé du contenu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9440" y="3215988"/>
            <a:ext cx="442913" cy="442913"/>
          </a:xfrm>
          <a:prstGeom prst="rect">
            <a:avLst/>
          </a:prstGeom>
        </p:spPr>
      </p:pic>
      <p:pic>
        <p:nvPicPr>
          <p:cNvPr id="26" name="Espace réservé du contenu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9530" y="588404"/>
            <a:ext cx="442913" cy="442913"/>
          </a:xfrm>
          <a:prstGeom prst="rect">
            <a:avLst/>
          </a:prstGeom>
        </p:spPr>
      </p:pic>
      <p:sp>
        <p:nvSpPr>
          <p:cNvPr id="6" name="Rectangle 5"/>
          <p:cNvSpPr/>
          <p:nvPr/>
        </p:nvSpPr>
        <p:spPr>
          <a:xfrm>
            <a:off x="381641" y="5234025"/>
            <a:ext cx="1206997" cy="338554"/>
          </a:xfrm>
          <a:prstGeom prst="rect">
            <a:avLst/>
          </a:prstGeom>
        </p:spPr>
        <p:txBody>
          <a:bodyPr wrap="none">
            <a:spAutoFit/>
          </a:bodyPr>
          <a:lstStyle/>
          <a:p>
            <a:r>
              <a:rPr lang="fr-FR" sz="1600" dirty="0" smtClean="0"/>
              <a:t>CO, CO2, O2</a:t>
            </a:r>
            <a:endParaRPr lang="fr-FR" sz="1600" dirty="0"/>
          </a:p>
        </p:txBody>
      </p:sp>
      <p:sp>
        <p:nvSpPr>
          <p:cNvPr id="7" name="Rectangle 6"/>
          <p:cNvSpPr/>
          <p:nvPr/>
        </p:nvSpPr>
        <p:spPr>
          <a:xfrm>
            <a:off x="269208" y="5872571"/>
            <a:ext cx="5652141" cy="338554"/>
          </a:xfrm>
          <a:prstGeom prst="rect">
            <a:avLst/>
          </a:prstGeom>
        </p:spPr>
        <p:txBody>
          <a:bodyPr wrap="square">
            <a:spAutoFit/>
          </a:bodyPr>
          <a:lstStyle/>
          <a:p>
            <a:r>
              <a:rPr lang="fr-FR" sz="1600" dirty="0" smtClean="0"/>
              <a:t>Polluants chimiques (NO2</a:t>
            </a:r>
            <a:r>
              <a:rPr lang="fr-FR" sz="1600" dirty="0"/>
              <a:t>, H2, NH3, </a:t>
            </a:r>
            <a:r>
              <a:rPr lang="fr-FR" sz="1600" dirty="0" smtClean="0"/>
              <a:t>Toluène, Isobutane)</a:t>
            </a:r>
            <a:endParaRPr lang="fr-FR" sz="1600" dirty="0"/>
          </a:p>
        </p:txBody>
      </p:sp>
      <p:pic>
        <p:nvPicPr>
          <p:cNvPr id="27" name="Image 26"/>
          <p:cNvPicPr>
            <a:picLocks noChangeAspect="1"/>
          </p:cNvPicPr>
          <p:nvPr/>
        </p:nvPicPr>
        <p:blipFill rotWithShape="1">
          <a:blip r:embed="rId4"/>
          <a:srcRect l="34549" t="35255" r="34943" b="33493"/>
          <a:stretch/>
        </p:blipFill>
        <p:spPr>
          <a:xfrm>
            <a:off x="3653718" y="1642724"/>
            <a:ext cx="266114" cy="272221"/>
          </a:xfrm>
          <a:prstGeom prst="rect">
            <a:avLst/>
          </a:prstGeom>
        </p:spPr>
      </p:pic>
      <p:sp>
        <p:nvSpPr>
          <p:cNvPr id="10" name="Espace réservé du contenu 9"/>
          <p:cNvSpPr>
            <a:spLocks noGrp="1"/>
          </p:cNvSpPr>
          <p:nvPr>
            <p:ph sz="quarter" idx="14"/>
          </p:nvPr>
        </p:nvSpPr>
        <p:spPr/>
        <p:txBody>
          <a:bodyPr/>
          <a:lstStyle/>
          <a:p>
            <a:endParaRPr lang="fr-FR"/>
          </a:p>
        </p:txBody>
      </p:sp>
      <p:pic>
        <p:nvPicPr>
          <p:cNvPr id="29" name="Image 28"/>
          <p:cNvPicPr>
            <a:picLocks noChangeAspect="1"/>
          </p:cNvPicPr>
          <p:nvPr/>
        </p:nvPicPr>
        <p:blipFill rotWithShape="1">
          <a:blip r:embed="rId6"/>
          <a:srcRect l="33784" t="16966" r="40811" b="17929"/>
          <a:stretch/>
        </p:blipFill>
        <p:spPr>
          <a:xfrm>
            <a:off x="5780799" y="4630477"/>
            <a:ext cx="1184670" cy="1707690"/>
          </a:xfrm>
          <a:prstGeom prst="rect">
            <a:avLst/>
          </a:prstGeom>
        </p:spPr>
      </p:pic>
      <p:pic>
        <p:nvPicPr>
          <p:cNvPr id="31" name="Image 30"/>
          <p:cNvPicPr>
            <a:picLocks noChangeAspect="1"/>
          </p:cNvPicPr>
          <p:nvPr/>
        </p:nvPicPr>
        <p:blipFill rotWithShape="1">
          <a:blip r:embed="rId7"/>
          <a:srcRect l="64683" t="38332" r="20270" b="30180"/>
          <a:stretch/>
        </p:blipFill>
        <p:spPr>
          <a:xfrm>
            <a:off x="7085127" y="4768517"/>
            <a:ext cx="1305702" cy="1536953"/>
          </a:xfrm>
          <a:prstGeom prst="rect">
            <a:avLst/>
          </a:prstGeom>
        </p:spPr>
      </p:pic>
      <p:sp>
        <p:nvSpPr>
          <p:cNvPr id="32" name="Rectangle 31"/>
          <p:cNvSpPr/>
          <p:nvPr/>
        </p:nvSpPr>
        <p:spPr>
          <a:xfrm>
            <a:off x="6878639" y="6095621"/>
            <a:ext cx="675185" cy="253916"/>
          </a:xfrm>
          <a:prstGeom prst="rect">
            <a:avLst/>
          </a:prstGeom>
        </p:spPr>
        <p:txBody>
          <a:bodyPr wrap="none">
            <a:spAutoFit/>
          </a:bodyPr>
          <a:lstStyle/>
          <a:p>
            <a:r>
              <a:rPr lang="fr-FR" sz="1050" i="1" dirty="0" err="1">
                <a:latin typeface="Cambria" panose="02040503050406030204" pitchFamily="18" charset="0"/>
                <a:ea typeface="Cambria" panose="02040503050406030204" pitchFamily="18" charset="0"/>
              </a:rPr>
              <a:t>Libelium</a:t>
            </a:r>
            <a:endParaRPr lang="fr-FR" sz="1050" i="1" dirty="0">
              <a:latin typeface="Cambria" panose="02040503050406030204" pitchFamily="18" charset="0"/>
              <a:ea typeface="Cambria" panose="02040503050406030204" pitchFamily="18" charset="0"/>
            </a:endParaRPr>
          </a:p>
        </p:txBody>
      </p:sp>
      <p:pic>
        <p:nvPicPr>
          <p:cNvPr id="30" name="Image 29"/>
          <p:cNvPicPr>
            <a:picLocks noChangeAspect="1"/>
          </p:cNvPicPr>
          <p:nvPr/>
        </p:nvPicPr>
        <p:blipFill rotWithShape="1">
          <a:blip r:embed="rId4"/>
          <a:srcRect l="69964" t="35255" r="-472" b="33493"/>
          <a:stretch/>
        </p:blipFill>
        <p:spPr>
          <a:xfrm>
            <a:off x="5181600" y="1595259"/>
            <a:ext cx="266114" cy="272221"/>
          </a:xfrm>
          <a:prstGeom prst="rect">
            <a:avLst/>
          </a:prstGeom>
        </p:spPr>
      </p:pic>
      <p:pic>
        <p:nvPicPr>
          <p:cNvPr id="33" name="Image 32"/>
          <p:cNvPicPr>
            <a:picLocks noChangeAspect="1"/>
          </p:cNvPicPr>
          <p:nvPr/>
        </p:nvPicPr>
        <p:blipFill rotWithShape="1">
          <a:blip r:embed="rId4"/>
          <a:srcRect l="78" t="68901" r="69414" b="-153"/>
          <a:stretch/>
        </p:blipFill>
        <p:spPr>
          <a:xfrm>
            <a:off x="5661967" y="3212128"/>
            <a:ext cx="266114" cy="272221"/>
          </a:xfrm>
          <a:prstGeom prst="rect">
            <a:avLst/>
          </a:prstGeom>
        </p:spPr>
      </p:pic>
    </p:spTree>
    <p:extLst>
      <p:ext uri="{BB962C8B-B14F-4D97-AF65-F5344CB8AC3E}">
        <p14:creationId xmlns:p14="http://schemas.microsoft.com/office/powerpoint/2010/main" val="4030876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13126" y="4638819"/>
            <a:ext cx="8647815" cy="1796351"/>
          </a:xfrm>
          <a:prstGeom prst="rect">
            <a:avLst/>
          </a:prstGeom>
          <a:solidFill>
            <a:schemeClr val="accent6">
              <a:lumMod val="20000"/>
              <a:lumOff val="80000"/>
            </a:schemeClr>
          </a:solidFill>
          <a:ln w="28575">
            <a:solidFill>
              <a:srgbClr val="84B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t>
            </a:r>
            <a:endParaRPr lang="fr-FR" dirty="0"/>
          </a:p>
        </p:txBody>
      </p:sp>
      <p:pic>
        <p:nvPicPr>
          <p:cNvPr id="2" name="Image 1"/>
          <p:cNvPicPr>
            <a:picLocks noChangeAspect="1"/>
          </p:cNvPicPr>
          <p:nvPr/>
        </p:nvPicPr>
        <p:blipFill>
          <a:blip r:embed="rId3"/>
          <a:stretch>
            <a:fillRect/>
          </a:stretch>
        </p:blipFill>
        <p:spPr>
          <a:xfrm>
            <a:off x="3483370" y="1867480"/>
            <a:ext cx="2253828" cy="2295062"/>
          </a:xfrm>
          <a:prstGeom prst="rect">
            <a:avLst/>
          </a:prstGeom>
        </p:spPr>
      </p:pic>
      <p:pic>
        <p:nvPicPr>
          <p:cNvPr id="8" name="Image 7"/>
          <p:cNvPicPr>
            <a:picLocks noChangeAspect="1"/>
          </p:cNvPicPr>
          <p:nvPr/>
        </p:nvPicPr>
        <p:blipFill rotWithShape="1">
          <a:blip r:embed="rId4"/>
          <a:srcRect l="1360" t="1342" r="66992" b="68970"/>
          <a:stretch/>
        </p:blipFill>
        <p:spPr>
          <a:xfrm>
            <a:off x="4905554" y="4083078"/>
            <a:ext cx="276046" cy="258608"/>
          </a:xfrm>
          <a:prstGeom prst="rect">
            <a:avLst/>
          </a:prstGeom>
        </p:spPr>
      </p:pic>
      <p:pic>
        <p:nvPicPr>
          <p:cNvPr id="13" name="Image 12"/>
          <p:cNvPicPr>
            <a:picLocks noChangeAspect="1"/>
          </p:cNvPicPr>
          <p:nvPr/>
        </p:nvPicPr>
        <p:blipFill rotWithShape="1">
          <a:blip r:embed="rId4"/>
          <a:srcRect l="69492" t="923" b="67825"/>
          <a:stretch/>
        </p:blipFill>
        <p:spPr>
          <a:xfrm>
            <a:off x="5586735" y="2336611"/>
            <a:ext cx="266114" cy="272221"/>
          </a:xfrm>
          <a:prstGeom prst="rect">
            <a:avLst/>
          </a:prstGeom>
        </p:spPr>
      </p:pic>
      <p:pic>
        <p:nvPicPr>
          <p:cNvPr id="14" name="Image 13"/>
          <p:cNvPicPr>
            <a:picLocks noChangeAspect="1"/>
          </p:cNvPicPr>
          <p:nvPr/>
        </p:nvPicPr>
        <p:blipFill rotWithShape="1">
          <a:blip r:embed="rId4"/>
          <a:srcRect l="34986" t="660" r="32708" b="68970"/>
          <a:stretch/>
        </p:blipFill>
        <p:spPr>
          <a:xfrm>
            <a:off x="3342472" y="3644567"/>
            <a:ext cx="281796" cy="264543"/>
          </a:xfrm>
          <a:prstGeom prst="rect">
            <a:avLst/>
          </a:prstGeom>
        </p:spPr>
      </p:pic>
      <p:pic>
        <p:nvPicPr>
          <p:cNvPr id="15" name="Image 14"/>
          <p:cNvPicPr>
            <a:picLocks noChangeAspect="1"/>
          </p:cNvPicPr>
          <p:nvPr/>
        </p:nvPicPr>
        <p:blipFill rotWithShape="1">
          <a:blip r:embed="rId4"/>
          <a:srcRect l="265" t="35255" r="69227" b="33493"/>
          <a:stretch/>
        </p:blipFill>
        <p:spPr>
          <a:xfrm>
            <a:off x="3387604" y="2539399"/>
            <a:ext cx="266114" cy="272221"/>
          </a:xfrm>
          <a:prstGeom prst="rect">
            <a:avLst/>
          </a:prstGeom>
        </p:spPr>
      </p:pic>
      <p:sp>
        <p:nvSpPr>
          <p:cNvPr id="25" name="ZoneTexte 24"/>
          <p:cNvSpPr txBox="1"/>
          <p:nvPr/>
        </p:nvSpPr>
        <p:spPr>
          <a:xfrm>
            <a:off x="5163350" y="4043105"/>
            <a:ext cx="1703294" cy="338554"/>
          </a:xfrm>
          <a:prstGeom prst="rect">
            <a:avLst/>
          </a:prstGeom>
          <a:noFill/>
        </p:spPr>
        <p:txBody>
          <a:bodyPr wrap="square" rtlCol="0">
            <a:spAutoFit/>
          </a:bodyPr>
          <a:lstStyle/>
          <a:p>
            <a:pPr algn="ctr"/>
            <a:r>
              <a:rPr lang="fr-FR" sz="1600" b="1" i="1" dirty="0" smtClean="0"/>
              <a:t>Poids de la ruche</a:t>
            </a:r>
            <a:endParaRPr lang="fr-FR" sz="1600" b="1" i="1" dirty="0"/>
          </a:p>
        </p:txBody>
      </p:sp>
      <p:sp>
        <p:nvSpPr>
          <p:cNvPr id="20" name="ZoneTexte 19"/>
          <p:cNvSpPr txBox="1"/>
          <p:nvPr/>
        </p:nvSpPr>
        <p:spPr>
          <a:xfrm>
            <a:off x="1014044" y="3824705"/>
            <a:ext cx="2679759" cy="338554"/>
          </a:xfrm>
          <a:prstGeom prst="rect">
            <a:avLst/>
          </a:prstGeom>
          <a:noFill/>
        </p:spPr>
        <p:txBody>
          <a:bodyPr wrap="square" rtlCol="0">
            <a:spAutoFit/>
          </a:bodyPr>
          <a:lstStyle/>
          <a:p>
            <a:pPr algn="ctr"/>
            <a:r>
              <a:rPr lang="fr-FR" sz="1600" b="1" i="1" dirty="0" smtClean="0"/>
              <a:t>Comptage entrée-sortie</a:t>
            </a:r>
            <a:endParaRPr lang="fr-FR" sz="1600" b="1" i="1" dirty="0"/>
          </a:p>
        </p:txBody>
      </p:sp>
      <p:sp>
        <p:nvSpPr>
          <p:cNvPr id="17" name="ZoneTexte 16"/>
          <p:cNvSpPr txBox="1"/>
          <p:nvPr/>
        </p:nvSpPr>
        <p:spPr>
          <a:xfrm>
            <a:off x="5526764" y="1985232"/>
            <a:ext cx="2679759" cy="584775"/>
          </a:xfrm>
          <a:prstGeom prst="rect">
            <a:avLst/>
          </a:prstGeom>
          <a:noFill/>
        </p:spPr>
        <p:txBody>
          <a:bodyPr wrap="square" rtlCol="0">
            <a:spAutoFit/>
          </a:bodyPr>
          <a:lstStyle/>
          <a:p>
            <a:pPr algn="ctr"/>
            <a:r>
              <a:rPr lang="fr-FR" sz="1600" b="1" i="1" dirty="0" smtClean="0"/>
              <a:t>Températures et humidité relatives internes</a:t>
            </a:r>
            <a:endParaRPr lang="fr-FR" sz="1600" b="1" i="1" dirty="0"/>
          </a:p>
        </p:txBody>
      </p:sp>
      <p:sp>
        <p:nvSpPr>
          <p:cNvPr id="22" name="ZoneTexte 21"/>
          <p:cNvSpPr txBox="1"/>
          <p:nvPr/>
        </p:nvSpPr>
        <p:spPr>
          <a:xfrm>
            <a:off x="2002290" y="2506232"/>
            <a:ext cx="1518371" cy="338554"/>
          </a:xfrm>
          <a:prstGeom prst="rect">
            <a:avLst/>
          </a:prstGeom>
          <a:noFill/>
        </p:spPr>
        <p:txBody>
          <a:bodyPr wrap="square" rtlCol="0">
            <a:spAutoFit/>
          </a:bodyPr>
          <a:lstStyle/>
          <a:p>
            <a:pPr algn="ctr"/>
            <a:r>
              <a:rPr lang="fr-FR" sz="1600" b="1" i="1" dirty="0" smtClean="0"/>
              <a:t>Vibrations</a:t>
            </a:r>
            <a:endParaRPr lang="fr-FR" sz="1600" b="1" i="1" dirty="0"/>
          </a:p>
        </p:txBody>
      </p:sp>
      <p:sp>
        <p:nvSpPr>
          <p:cNvPr id="3" name="Titre 2"/>
          <p:cNvSpPr>
            <a:spLocks noGrp="1"/>
          </p:cNvSpPr>
          <p:nvPr>
            <p:ph type="title"/>
          </p:nvPr>
        </p:nvSpPr>
        <p:spPr/>
        <p:txBody>
          <a:bodyPr/>
          <a:lstStyle/>
          <a:p>
            <a:r>
              <a:rPr lang="fr-FR" dirty="0" smtClean="0"/>
              <a:t>L’instrumentation des ruches</a:t>
            </a:r>
            <a:endParaRPr lang="fr-FR" dirty="0"/>
          </a:p>
        </p:txBody>
      </p:sp>
      <p:sp>
        <p:nvSpPr>
          <p:cNvPr id="19" name="ZoneTexte 18"/>
          <p:cNvSpPr txBox="1"/>
          <p:nvPr/>
        </p:nvSpPr>
        <p:spPr>
          <a:xfrm>
            <a:off x="434595" y="4701825"/>
            <a:ext cx="1764907" cy="338554"/>
          </a:xfrm>
          <a:prstGeom prst="rect">
            <a:avLst/>
          </a:prstGeom>
          <a:noFill/>
        </p:spPr>
        <p:txBody>
          <a:bodyPr wrap="square" rtlCol="0">
            <a:spAutoFit/>
          </a:bodyPr>
          <a:lstStyle/>
          <a:p>
            <a:pPr algn="ctr"/>
            <a:r>
              <a:rPr lang="fr-FR" sz="1600" b="1" i="1" dirty="0" smtClean="0"/>
              <a:t>Caméra vidéo</a:t>
            </a:r>
            <a:endParaRPr lang="fr-FR" sz="1600" b="1" i="1" dirty="0"/>
          </a:p>
        </p:txBody>
      </p:sp>
      <p:pic>
        <p:nvPicPr>
          <p:cNvPr id="23" name="Espace réservé du contenu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9440" y="3215988"/>
            <a:ext cx="442913" cy="442913"/>
          </a:xfrm>
          <a:prstGeom prst="rect">
            <a:avLst/>
          </a:prstGeom>
        </p:spPr>
      </p:pic>
      <p:pic>
        <p:nvPicPr>
          <p:cNvPr id="26" name="Espace réservé du contenu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9530" y="588404"/>
            <a:ext cx="442913" cy="442913"/>
          </a:xfrm>
          <a:prstGeom prst="rect">
            <a:avLst/>
          </a:prstGeom>
        </p:spPr>
      </p:pic>
      <p:pic>
        <p:nvPicPr>
          <p:cNvPr id="27" name="Image 26"/>
          <p:cNvPicPr>
            <a:picLocks noChangeAspect="1"/>
          </p:cNvPicPr>
          <p:nvPr/>
        </p:nvPicPr>
        <p:blipFill rotWithShape="1">
          <a:blip r:embed="rId4"/>
          <a:srcRect l="34549" t="35255" r="34943" b="33493"/>
          <a:stretch/>
        </p:blipFill>
        <p:spPr>
          <a:xfrm>
            <a:off x="3653718" y="1642724"/>
            <a:ext cx="266114" cy="272221"/>
          </a:xfrm>
          <a:prstGeom prst="rect">
            <a:avLst/>
          </a:prstGeom>
        </p:spPr>
      </p:pic>
      <p:pic>
        <p:nvPicPr>
          <p:cNvPr id="33" name="Image 32"/>
          <p:cNvPicPr>
            <a:picLocks noChangeAspect="1"/>
          </p:cNvPicPr>
          <p:nvPr/>
        </p:nvPicPr>
        <p:blipFill rotWithShape="1">
          <a:blip r:embed="rId4"/>
          <a:srcRect l="69964" t="35255" r="-472" b="33493"/>
          <a:stretch/>
        </p:blipFill>
        <p:spPr>
          <a:xfrm>
            <a:off x="257062" y="4750737"/>
            <a:ext cx="266114" cy="272221"/>
          </a:xfrm>
          <a:prstGeom prst="rect">
            <a:avLst/>
          </a:prstGeom>
        </p:spPr>
      </p:pic>
      <p:pic>
        <p:nvPicPr>
          <p:cNvPr id="34" name="Image 33"/>
          <p:cNvPicPr>
            <a:picLocks noChangeAspect="1"/>
          </p:cNvPicPr>
          <p:nvPr/>
        </p:nvPicPr>
        <p:blipFill rotWithShape="1">
          <a:blip r:embed="rId4"/>
          <a:srcRect l="69964" t="35255" r="-472" b="33493"/>
          <a:stretch/>
        </p:blipFill>
        <p:spPr>
          <a:xfrm>
            <a:off x="5181600" y="1595259"/>
            <a:ext cx="266114" cy="272221"/>
          </a:xfrm>
          <a:prstGeom prst="rect">
            <a:avLst/>
          </a:prstGeom>
        </p:spPr>
      </p:pic>
      <p:pic>
        <p:nvPicPr>
          <p:cNvPr id="36" name="Image 35"/>
          <p:cNvPicPr>
            <a:picLocks noChangeAspect="1"/>
          </p:cNvPicPr>
          <p:nvPr/>
        </p:nvPicPr>
        <p:blipFill rotWithShape="1">
          <a:blip r:embed="rId4"/>
          <a:srcRect l="78" t="68901" r="69414" b="-153"/>
          <a:stretch/>
        </p:blipFill>
        <p:spPr>
          <a:xfrm>
            <a:off x="5661967" y="3212128"/>
            <a:ext cx="266114" cy="272221"/>
          </a:xfrm>
          <a:prstGeom prst="rect">
            <a:avLst/>
          </a:prstGeom>
        </p:spPr>
      </p:pic>
      <p:sp>
        <p:nvSpPr>
          <p:cNvPr id="12" name="Espace réservé du contenu 11"/>
          <p:cNvSpPr>
            <a:spLocks noGrp="1"/>
          </p:cNvSpPr>
          <p:nvPr>
            <p:ph sz="quarter" idx="14"/>
          </p:nvPr>
        </p:nvSpPr>
        <p:spPr/>
        <p:txBody>
          <a:bodyPr/>
          <a:lstStyle/>
          <a:p>
            <a:endParaRPr lang="fr-FR"/>
          </a:p>
        </p:txBody>
      </p:sp>
      <p:pic>
        <p:nvPicPr>
          <p:cNvPr id="16" name="Image 15"/>
          <p:cNvPicPr>
            <a:picLocks noChangeAspect="1"/>
          </p:cNvPicPr>
          <p:nvPr/>
        </p:nvPicPr>
        <p:blipFill rotWithShape="1">
          <a:blip r:embed="rId6"/>
          <a:srcRect l="21667" t="17066" r="24359" b="16837"/>
          <a:stretch/>
        </p:blipFill>
        <p:spPr>
          <a:xfrm>
            <a:off x="2198096" y="4840174"/>
            <a:ext cx="1829171" cy="1260000"/>
          </a:xfrm>
          <a:prstGeom prst="rect">
            <a:avLst/>
          </a:prstGeom>
        </p:spPr>
      </p:pic>
      <p:pic>
        <p:nvPicPr>
          <p:cNvPr id="24" name="Image 23"/>
          <p:cNvPicPr>
            <a:picLocks noChangeAspect="1"/>
          </p:cNvPicPr>
          <p:nvPr/>
        </p:nvPicPr>
        <p:blipFill rotWithShape="1">
          <a:blip r:embed="rId7"/>
          <a:srcRect l="22820" t="22307" r="25000" b="21624"/>
          <a:stretch/>
        </p:blipFill>
        <p:spPr>
          <a:xfrm>
            <a:off x="4090864" y="4845856"/>
            <a:ext cx="2084634" cy="1260000"/>
          </a:xfrm>
          <a:prstGeom prst="rect">
            <a:avLst/>
          </a:prstGeom>
        </p:spPr>
      </p:pic>
      <p:sp>
        <p:nvSpPr>
          <p:cNvPr id="38" name="Rectangle 37"/>
          <p:cNvSpPr/>
          <p:nvPr/>
        </p:nvSpPr>
        <p:spPr>
          <a:xfrm>
            <a:off x="2296332" y="6133799"/>
            <a:ext cx="1295547" cy="253916"/>
          </a:xfrm>
          <a:prstGeom prst="rect">
            <a:avLst/>
          </a:prstGeom>
        </p:spPr>
        <p:txBody>
          <a:bodyPr wrap="none">
            <a:spAutoFit/>
          </a:bodyPr>
          <a:lstStyle/>
          <a:p>
            <a:r>
              <a:rPr lang="fr-FR" sz="1050" i="1" dirty="0" smtClean="0">
                <a:latin typeface="Cambria" panose="02040503050406030204" pitchFamily="18" charset="0"/>
                <a:ea typeface="Cambria" panose="02040503050406030204" pitchFamily="18" charset="0"/>
              </a:rPr>
              <a:t>Annemariemaes.net</a:t>
            </a:r>
            <a:endParaRPr lang="fr-FR" sz="1050" i="1" dirty="0">
              <a:latin typeface="Cambria" panose="02040503050406030204" pitchFamily="18" charset="0"/>
              <a:ea typeface="Cambria" panose="02040503050406030204" pitchFamily="18" charset="0"/>
            </a:endParaRPr>
          </a:p>
        </p:txBody>
      </p:sp>
      <p:sp>
        <p:nvSpPr>
          <p:cNvPr id="39" name="Rectangle 38"/>
          <p:cNvSpPr/>
          <p:nvPr/>
        </p:nvSpPr>
        <p:spPr>
          <a:xfrm>
            <a:off x="4490868" y="6112531"/>
            <a:ext cx="833883" cy="253916"/>
          </a:xfrm>
          <a:prstGeom prst="rect">
            <a:avLst/>
          </a:prstGeom>
        </p:spPr>
        <p:txBody>
          <a:bodyPr wrap="none">
            <a:spAutoFit/>
          </a:bodyPr>
          <a:lstStyle/>
          <a:p>
            <a:r>
              <a:rPr lang="fr-FR" sz="1050" i="1" dirty="0" smtClean="0">
                <a:latin typeface="Cambria" panose="02040503050406030204" pitchFamily="18" charset="0"/>
                <a:ea typeface="Cambria" panose="02040503050406030204" pitchFamily="18" charset="0"/>
              </a:rPr>
              <a:t>Explore.org</a:t>
            </a:r>
            <a:endParaRPr lang="fr-FR" sz="1050" i="1" dirty="0">
              <a:latin typeface="Cambria" panose="02040503050406030204" pitchFamily="18" charset="0"/>
              <a:ea typeface="Cambria" panose="02040503050406030204" pitchFamily="18" charset="0"/>
            </a:endParaRPr>
          </a:p>
        </p:txBody>
      </p:sp>
      <p:pic>
        <p:nvPicPr>
          <p:cNvPr id="40" name="Image 39"/>
          <p:cNvPicPr>
            <a:picLocks noChangeAspect="1"/>
          </p:cNvPicPr>
          <p:nvPr/>
        </p:nvPicPr>
        <p:blipFill rotWithShape="1">
          <a:blip r:embed="rId8"/>
          <a:srcRect l="14872" t="15698" r="14615" b="19117"/>
          <a:stretch/>
        </p:blipFill>
        <p:spPr>
          <a:xfrm>
            <a:off x="6247453" y="4840174"/>
            <a:ext cx="2423077" cy="1260000"/>
          </a:xfrm>
          <a:prstGeom prst="rect">
            <a:avLst/>
          </a:prstGeom>
        </p:spPr>
      </p:pic>
      <p:sp>
        <p:nvSpPr>
          <p:cNvPr id="41" name="Rectangle 40"/>
          <p:cNvSpPr/>
          <p:nvPr/>
        </p:nvSpPr>
        <p:spPr>
          <a:xfrm>
            <a:off x="7070632" y="6091105"/>
            <a:ext cx="833883" cy="253916"/>
          </a:xfrm>
          <a:prstGeom prst="rect">
            <a:avLst/>
          </a:prstGeom>
        </p:spPr>
        <p:txBody>
          <a:bodyPr wrap="none">
            <a:spAutoFit/>
          </a:bodyPr>
          <a:lstStyle/>
          <a:p>
            <a:r>
              <a:rPr lang="fr-FR" sz="1050" i="1" dirty="0" smtClean="0">
                <a:latin typeface="Cambria" panose="02040503050406030204" pitchFamily="18" charset="0"/>
                <a:ea typeface="Cambria" panose="02040503050406030204" pitchFamily="18" charset="0"/>
              </a:rPr>
              <a:t>Explore.org</a:t>
            </a:r>
            <a:endParaRPr lang="fr-FR" sz="1050" i="1" dirty="0">
              <a:latin typeface="Cambria" panose="02040503050406030204" pitchFamily="18" charset="0"/>
              <a:ea typeface="Cambria" panose="02040503050406030204" pitchFamily="18" charset="0"/>
            </a:endParaRPr>
          </a:p>
        </p:txBody>
      </p:sp>
      <p:sp>
        <p:nvSpPr>
          <p:cNvPr id="42" name="ZoneTexte 41"/>
          <p:cNvSpPr txBox="1"/>
          <p:nvPr/>
        </p:nvSpPr>
        <p:spPr>
          <a:xfrm>
            <a:off x="1961855" y="1576750"/>
            <a:ext cx="1764907" cy="338554"/>
          </a:xfrm>
          <a:prstGeom prst="rect">
            <a:avLst/>
          </a:prstGeom>
          <a:noFill/>
        </p:spPr>
        <p:txBody>
          <a:bodyPr wrap="square" rtlCol="0">
            <a:spAutoFit/>
          </a:bodyPr>
          <a:lstStyle/>
          <a:p>
            <a:pPr algn="ctr"/>
            <a:r>
              <a:rPr lang="fr-FR" sz="1600" b="1" i="1" dirty="0" smtClean="0"/>
              <a:t>Capteurs de gaz</a:t>
            </a:r>
            <a:endParaRPr lang="fr-FR" sz="1600" b="1" i="1" dirty="0"/>
          </a:p>
        </p:txBody>
      </p:sp>
    </p:spTree>
    <p:extLst>
      <p:ext uri="{BB962C8B-B14F-4D97-AF65-F5344CB8AC3E}">
        <p14:creationId xmlns:p14="http://schemas.microsoft.com/office/powerpoint/2010/main" val="4067927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866643" y="2611008"/>
            <a:ext cx="2185917" cy="2392066"/>
          </a:xfrm>
          <a:prstGeom prst="rect">
            <a:avLst/>
          </a:prstGeom>
          <a:solidFill>
            <a:schemeClr val="accent6">
              <a:lumMod val="20000"/>
              <a:lumOff val="80000"/>
            </a:schemeClr>
          </a:solidFill>
          <a:ln w="28575">
            <a:solidFill>
              <a:srgbClr val="84B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stretch>
            <a:fillRect/>
          </a:stretch>
        </p:blipFill>
        <p:spPr>
          <a:xfrm>
            <a:off x="3483370" y="1867480"/>
            <a:ext cx="2253828" cy="2295062"/>
          </a:xfrm>
          <a:prstGeom prst="rect">
            <a:avLst/>
          </a:prstGeom>
        </p:spPr>
      </p:pic>
      <p:pic>
        <p:nvPicPr>
          <p:cNvPr id="8" name="Image 7"/>
          <p:cNvPicPr>
            <a:picLocks noChangeAspect="1"/>
          </p:cNvPicPr>
          <p:nvPr/>
        </p:nvPicPr>
        <p:blipFill rotWithShape="1">
          <a:blip r:embed="rId4"/>
          <a:srcRect l="1360" t="1342" r="66992" b="68970"/>
          <a:stretch/>
        </p:blipFill>
        <p:spPr>
          <a:xfrm>
            <a:off x="4905554" y="4083078"/>
            <a:ext cx="276046" cy="258608"/>
          </a:xfrm>
          <a:prstGeom prst="rect">
            <a:avLst/>
          </a:prstGeom>
        </p:spPr>
      </p:pic>
      <p:pic>
        <p:nvPicPr>
          <p:cNvPr id="13" name="Image 12"/>
          <p:cNvPicPr>
            <a:picLocks noChangeAspect="1"/>
          </p:cNvPicPr>
          <p:nvPr/>
        </p:nvPicPr>
        <p:blipFill rotWithShape="1">
          <a:blip r:embed="rId4"/>
          <a:srcRect l="69492" t="923" b="67825"/>
          <a:stretch/>
        </p:blipFill>
        <p:spPr>
          <a:xfrm>
            <a:off x="5586735" y="2336611"/>
            <a:ext cx="266114" cy="272221"/>
          </a:xfrm>
          <a:prstGeom prst="rect">
            <a:avLst/>
          </a:prstGeom>
        </p:spPr>
      </p:pic>
      <p:pic>
        <p:nvPicPr>
          <p:cNvPr id="14" name="Image 13"/>
          <p:cNvPicPr>
            <a:picLocks noChangeAspect="1"/>
          </p:cNvPicPr>
          <p:nvPr/>
        </p:nvPicPr>
        <p:blipFill rotWithShape="1">
          <a:blip r:embed="rId4"/>
          <a:srcRect l="34986" t="660" r="32708" b="68970"/>
          <a:stretch/>
        </p:blipFill>
        <p:spPr>
          <a:xfrm>
            <a:off x="3342472" y="3644567"/>
            <a:ext cx="281796" cy="264543"/>
          </a:xfrm>
          <a:prstGeom prst="rect">
            <a:avLst/>
          </a:prstGeom>
        </p:spPr>
      </p:pic>
      <p:pic>
        <p:nvPicPr>
          <p:cNvPr id="15" name="Image 14"/>
          <p:cNvPicPr>
            <a:picLocks noChangeAspect="1"/>
          </p:cNvPicPr>
          <p:nvPr/>
        </p:nvPicPr>
        <p:blipFill rotWithShape="1">
          <a:blip r:embed="rId4"/>
          <a:srcRect l="265" t="35255" r="69227" b="33493"/>
          <a:stretch/>
        </p:blipFill>
        <p:spPr>
          <a:xfrm>
            <a:off x="3387604" y="2539399"/>
            <a:ext cx="266114" cy="272221"/>
          </a:xfrm>
          <a:prstGeom prst="rect">
            <a:avLst/>
          </a:prstGeom>
        </p:spPr>
      </p:pic>
      <p:pic>
        <p:nvPicPr>
          <p:cNvPr id="16" name="Image 15"/>
          <p:cNvPicPr>
            <a:picLocks noChangeAspect="1"/>
          </p:cNvPicPr>
          <p:nvPr/>
        </p:nvPicPr>
        <p:blipFill rotWithShape="1">
          <a:blip r:embed="rId4"/>
          <a:srcRect l="34549" t="35255" r="34943" b="33493"/>
          <a:stretch/>
        </p:blipFill>
        <p:spPr>
          <a:xfrm>
            <a:off x="3653718" y="1642724"/>
            <a:ext cx="266114" cy="272221"/>
          </a:xfrm>
          <a:prstGeom prst="rect">
            <a:avLst/>
          </a:prstGeom>
        </p:spPr>
      </p:pic>
      <p:sp>
        <p:nvSpPr>
          <p:cNvPr id="25" name="ZoneTexte 24"/>
          <p:cNvSpPr txBox="1"/>
          <p:nvPr/>
        </p:nvSpPr>
        <p:spPr>
          <a:xfrm>
            <a:off x="5163350" y="4043105"/>
            <a:ext cx="1703294" cy="338554"/>
          </a:xfrm>
          <a:prstGeom prst="rect">
            <a:avLst/>
          </a:prstGeom>
          <a:noFill/>
        </p:spPr>
        <p:txBody>
          <a:bodyPr wrap="square" rtlCol="0">
            <a:spAutoFit/>
          </a:bodyPr>
          <a:lstStyle/>
          <a:p>
            <a:pPr algn="ctr"/>
            <a:r>
              <a:rPr lang="fr-FR" sz="1600" b="1" i="1" dirty="0" smtClean="0"/>
              <a:t>Poids de la ruche</a:t>
            </a:r>
            <a:endParaRPr lang="fr-FR" sz="1600" b="1" i="1" dirty="0"/>
          </a:p>
        </p:txBody>
      </p:sp>
      <p:sp>
        <p:nvSpPr>
          <p:cNvPr id="20" name="ZoneTexte 19"/>
          <p:cNvSpPr txBox="1"/>
          <p:nvPr/>
        </p:nvSpPr>
        <p:spPr>
          <a:xfrm>
            <a:off x="1014044" y="3824705"/>
            <a:ext cx="2679759" cy="338554"/>
          </a:xfrm>
          <a:prstGeom prst="rect">
            <a:avLst/>
          </a:prstGeom>
          <a:noFill/>
        </p:spPr>
        <p:txBody>
          <a:bodyPr wrap="square" rtlCol="0">
            <a:spAutoFit/>
          </a:bodyPr>
          <a:lstStyle/>
          <a:p>
            <a:pPr algn="ctr"/>
            <a:r>
              <a:rPr lang="fr-FR" sz="1600" b="1" i="1" dirty="0" smtClean="0"/>
              <a:t>Comptage entrée-sortie</a:t>
            </a:r>
            <a:endParaRPr lang="fr-FR" sz="1600" b="1" i="1" dirty="0"/>
          </a:p>
        </p:txBody>
      </p:sp>
      <p:sp>
        <p:nvSpPr>
          <p:cNvPr id="17" name="ZoneTexte 16"/>
          <p:cNvSpPr txBox="1"/>
          <p:nvPr/>
        </p:nvSpPr>
        <p:spPr>
          <a:xfrm>
            <a:off x="5526764" y="1985232"/>
            <a:ext cx="2679759" cy="584775"/>
          </a:xfrm>
          <a:prstGeom prst="rect">
            <a:avLst/>
          </a:prstGeom>
          <a:noFill/>
        </p:spPr>
        <p:txBody>
          <a:bodyPr wrap="square" rtlCol="0">
            <a:spAutoFit/>
          </a:bodyPr>
          <a:lstStyle/>
          <a:p>
            <a:pPr algn="ctr"/>
            <a:r>
              <a:rPr lang="fr-FR" sz="1600" b="1" i="1" dirty="0" smtClean="0"/>
              <a:t>Températures et humidité relatives internes</a:t>
            </a:r>
            <a:endParaRPr lang="fr-FR" sz="1600" b="1" i="1" dirty="0"/>
          </a:p>
        </p:txBody>
      </p:sp>
      <p:sp>
        <p:nvSpPr>
          <p:cNvPr id="24" name="Rectangle 23"/>
          <p:cNvSpPr/>
          <p:nvPr/>
        </p:nvSpPr>
        <p:spPr>
          <a:xfrm>
            <a:off x="7457600" y="2728886"/>
            <a:ext cx="748923" cy="253916"/>
          </a:xfrm>
          <a:prstGeom prst="rect">
            <a:avLst/>
          </a:prstGeom>
        </p:spPr>
        <p:txBody>
          <a:bodyPr wrap="none">
            <a:spAutoFit/>
          </a:bodyPr>
          <a:lstStyle/>
          <a:p>
            <a:r>
              <a:rPr lang="fr-FR" sz="1050" i="1" dirty="0" err="1" smtClean="0">
                <a:latin typeface="Cambria" panose="02040503050406030204" pitchFamily="18" charset="0"/>
                <a:ea typeface="Cambria" panose="02040503050406030204" pitchFamily="18" charset="0"/>
              </a:rPr>
              <a:t>My</a:t>
            </a:r>
            <a:r>
              <a:rPr lang="fr-FR" sz="1050" i="1" dirty="0" smtClean="0">
                <a:latin typeface="Cambria" panose="02040503050406030204" pitchFamily="18" charset="0"/>
                <a:ea typeface="Cambria" panose="02040503050406030204" pitchFamily="18" charset="0"/>
              </a:rPr>
              <a:t> </a:t>
            </a:r>
            <a:r>
              <a:rPr lang="fr-FR" sz="1050" i="1" dirty="0" err="1" smtClean="0">
                <a:latin typeface="Cambria" panose="02040503050406030204" pitchFamily="18" charset="0"/>
                <a:ea typeface="Cambria" panose="02040503050406030204" pitchFamily="18" charset="0"/>
              </a:rPr>
              <a:t>apiary</a:t>
            </a:r>
            <a:endParaRPr lang="fr-FR" sz="1050" i="1" dirty="0">
              <a:latin typeface="Cambria" panose="02040503050406030204" pitchFamily="18" charset="0"/>
              <a:ea typeface="Cambria" panose="02040503050406030204" pitchFamily="18" charset="0"/>
            </a:endParaRPr>
          </a:p>
        </p:txBody>
      </p:sp>
      <p:sp>
        <p:nvSpPr>
          <p:cNvPr id="22" name="ZoneTexte 21"/>
          <p:cNvSpPr txBox="1"/>
          <p:nvPr/>
        </p:nvSpPr>
        <p:spPr>
          <a:xfrm>
            <a:off x="2002290" y="2506232"/>
            <a:ext cx="1518371" cy="338554"/>
          </a:xfrm>
          <a:prstGeom prst="rect">
            <a:avLst/>
          </a:prstGeom>
          <a:noFill/>
        </p:spPr>
        <p:txBody>
          <a:bodyPr wrap="square" rtlCol="0">
            <a:spAutoFit/>
          </a:bodyPr>
          <a:lstStyle/>
          <a:p>
            <a:pPr algn="ctr"/>
            <a:r>
              <a:rPr lang="fr-FR" sz="1600" b="1" i="1" dirty="0" smtClean="0"/>
              <a:t>Vibrations</a:t>
            </a:r>
            <a:endParaRPr lang="fr-FR" sz="1600" b="1" i="1" dirty="0"/>
          </a:p>
        </p:txBody>
      </p:sp>
      <p:sp>
        <p:nvSpPr>
          <p:cNvPr id="30" name="ZoneTexte 29"/>
          <p:cNvSpPr txBox="1"/>
          <p:nvPr/>
        </p:nvSpPr>
        <p:spPr>
          <a:xfrm>
            <a:off x="5707746" y="3166961"/>
            <a:ext cx="1158896" cy="338554"/>
          </a:xfrm>
          <a:prstGeom prst="rect">
            <a:avLst/>
          </a:prstGeom>
          <a:noFill/>
        </p:spPr>
        <p:txBody>
          <a:bodyPr wrap="square" rtlCol="0">
            <a:spAutoFit/>
          </a:bodyPr>
          <a:lstStyle/>
          <a:p>
            <a:pPr algn="ctr"/>
            <a:r>
              <a:rPr lang="fr-FR" sz="1600" b="1" i="1" dirty="0"/>
              <a:t>T</a:t>
            </a:r>
            <a:r>
              <a:rPr lang="fr-FR" sz="1600" b="1" i="1" dirty="0" smtClean="0"/>
              <a:t>raceurs</a:t>
            </a:r>
            <a:endParaRPr lang="fr-FR" sz="1600" b="1" i="1" dirty="0"/>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5886" y="2650675"/>
            <a:ext cx="1670187" cy="1987784"/>
          </a:xfrm>
          <a:prstGeom prst="rect">
            <a:avLst/>
          </a:prstGeom>
        </p:spPr>
      </p:pic>
      <p:sp>
        <p:nvSpPr>
          <p:cNvPr id="3" name="Titre 2"/>
          <p:cNvSpPr>
            <a:spLocks noGrp="1"/>
          </p:cNvSpPr>
          <p:nvPr>
            <p:ph type="title"/>
          </p:nvPr>
        </p:nvSpPr>
        <p:spPr/>
        <p:txBody>
          <a:bodyPr/>
          <a:lstStyle/>
          <a:p>
            <a:r>
              <a:rPr lang="fr-FR" dirty="0" smtClean="0"/>
              <a:t>L’instrumentation des ruches</a:t>
            </a:r>
            <a:endParaRPr lang="fr-FR" dirty="0"/>
          </a:p>
        </p:txBody>
      </p:sp>
      <p:sp>
        <p:nvSpPr>
          <p:cNvPr id="4" name="Espace réservé du contenu 3"/>
          <p:cNvSpPr>
            <a:spLocks noGrp="1"/>
          </p:cNvSpPr>
          <p:nvPr>
            <p:ph sz="quarter" idx="14"/>
          </p:nvPr>
        </p:nvSpPr>
        <p:spPr/>
        <p:txBody>
          <a:bodyPr/>
          <a:lstStyle/>
          <a:p>
            <a:endParaRPr lang="fr-FR"/>
          </a:p>
        </p:txBody>
      </p:sp>
      <p:sp>
        <p:nvSpPr>
          <p:cNvPr id="19" name="ZoneTexte 18"/>
          <p:cNvSpPr txBox="1"/>
          <p:nvPr/>
        </p:nvSpPr>
        <p:spPr>
          <a:xfrm>
            <a:off x="7627075" y="4568869"/>
            <a:ext cx="1158896" cy="338554"/>
          </a:xfrm>
          <a:prstGeom prst="rect">
            <a:avLst/>
          </a:prstGeom>
          <a:noFill/>
        </p:spPr>
        <p:txBody>
          <a:bodyPr wrap="square" rtlCol="0">
            <a:spAutoFit/>
          </a:bodyPr>
          <a:lstStyle/>
          <a:p>
            <a:pPr algn="ctr"/>
            <a:r>
              <a:rPr lang="fr-FR" sz="1600" b="1" i="1" dirty="0"/>
              <a:t>T</a:t>
            </a:r>
            <a:r>
              <a:rPr lang="fr-FR" sz="1600" b="1" i="1" dirty="0" smtClean="0"/>
              <a:t>raceurs</a:t>
            </a:r>
            <a:endParaRPr lang="fr-FR" sz="1600" b="1" i="1" dirty="0"/>
          </a:p>
        </p:txBody>
      </p:sp>
      <p:pic>
        <p:nvPicPr>
          <p:cNvPr id="21" name="Image 20"/>
          <p:cNvPicPr>
            <a:picLocks noChangeAspect="1"/>
          </p:cNvPicPr>
          <p:nvPr/>
        </p:nvPicPr>
        <p:blipFill rotWithShape="1">
          <a:blip r:embed="rId4"/>
          <a:srcRect l="78" t="68901" r="69414" b="-153"/>
          <a:stretch/>
        </p:blipFill>
        <p:spPr>
          <a:xfrm>
            <a:off x="7441063" y="4580559"/>
            <a:ext cx="266114" cy="272221"/>
          </a:xfrm>
          <a:prstGeom prst="rect">
            <a:avLst/>
          </a:prstGeom>
        </p:spPr>
      </p:pic>
      <p:pic>
        <p:nvPicPr>
          <p:cNvPr id="23" name="Espace réservé du contenu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9440" y="3215988"/>
            <a:ext cx="442913" cy="442913"/>
          </a:xfrm>
          <a:prstGeom prst="rect">
            <a:avLst/>
          </a:prstGeom>
        </p:spPr>
      </p:pic>
      <p:pic>
        <p:nvPicPr>
          <p:cNvPr id="26" name="Espace réservé du contenu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9530" y="588404"/>
            <a:ext cx="442913" cy="442913"/>
          </a:xfrm>
          <a:prstGeom prst="rect">
            <a:avLst/>
          </a:prstGeom>
        </p:spPr>
      </p:pic>
      <p:pic>
        <p:nvPicPr>
          <p:cNvPr id="28" name="Image 27"/>
          <p:cNvPicPr>
            <a:picLocks noChangeAspect="1"/>
          </p:cNvPicPr>
          <p:nvPr/>
        </p:nvPicPr>
        <p:blipFill rotWithShape="1">
          <a:blip r:embed="rId4"/>
          <a:srcRect l="69964" t="35255" r="-472" b="33493"/>
          <a:stretch/>
        </p:blipFill>
        <p:spPr>
          <a:xfrm>
            <a:off x="5181600" y="1595259"/>
            <a:ext cx="266114" cy="272221"/>
          </a:xfrm>
          <a:prstGeom prst="rect">
            <a:avLst/>
          </a:prstGeom>
        </p:spPr>
      </p:pic>
      <p:pic>
        <p:nvPicPr>
          <p:cNvPr id="29" name="Image 28"/>
          <p:cNvPicPr>
            <a:picLocks noChangeAspect="1"/>
          </p:cNvPicPr>
          <p:nvPr/>
        </p:nvPicPr>
        <p:blipFill rotWithShape="1">
          <a:blip r:embed="rId4"/>
          <a:srcRect l="78" t="68901" r="69414" b="-153"/>
          <a:stretch/>
        </p:blipFill>
        <p:spPr>
          <a:xfrm>
            <a:off x="5661967" y="3212128"/>
            <a:ext cx="266114" cy="272221"/>
          </a:xfrm>
          <a:prstGeom prst="rect">
            <a:avLst/>
          </a:prstGeom>
        </p:spPr>
      </p:pic>
      <p:sp>
        <p:nvSpPr>
          <p:cNvPr id="31" name="ZoneTexte 30"/>
          <p:cNvSpPr txBox="1"/>
          <p:nvPr/>
        </p:nvSpPr>
        <p:spPr>
          <a:xfrm>
            <a:off x="5453371" y="1536577"/>
            <a:ext cx="1764907" cy="338554"/>
          </a:xfrm>
          <a:prstGeom prst="rect">
            <a:avLst/>
          </a:prstGeom>
          <a:noFill/>
        </p:spPr>
        <p:txBody>
          <a:bodyPr wrap="square" rtlCol="0">
            <a:spAutoFit/>
          </a:bodyPr>
          <a:lstStyle/>
          <a:p>
            <a:pPr algn="ctr"/>
            <a:r>
              <a:rPr lang="fr-FR" sz="1600" b="1" i="1" dirty="0" smtClean="0"/>
              <a:t>Caméra </a:t>
            </a:r>
            <a:r>
              <a:rPr lang="fr-FR" sz="1600" b="1" i="1" dirty="0" err="1" smtClean="0"/>
              <a:t>video</a:t>
            </a:r>
            <a:endParaRPr lang="fr-FR" sz="1600" b="1" i="1" dirty="0"/>
          </a:p>
        </p:txBody>
      </p:sp>
      <p:sp>
        <p:nvSpPr>
          <p:cNvPr id="32" name="ZoneTexte 31"/>
          <p:cNvSpPr txBox="1"/>
          <p:nvPr/>
        </p:nvSpPr>
        <p:spPr>
          <a:xfrm>
            <a:off x="1961855" y="1576750"/>
            <a:ext cx="1764907" cy="338554"/>
          </a:xfrm>
          <a:prstGeom prst="rect">
            <a:avLst/>
          </a:prstGeom>
          <a:noFill/>
        </p:spPr>
        <p:txBody>
          <a:bodyPr wrap="square" rtlCol="0">
            <a:spAutoFit/>
          </a:bodyPr>
          <a:lstStyle/>
          <a:p>
            <a:pPr algn="ctr"/>
            <a:r>
              <a:rPr lang="fr-FR" sz="1600" b="1" i="1" dirty="0" smtClean="0"/>
              <a:t>Capteurs de gaz</a:t>
            </a:r>
            <a:endParaRPr lang="fr-FR" sz="1600" b="1" i="1" dirty="0"/>
          </a:p>
        </p:txBody>
      </p:sp>
    </p:spTree>
    <p:extLst>
      <p:ext uri="{BB962C8B-B14F-4D97-AF65-F5344CB8AC3E}">
        <p14:creationId xmlns:p14="http://schemas.microsoft.com/office/powerpoint/2010/main" val="2518011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866643" y="2611008"/>
            <a:ext cx="2185917" cy="2392066"/>
          </a:xfrm>
          <a:prstGeom prst="rect">
            <a:avLst/>
          </a:prstGeom>
          <a:solidFill>
            <a:schemeClr val="accent6">
              <a:lumMod val="20000"/>
              <a:lumOff val="80000"/>
            </a:schemeClr>
          </a:solidFill>
          <a:ln w="28575">
            <a:solidFill>
              <a:srgbClr val="84B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stretch>
            <a:fillRect/>
          </a:stretch>
        </p:blipFill>
        <p:spPr>
          <a:xfrm>
            <a:off x="3483370" y="1867480"/>
            <a:ext cx="2253828" cy="2295062"/>
          </a:xfrm>
          <a:prstGeom prst="rect">
            <a:avLst/>
          </a:prstGeom>
        </p:spPr>
      </p:pic>
      <p:pic>
        <p:nvPicPr>
          <p:cNvPr id="8" name="Image 7"/>
          <p:cNvPicPr>
            <a:picLocks noChangeAspect="1"/>
          </p:cNvPicPr>
          <p:nvPr/>
        </p:nvPicPr>
        <p:blipFill rotWithShape="1">
          <a:blip r:embed="rId4"/>
          <a:srcRect l="1360" t="1342" r="66992" b="68970"/>
          <a:stretch/>
        </p:blipFill>
        <p:spPr>
          <a:xfrm>
            <a:off x="4905554" y="4083078"/>
            <a:ext cx="276046" cy="258608"/>
          </a:xfrm>
          <a:prstGeom prst="rect">
            <a:avLst/>
          </a:prstGeom>
        </p:spPr>
      </p:pic>
      <p:pic>
        <p:nvPicPr>
          <p:cNvPr id="13" name="Image 12"/>
          <p:cNvPicPr>
            <a:picLocks noChangeAspect="1"/>
          </p:cNvPicPr>
          <p:nvPr/>
        </p:nvPicPr>
        <p:blipFill rotWithShape="1">
          <a:blip r:embed="rId4"/>
          <a:srcRect l="69492" t="923" b="67825"/>
          <a:stretch/>
        </p:blipFill>
        <p:spPr>
          <a:xfrm>
            <a:off x="5586735" y="2336611"/>
            <a:ext cx="266114" cy="272221"/>
          </a:xfrm>
          <a:prstGeom prst="rect">
            <a:avLst/>
          </a:prstGeom>
        </p:spPr>
      </p:pic>
      <p:pic>
        <p:nvPicPr>
          <p:cNvPr id="14" name="Image 13"/>
          <p:cNvPicPr>
            <a:picLocks noChangeAspect="1"/>
          </p:cNvPicPr>
          <p:nvPr/>
        </p:nvPicPr>
        <p:blipFill rotWithShape="1">
          <a:blip r:embed="rId4"/>
          <a:srcRect l="34986" t="660" r="32708" b="68970"/>
          <a:stretch/>
        </p:blipFill>
        <p:spPr>
          <a:xfrm>
            <a:off x="3342472" y="3644567"/>
            <a:ext cx="281796" cy="264543"/>
          </a:xfrm>
          <a:prstGeom prst="rect">
            <a:avLst/>
          </a:prstGeom>
        </p:spPr>
      </p:pic>
      <p:pic>
        <p:nvPicPr>
          <p:cNvPr id="15" name="Image 14"/>
          <p:cNvPicPr>
            <a:picLocks noChangeAspect="1"/>
          </p:cNvPicPr>
          <p:nvPr/>
        </p:nvPicPr>
        <p:blipFill rotWithShape="1">
          <a:blip r:embed="rId4"/>
          <a:srcRect l="265" t="35255" r="69227" b="33493"/>
          <a:stretch/>
        </p:blipFill>
        <p:spPr>
          <a:xfrm>
            <a:off x="3387604" y="2539399"/>
            <a:ext cx="266114" cy="272221"/>
          </a:xfrm>
          <a:prstGeom prst="rect">
            <a:avLst/>
          </a:prstGeom>
        </p:spPr>
      </p:pic>
      <p:pic>
        <p:nvPicPr>
          <p:cNvPr id="16" name="Image 15"/>
          <p:cNvPicPr>
            <a:picLocks noChangeAspect="1"/>
          </p:cNvPicPr>
          <p:nvPr/>
        </p:nvPicPr>
        <p:blipFill rotWithShape="1">
          <a:blip r:embed="rId4"/>
          <a:srcRect l="34549" t="35255" r="34943" b="33493"/>
          <a:stretch/>
        </p:blipFill>
        <p:spPr>
          <a:xfrm>
            <a:off x="3653718" y="1642724"/>
            <a:ext cx="266114" cy="272221"/>
          </a:xfrm>
          <a:prstGeom prst="rect">
            <a:avLst/>
          </a:prstGeom>
        </p:spPr>
      </p:pic>
      <p:sp>
        <p:nvSpPr>
          <p:cNvPr id="25" name="ZoneTexte 24"/>
          <p:cNvSpPr txBox="1"/>
          <p:nvPr/>
        </p:nvSpPr>
        <p:spPr>
          <a:xfrm>
            <a:off x="5163350" y="4043105"/>
            <a:ext cx="1703294" cy="338554"/>
          </a:xfrm>
          <a:prstGeom prst="rect">
            <a:avLst/>
          </a:prstGeom>
          <a:noFill/>
        </p:spPr>
        <p:txBody>
          <a:bodyPr wrap="square" rtlCol="0">
            <a:spAutoFit/>
          </a:bodyPr>
          <a:lstStyle/>
          <a:p>
            <a:pPr algn="ctr"/>
            <a:r>
              <a:rPr lang="fr-FR" sz="1600" b="1" i="1" dirty="0" smtClean="0"/>
              <a:t>Poids de la ruche</a:t>
            </a:r>
            <a:endParaRPr lang="fr-FR" sz="1600" b="1" i="1" dirty="0"/>
          </a:p>
        </p:txBody>
      </p:sp>
      <p:sp>
        <p:nvSpPr>
          <p:cNvPr id="20" name="ZoneTexte 19"/>
          <p:cNvSpPr txBox="1"/>
          <p:nvPr/>
        </p:nvSpPr>
        <p:spPr>
          <a:xfrm>
            <a:off x="1014044" y="3824705"/>
            <a:ext cx="2679759" cy="338554"/>
          </a:xfrm>
          <a:prstGeom prst="rect">
            <a:avLst/>
          </a:prstGeom>
          <a:noFill/>
        </p:spPr>
        <p:txBody>
          <a:bodyPr wrap="square" rtlCol="0">
            <a:spAutoFit/>
          </a:bodyPr>
          <a:lstStyle/>
          <a:p>
            <a:pPr algn="ctr"/>
            <a:r>
              <a:rPr lang="fr-FR" sz="1600" b="1" i="1" dirty="0" smtClean="0"/>
              <a:t>Comptage entrée-sortie</a:t>
            </a:r>
            <a:endParaRPr lang="fr-FR" sz="1600" b="1" i="1" dirty="0"/>
          </a:p>
        </p:txBody>
      </p:sp>
      <p:sp>
        <p:nvSpPr>
          <p:cNvPr id="17" name="ZoneTexte 16"/>
          <p:cNvSpPr txBox="1"/>
          <p:nvPr/>
        </p:nvSpPr>
        <p:spPr>
          <a:xfrm>
            <a:off x="5526764" y="1985232"/>
            <a:ext cx="2679759" cy="584775"/>
          </a:xfrm>
          <a:prstGeom prst="rect">
            <a:avLst/>
          </a:prstGeom>
          <a:noFill/>
        </p:spPr>
        <p:txBody>
          <a:bodyPr wrap="square" rtlCol="0">
            <a:spAutoFit/>
          </a:bodyPr>
          <a:lstStyle/>
          <a:p>
            <a:pPr algn="ctr"/>
            <a:r>
              <a:rPr lang="fr-FR" sz="1600" b="1" i="1" dirty="0" smtClean="0"/>
              <a:t>Températures et humidité relatives internes</a:t>
            </a:r>
            <a:endParaRPr lang="fr-FR" sz="1600" b="1" i="1" dirty="0"/>
          </a:p>
        </p:txBody>
      </p:sp>
      <p:sp>
        <p:nvSpPr>
          <p:cNvPr id="24" name="Rectangle 23"/>
          <p:cNvSpPr/>
          <p:nvPr/>
        </p:nvSpPr>
        <p:spPr>
          <a:xfrm>
            <a:off x="7457600" y="2728886"/>
            <a:ext cx="748923" cy="253916"/>
          </a:xfrm>
          <a:prstGeom prst="rect">
            <a:avLst/>
          </a:prstGeom>
        </p:spPr>
        <p:txBody>
          <a:bodyPr wrap="none">
            <a:spAutoFit/>
          </a:bodyPr>
          <a:lstStyle/>
          <a:p>
            <a:r>
              <a:rPr lang="fr-FR" sz="1050" i="1" dirty="0" err="1" smtClean="0">
                <a:latin typeface="Cambria" panose="02040503050406030204" pitchFamily="18" charset="0"/>
                <a:ea typeface="Cambria" panose="02040503050406030204" pitchFamily="18" charset="0"/>
              </a:rPr>
              <a:t>My</a:t>
            </a:r>
            <a:r>
              <a:rPr lang="fr-FR" sz="1050" i="1" dirty="0" smtClean="0">
                <a:latin typeface="Cambria" panose="02040503050406030204" pitchFamily="18" charset="0"/>
                <a:ea typeface="Cambria" panose="02040503050406030204" pitchFamily="18" charset="0"/>
              </a:rPr>
              <a:t> </a:t>
            </a:r>
            <a:r>
              <a:rPr lang="fr-FR" sz="1050" i="1" dirty="0" err="1" smtClean="0">
                <a:latin typeface="Cambria" panose="02040503050406030204" pitchFamily="18" charset="0"/>
                <a:ea typeface="Cambria" panose="02040503050406030204" pitchFamily="18" charset="0"/>
              </a:rPr>
              <a:t>apiary</a:t>
            </a:r>
            <a:endParaRPr lang="fr-FR" sz="1050" i="1" dirty="0">
              <a:latin typeface="Cambria" panose="02040503050406030204" pitchFamily="18" charset="0"/>
              <a:ea typeface="Cambria" panose="02040503050406030204" pitchFamily="18" charset="0"/>
            </a:endParaRPr>
          </a:p>
        </p:txBody>
      </p:sp>
      <p:sp>
        <p:nvSpPr>
          <p:cNvPr id="22" name="ZoneTexte 21"/>
          <p:cNvSpPr txBox="1"/>
          <p:nvPr/>
        </p:nvSpPr>
        <p:spPr>
          <a:xfrm>
            <a:off x="2002290" y="2506232"/>
            <a:ext cx="1518371" cy="338554"/>
          </a:xfrm>
          <a:prstGeom prst="rect">
            <a:avLst/>
          </a:prstGeom>
          <a:noFill/>
        </p:spPr>
        <p:txBody>
          <a:bodyPr wrap="square" rtlCol="0">
            <a:spAutoFit/>
          </a:bodyPr>
          <a:lstStyle/>
          <a:p>
            <a:pPr algn="ctr"/>
            <a:r>
              <a:rPr lang="fr-FR" sz="1600" b="1" i="1" dirty="0" smtClean="0"/>
              <a:t>Vibrations</a:t>
            </a:r>
            <a:endParaRPr lang="fr-FR" sz="1600" b="1" i="1" dirty="0"/>
          </a:p>
        </p:txBody>
      </p:sp>
      <p:sp>
        <p:nvSpPr>
          <p:cNvPr id="30" name="ZoneTexte 29"/>
          <p:cNvSpPr txBox="1"/>
          <p:nvPr/>
        </p:nvSpPr>
        <p:spPr>
          <a:xfrm>
            <a:off x="5707746" y="3166961"/>
            <a:ext cx="1158896" cy="338554"/>
          </a:xfrm>
          <a:prstGeom prst="rect">
            <a:avLst/>
          </a:prstGeom>
          <a:noFill/>
        </p:spPr>
        <p:txBody>
          <a:bodyPr wrap="square" rtlCol="0">
            <a:spAutoFit/>
          </a:bodyPr>
          <a:lstStyle/>
          <a:p>
            <a:pPr algn="ctr"/>
            <a:r>
              <a:rPr lang="fr-FR" sz="1600" b="1" i="1" dirty="0"/>
              <a:t>T</a:t>
            </a:r>
            <a:r>
              <a:rPr lang="fr-FR" sz="1600" b="1" i="1" dirty="0" smtClean="0"/>
              <a:t>raceurs</a:t>
            </a:r>
            <a:endParaRPr lang="fr-FR" sz="1600" b="1" i="1" dirty="0"/>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5886" y="2650675"/>
            <a:ext cx="1670187" cy="1987784"/>
          </a:xfrm>
          <a:prstGeom prst="rect">
            <a:avLst/>
          </a:prstGeom>
        </p:spPr>
      </p:pic>
      <p:sp>
        <p:nvSpPr>
          <p:cNvPr id="3" name="Titre 2"/>
          <p:cNvSpPr>
            <a:spLocks noGrp="1"/>
          </p:cNvSpPr>
          <p:nvPr>
            <p:ph type="title"/>
          </p:nvPr>
        </p:nvSpPr>
        <p:spPr/>
        <p:txBody>
          <a:bodyPr/>
          <a:lstStyle/>
          <a:p>
            <a:r>
              <a:rPr lang="fr-FR" dirty="0" smtClean="0"/>
              <a:t>L’instrumentation des ruches</a:t>
            </a:r>
            <a:endParaRPr lang="fr-FR" dirty="0"/>
          </a:p>
        </p:txBody>
      </p:sp>
      <p:sp>
        <p:nvSpPr>
          <p:cNvPr id="4" name="Espace réservé du contenu 3"/>
          <p:cNvSpPr>
            <a:spLocks noGrp="1"/>
          </p:cNvSpPr>
          <p:nvPr>
            <p:ph sz="quarter" idx="14"/>
          </p:nvPr>
        </p:nvSpPr>
        <p:spPr/>
        <p:txBody>
          <a:bodyPr/>
          <a:lstStyle/>
          <a:p>
            <a:endParaRPr lang="fr-FR"/>
          </a:p>
        </p:txBody>
      </p:sp>
      <p:sp>
        <p:nvSpPr>
          <p:cNvPr id="19" name="ZoneTexte 18"/>
          <p:cNvSpPr txBox="1"/>
          <p:nvPr/>
        </p:nvSpPr>
        <p:spPr>
          <a:xfrm>
            <a:off x="7627075" y="4568869"/>
            <a:ext cx="1158896" cy="338554"/>
          </a:xfrm>
          <a:prstGeom prst="rect">
            <a:avLst/>
          </a:prstGeom>
          <a:noFill/>
        </p:spPr>
        <p:txBody>
          <a:bodyPr wrap="square" rtlCol="0">
            <a:spAutoFit/>
          </a:bodyPr>
          <a:lstStyle/>
          <a:p>
            <a:pPr algn="ctr"/>
            <a:r>
              <a:rPr lang="fr-FR" sz="1600" b="1" i="1" dirty="0"/>
              <a:t>T</a:t>
            </a:r>
            <a:r>
              <a:rPr lang="fr-FR" sz="1600" b="1" i="1" dirty="0" smtClean="0"/>
              <a:t>raceurs</a:t>
            </a:r>
            <a:endParaRPr lang="fr-FR" sz="1600" b="1" i="1" dirty="0"/>
          </a:p>
        </p:txBody>
      </p:sp>
      <p:pic>
        <p:nvPicPr>
          <p:cNvPr id="21" name="Image 20"/>
          <p:cNvPicPr>
            <a:picLocks noChangeAspect="1"/>
          </p:cNvPicPr>
          <p:nvPr/>
        </p:nvPicPr>
        <p:blipFill rotWithShape="1">
          <a:blip r:embed="rId4"/>
          <a:srcRect l="78" t="68901" r="69414" b="-153"/>
          <a:stretch/>
        </p:blipFill>
        <p:spPr>
          <a:xfrm>
            <a:off x="7441063" y="4580559"/>
            <a:ext cx="266114" cy="272221"/>
          </a:xfrm>
          <a:prstGeom prst="rect">
            <a:avLst/>
          </a:prstGeom>
        </p:spPr>
      </p:pic>
      <p:pic>
        <p:nvPicPr>
          <p:cNvPr id="23" name="Espace réservé du contenu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9440" y="3215988"/>
            <a:ext cx="442913" cy="442913"/>
          </a:xfrm>
          <a:prstGeom prst="rect">
            <a:avLst/>
          </a:prstGeom>
        </p:spPr>
      </p:pic>
      <p:pic>
        <p:nvPicPr>
          <p:cNvPr id="26" name="Espace réservé du contenu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9530" y="588404"/>
            <a:ext cx="442913" cy="442913"/>
          </a:xfrm>
          <a:prstGeom prst="rect">
            <a:avLst/>
          </a:prstGeom>
        </p:spPr>
      </p:pic>
      <p:pic>
        <p:nvPicPr>
          <p:cNvPr id="28" name="Image 27"/>
          <p:cNvPicPr>
            <a:picLocks noChangeAspect="1"/>
          </p:cNvPicPr>
          <p:nvPr/>
        </p:nvPicPr>
        <p:blipFill rotWithShape="1">
          <a:blip r:embed="rId4"/>
          <a:srcRect l="69964" t="35255" r="-472" b="33493"/>
          <a:stretch/>
        </p:blipFill>
        <p:spPr>
          <a:xfrm>
            <a:off x="5181600" y="1595259"/>
            <a:ext cx="266114" cy="272221"/>
          </a:xfrm>
          <a:prstGeom prst="rect">
            <a:avLst/>
          </a:prstGeom>
        </p:spPr>
      </p:pic>
      <p:pic>
        <p:nvPicPr>
          <p:cNvPr id="29" name="Image 28"/>
          <p:cNvPicPr>
            <a:picLocks noChangeAspect="1"/>
          </p:cNvPicPr>
          <p:nvPr/>
        </p:nvPicPr>
        <p:blipFill rotWithShape="1">
          <a:blip r:embed="rId4"/>
          <a:srcRect l="78" t="68901" r="69414" b="-153"/>
          <a:stretch/>
        </p:blipFill>
        <p:spPr>
          <a:xfrm>
            <a:off x="5661967" y="3212128"/>
            <a:ext cx="266114" cy="272221"/>
          </a:xfrm>
          <a:prstGeom prst="rect">
            <a:avLst/>
          </a:prstGeom>
        </p:spPr>
      </p:pic>
      <p:sp>
        <p:nvSpPr>
          <p:cNvPr id="31" name="ZoneTexte 30"/>
          <p:cNvSpPr txBox="1"/>
          <p:nvPr/>
        </p:nvSpPr>
        <p:spPr>
          <a:xfrm>
            <a:off x="5453371" y="1536577"/>
            <a:ext cx="1764907" cy="338554"/>
          </a:xfrm>
          <a:prstGeom prst="rect">
            <a:avLst/>
          </a:prstGeom>
          <a:noFill/>
        </p:spPr>
        <p:txBody>
          <a:bodyPr wrap="square" rtlCol="0">
            <a:spAutoFit/>
          </a:bodyPr>
          <a:lstStyle/>
          <a:p>
            <a:pPr algn="ctr"/>
            <a:r>
              <a:rPr lang="fr-FR" sz="1600" b="1" i="1" dirty="0" smtClean="0"/>
              <a:t>Caméra </a:t>
            </a:r>
            <a:r>
              <a:rPr lang="fr-FR" sz="1600" b="1" i="1" dirty="0" err="1" smtClean="0"/>
              <a:t>video</a:t>
            </a:r>
            <a:endParaRPr lang="fr-FR" sz="1600" b="1" i="1" dirty="0"/>
          </a:p>
        </p:txBody>
      </p:sp>
      <p:sp>
        <p:nvSpPr>
          <p:cNvPr id="32" name="ZoneTexte 31"/>
          <p:cNvSpPr txBox="1"/>
          <p:nvPr/>
        </p:nvSpPr>
        <p:spPr>
          <a:xfrm>
            <a:off x="1961855" y="1576750"/>
            <a:ext cx="1764907" cy="338554"/>
          </a:xfrm>
          <a:prstGeom prst="rect">
            <a:avLst/>
          </a:prstGeom>
          <a:noFill/>
        </p:spPr>
        <p:txBody>
          <a:bodyPr wrap="square" rtlCol="0">
            <a:spAutoFit/>
          </a:bodyPr>
          <a:lstStyle/>
          <a:p>
            <a:pPr algn="ctr"/>
            <a:r>
              <a:rPr lang="fr-FR" sz="1600" b="1" i="1" dirty="0" smtClean="0"/>
              <a:t>Capteurs de gaz</a:t>
            </a:r>
            <a:endParaRPr lang="fr-FR" sz="1600" b="1" i="1" dirty="0"/>
          </a:p>
        </p:txBody>
      </p:sp>
      <p:sp>
        <p:nvSpPr>
          <p:cNvPr id="27" name="Rectangle 26"/>
          <p:cNvSpPr/>
          <p:nvPr/>
        </p:nvSpPr>
        <p:spPr>
          <a:xfrm>
            <a:off x="215153" y="5539933"/>
            <a:ext cx="8534400" cy="830997"/>
          </a:xfrm>
          <a:prstGeom prst="rect">
            <a:avLst/>
          </a:prstGeom>
        </p:spPr>
        <p:txBody>
          <a:bodyPr wrap="square">
            <a:spAutoFit/>
          </a:bodyPr>
          <a:lstStyle/>
          <a:p>
            <a:r>
              <a:rPr lang="fr-FR" sz="1600" b="1" dirty="0" smtClean="0"/>
              <a:t>L’instrumentation des ruches permet de collecter des données par des moyens technologiques </a:t>
            </a:r>
            <a:r>
              <a:rPr lang="fr-FR" sz="1600" b="1" dirty="0"/>
              <a:t>systématiques, automatiques et </a:t>
            </a:r>
            <a:r>
              <a:rPr lang="fr-FR" sz="1600" b="1" dirty="0" smtClean="0"/>
              <a:t>non-invasives </a:t>
            </a:r>
            <a:r>
              <a:rPr lang="fr-FR" sz="1600" dirty="0" smtClean="0"/>
              <a:t>afin d’améliorer la surveillance des colonies mais aussi nos connaissances sur le comportement des abeilles.</a:t>
            </a:r>
            <a:endParaRPr lang="fr-FR" sz="1600" dirty="0"/>
          </a:p>
        </p:txBody>
      </p:sp>
    </p:spTree>
    <p:extLst>
      <p:ext uri="{BB962C8B-B14F-4D97-AF65-F5344CB8AC3E}">
        <p14:creationId xmlns:p14="http://schemas.microsoft.com/office/powerpoint/2010/main" val="35087766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Superbeelive</a:t>
            </a:r>
            <a:r>
              <a:rPr lang="fr-FR" dirty="0"/>
              <a:t>:  </a:t>
            </a:r>
          </a:p>
        </p:txBody>
      </p:sp>
      <p:sp>
        <p:nvSpPr>
          <p:cNvPr id="3" name="Espace réservé du contenu 2"/>
          <p:cNvSpPr>
            <a:spLocks noGrp="1"/>
          </p:cNvSpPr>
          <p:nvPr>
            <p:ph sz="quarter" idx="14"/>
          </p:nvPr>
        </p:nvSpPr>
        <p:spPr/>
        <p:txBody>
          <a:bodyPr/>
          <a:lstStyle/>
          <a:p>
            <a:r>
              <a:rPr lang="fr-FR" dirty="0" smtClean="0"/>
              <a:t>Une ruche instrumentée permettant le suivi en temps réel d’une colonie d’abeilles</a:t>
            </a:r>
            <a:endParaRPr lang="fr-FR" dirty="0"/>
          </a:p>
        </p:txBody>
      </p:sp>
      <p:sp>
        <p:nvSpPr>
          <p:cNvPr id="5" name="Rectangle 4"/>
          <p:cNvSpPr/>
          <p:nvPr/>
        </p:nvSpPr>
        <p:spPr>
          <a:xfrm>
            <a:off x="134309" y="1595434"/>
            <a:ext cx="9009691" cy="1077218"/>
          </a:xfrm>
          <a:prstGeom prst="rect">
            <a:avLst/>
          </a:prstGeom>
        </p:spPr>
        <p:txBody>
          <a:bodyPr wrap="square">
            <a:spAutoFit/>
          </a:bodyPr>
          <a:lstStyle/>
          <a:p>
            <a:r>
              <a:rPr lang="fr-FR" sz="1600" dirty="0" smtClean="0">
                <a:solidFill>
                  <a:srgbClr val="000000"/>
                </a:solidFill>
              </a:rPr>
              <a:t>Objectif: Développer un </a:t>
            </a:r>
            <a:r>
              <a:rPr lang="fr-FR" sz="1600" b="1" dirty="0">
                <a:solidFill>
                  <a:srgbClr val="000000"/>
                </a:solidFill>
              </a:rPr>
              <a:t>outil d'observation </a:t>
            </a:r>
            <a:r>
              <a:rPr lang="fr-FR" sz="1600" dirty="0">
                <a:solidFill>
                  <a:srgbClr val="000000"/>
                </a:solidFill>
              </a:rPr>
              <a:t>permettant </a:t>
            </a:r>
            <a:r>
              <a:rPr lang="fr-FR" sz="1600" b="1" dirty="0" smtClean="0">
                <a:solidFill>
                  <a:srgbClr val="000000"/>
                </a:solidFill>
              </a:rPr>
              <a:t>le suivi </a:t>
            </a:r>
            <a:r>
              <a:rPr lang="fr-FR" sz="1600" b="1" dirty="0">
                <a:solidFill>
                  <a:srgbClr val="000000"/>
                </a:solidFill>
              </a:rPr>
              <a:t>des </a:t>
            </a:r>
            <a:r>
              <a:rPr lang="fr-FR" sz="1600" b="1" dirty="0" smtClean="0">
                <a:solidFill>
                  <a:srgbClr val="000000"/>
                </a:solidFill>
              </a:rPr>
              <a:t>comportements </a:t>
            </a:r>
            <a:r>
              <a:rPr lang="fr-FR" sz="1600" b="1" dirty="0">
                <a:solidFill>
                  <a:srgbClr val="000000"/>
                </a:solidFill>
              </a:rPr>
              <a:t>des abeilles</a:t>
            </a:r>
            <a:r>
              <a:rPr lang="fr-FR" sz="1600" dirty="0">
                <a:solidFill>
                  <a:srgbClr val="000000"/>
                </a:solidFill>
              </a:rPr>
              <a:t>, des </a:t>
            </a:r>
            <a:r>
              <a:rPr lang="fr-FR" sz="1600" b="1" dirty="0" smtClean="0">
                <a:solidFill>
                  <a:srgbClr val="000000"/>
                </a:solidFill>
              </a:rPr>
              <a:t>paramètres physiologiques </a:t>
            </a:r>
            <a:r>
              <a:rPr lang="fr-FR" sz="1600" b="1" dirty="0">
                <a:solidFill>
                  <a:srgbClr val="000000"/>
                </a:solidFill>
              </a:rPr>
              <a:t>du </a:t>
            </a:r>
            <a:r>
              <a:rPr lang="fr-FR" sz="1600" b="1" dirty="0" err="1">
                <a:solidFill>
                  <a:srgbClr val="000000"/>
                </a:solidFill>
              </a:rPr>
              <a:t>superorganisme</a:t>
            </a:r>
            <a:r>
              <a:rPr lang="fr-FR" sz="1600" dirty="0">
                <a:solidFill>
                  <a:srgbClr val="000000"/>
                </a:solidFill>
              </a:rPr>
              <a:t>, et la </a:t>
            </a:r>
            <a:r>
              <a:rPr lang="fr-FR" sz="1600" b="1" dirty="0">
                <a:solidFill>
                  <a:srgbClr val="000000"/>
                </a:solidFill>
              </a:rPr>
              <a:t>cartographie des réseaux d’interactions </a:t>
            </a:r>
            <a:r>
              <a:rPr lang="fr-FR" sz="1600" dirty="0">
                <a:solidFill>
                  <a:srgbClr val="000000"/>
                </a:solidFill>
              </a:rPr>
              <a:t>réciproques entre </a:t>
            </a:r>
            <a:r>
              <a:rPr lang="fr-FR" sz="1600" b="1" dirty="0">
                <a:solidFill>
                  <a:srgbClr val="000000"/>
                </a:solidFill>
              </a:rPr>
              <a:t>la colonie et les individus</a:t>
            </a:r>
            <a:r>
              <a:rPr lang="fr-FR" sz="1600" b="1" dirty="0"/>
              <a:t> </a:t>
            </a:r>
            <a:r>
              <a:rPr lang="fr-FR" sz="1600" dirty="0"/>
              <a:t/>
            </a:r>
            <a:br>
              <a:rPr lang="fr-FR" sz="1600" dirty="0"/>
            </a:br>
            <a:endParaRPr lang="fr-FR" sz="1600" dirty="0"/>
          </a:p>
        </p:txBody>
      </p:sp>
      <p:sp>
        <p:nvSpPr>
          <p:cNvPr id="6" name="Rectangle 5"/>
          <p:cNvSpPr/>
          <p:nvPr/>
        </p:nvSpPr>
        <p:spPr>
          <a:xfrm>
            <a:off x="134309" y="5622733"/>
            <a:ext cx="8817868" cy="1077218"/>
          </a:xfrm>
          <a:prstGeom prst="rect">
            <a:avLst/>
          </a:prstGeom>
        </p:spPr>
        <p:txBody>
          <a:bodyPr wrap="square">
            <a:spAutoFit/>
          </a:bodyPr>
          <a:lstStyle/>
          <a:p>
            <a:r>
              <a:rPr lang="fr-FR" sz="1600" b="1" u="sng" dirty="0" smtClean="0">
                <a:solidFill>
                  <a:srgbClr val="00966F"/>
                </a:solidFill>
              </a:rPr>
              <a:t>Approche multi-échelles </a:t>
            </a:r>
            <a:r>
              <a:rPr lang="fr-FR" sz="1600" dirty="0" smtClean="0">
                <a:solidFill>
                  <a:srgbClr val="000000"/>
                </a:solidFill>
              </a:rPr>
              <a:t>: concilier à la fois les comportements individuels des abeilles leur relations sociales et leur comportement de super-organisme en prenant en compte les dimensions spatiales et temporelles</a:t>
            </a:r>
            <a:r>
              <a:rPr lang="fr-FR" sz="1600" dirty="0">
                <a:solidFill>
                  <a:srgbClr val="000000"/>
                </a:solidFill>
              </a:rPr>
              <a:t/>
            </a:r>
            <a:br>
              <a:rPr lang="fr-FR" sz="1600" dirty="0">
                <a:solidFill>
                  <a:srgbClr val="000000"/>
                </a:solidFill>
              </a:rPr>
            </a:br>
            <a:endParaRPr lang="fr-FR" sz="1600" dirty="0">
              <a:solidFill>
                <a:srgbClr val="000000"/>
              </a:solidFill>
            </a:endParaRPr>
          </a:p>
        </p:txBody>
      </p:sp>
      <p:sp>
        <p:nvSpPr>
          <p:cNvPr id="7" name="Rectangle 6"/>
          <p:cNvSpPr/>
          <p:nvPr/>
        </p:nvSpPr>
        <p:spPr>
          <a:xfrm>
            <a:off x="-1222192" y="4887413"/>
            <a:ext cx="9150608" cy="584775"/>
          </a:xfrm>
          <a:prstGeom prst="rect">
            <a:avLst/>
          </a:prstGeom>
        </p:spPr>
        <p:txBody>
          <a:bodyPr wrap="square">
            <a:spAutoFit/>
          </a:bodyPr>
          <a:lstStyle/>
          <a:p>
            <a:r>
              <a:rPr lang="fr-FR" sz="1600" dirty="0" smtClean="0">
                <a:solidFill>
                  <a:srgbClr val="000000"/>
                </a:solidFill>
              </a:rPr>
              <a:t>. </a:t>
            </a:r>
            <a:r>
              <a:rPr lang="fr-FR" sz="1600" dirty="0">
                <a:solidFill>
                  <a:srgbClr val="000000"/>
                </a:solidFill>
              </a:rPr>
              <a:t/>
            </a:r>
            <a:br>
              <a:rPr lang="fr-FR" sz="1600" dirty="0">
                <a:solidFill>
                  <a:srgbClr val="000000"/>
                </a:solidFill>
              </a:rPr>
            </a:br>
            <a:endParaRPr lang="fr-FR" sz="1600" dirty="0">
              <a:solidFill>
                <a:srgbClr val="000000"/>
              </a:solidFill>
            </a:endParaRPr>
          </a:p>
        </p:txBody>
      </p:sp>
      <p:pic>
        <p:nvPicPr>
          <p:cNvPr id="9" name="Espace réservé du conten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787" y="3279486"/>
            <a:ext cx="1124535" cy="1124535"/>
          </a:xfrm>
          <a:prstGeom prst="rect">
            <a:avLst/>
          </a:prstGeom>
        </p:spPr>
      </p:pic>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l="52903" t="14212" r="2577" b="15306"/>
          <a:stretch/>
        </p:blipFill>
        <p:spPr>
          <a:xfrm>
            <a:off x="1270090" y="2851486"/>
            <a:ext cx="2437979" cy="2019890"/>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1054" y="3642343"/>
            <a:ext cx="431662" cy="437469"/>
          </a:xfrm>
          <a:prstGeom prst="rect">
            <a:avLst/>
          </a:prstGeom>
        </p:spPr>
      </p:pic>
      <p:pic>
        <p:nvPicPr>
          <p:cNvPr id="11" name="Image 10"/>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0841600">
            <a:off x="6637982" y="3931135"/>
            <a:ext cx="918681" cy="918681"/>
          </a:xfrm>
          <a:prstGeom prst="rect">
            <a:avLst/>
          </a:prstGeom>
        </p:spPr>
      </p:pic>
    </p:spTree>
    <p:extLst>
      <p:ext uri="{BB962C8B-B14F-4D97-AF65-F5344CB8AC3E}">
        <p14:creationId xmlns:p14="http://schemas.microsoft.com/office/powerpoint/2010/main" val="19361265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1900" smtClean="0"/>
              <a:t>La ruche, habitat des abeilles, facteur d’améliorations de la santé des colonies?</a:t>
            </a:r>
            <a:endParaRPr lang="fr-FR" sz="1900" dirty="0"/>
          </a:p>
        </p:txBody>
      </p:sp>
      <p:sp>
        <p:nvSpPr>
          <p:cNvPr id="2" name="Rectangle 1"/>
          <p:cNvSpPr/>
          <p:nvPr/>
        </p:nvSpPr>
        <p:spPr>
          <a:xfrm>
            <a:off x="104043" y="2934372"/>
            <a:ext cx="3244543" cy="461665"/>
          </a:xfrm>
          <a:prstGeom prst="rect">
            <a:avLst/>
          </a:prstGeom>
        </p:spPr>
        <p:txBody>
          <a:bodyPr wrap="none">
            <a:spAutoFit/>
          </a:bodyPr>
          <a:lstStyle/>
          <a:p>
            <a:r>
              <a:rPr lang="en-US" sz="1200" i="1" smtClean="0">
                <a:latin typeface="Cambria" panose="02040503050406030204" pitchFamily="18" charset="0"/>
                <a:ea typeface="Cambria" panose="02040503050406030204" pitchFamily="18" charset="0"/>
              </a:rPr>
              <a:t>Ruche mobiliste </a:t>
            </a:r>
            <a:r>
              <a:rPr lang="en-US" sz="1200" b="1" i="1" smtClean="0">
                <a:latin typeface="Cambria" panose="02040503050406030204" pitchFamily="18" charset="0"/>
                <a:ea typeface="Cambria" panose="02040503050406030204" pitchFamily="18" charset="0"/>
              </a:rPr>
              <a:t>Charles </a:t>
            </a:r>
            <a:r>
              <a:rPr lang="en-US" sz="1200" b="1" i="1">
                <a:latin typeface="Cambria" panose="02040503050406030204" pitchFamily="18" charset="0"/>
                <a:ea typeface="Cambria" panose="02040503050406030204" pitchFamily="18" charset="0"/>
              </a:rPr>
              <a:t>Dadant (1817-1902</a:t>
            </a:r>
            <a:r>
              <a:rPr lang="en-US" sz="1200" b="1" i="1" smtClean="0">
                <a:latin typeface="Cambria" panose="02040503050406030204" pitchFamily="18" charset="0"/>
                <a:ea typeface="Cambria" panose="02040503050406030204" pitchFamily="18" charset="0"/>
              </a:rPr>
              <a:t>) </a:t>
            </a:r>
          </a:p>
          <a:p>
            <a:r>
              <a:rPr lang="en-US" sz="1200" b="1" i="1">
                <a:latin typeface="Cambria" panose="02040503050406030204" pitchFamily="18" charset="0"/>
                <a:ea typeface="Cambria" panose="02040503050406030204" pitchFamily="18" charset="0"/>
              </a:rPr>
              <a:t>	</a:t>
            </a:r>
            <a:r>
              <a:rPr lang="en-US" sz="1200" b="1" i="1" smtClean="0">
                <a:latin typeface="Cambria" panose="02040503050406030204" pitchFamily="18" charset="0"/>
                <a:ea typeface="Cambria" panose="02040503050406030204" pitchFamily="18" charset="0"/>
              </a:rPr>
              <a:t> Lorenzo Langstroth (1850) </a:t>
            </a:r>
            <a:endParaRPr lang="en-US" sz="1200" b="1" i="1">
              <a:latin typeface="Cambria" panose="02040503050406030204" pitchFamily="18" charset="0"/>
              <a:ea typeface="Cambria" panose="02040503050406030204" pitchFamily="18" charset="0"/>
            </a:endParaRPr>
          </a:p>
        </p:txBody>
      </p:sp>
      <p:grpSp>
        <p:nvGrpSpPr>
          <p:cNvPr id="8" name="Groupe 7"/>
          <p:cNvGrpSpPr/>
          <p:nvPr/>
        </p:nvGrpSpPr>
        <p:grpSpPr>
          <a:xfrm>
            <a:off x="591016" y="1072464"/>
            <a:ext cx="2181294" cy="1847803"/>
            <a:chOff x="496513" y="1072464"/>
            <a:chExt cx="2181294" cy="1847803"/>
          </a:xfrm>
        </p:grpSpPr>
        <p:pic>
          <p:nvPicPr>
            <p:cNvPr id="27" name="Picture 22" descr="https://tse2.mm.bing.net/th?id=OIP.M50f1beba66a595d9dd8957c68057b9b9o0&amp;pid=A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13" y="1072464"/>
              <a:ext cx="1784960" cy="17849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85139" y="2630556"/>
              <a:ext cx="792668" cy="289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e 27"/>
          <p:cNvGrpSpPr/>
          <p:nvPr/>
        </p:nvGrpSpPr>
        <p:grpSpPr>
          <a:xfrm>
            <a:off x="281943" y="3461490"/>
            <a:ext cx="3047567" cy="2653797"/>
            <a:chOff x="4861319" y="1131648"/>
            <a:chExt cx="3751274" cy="3589908"/>
          </a:xfrm>
        </p:grpSpPr>
        <p:grpSp>
          <p:nvGrpSpPr>
            <p:cNvPr id="29" name="Groupe 28"/>
            <p:cNvGrpSpPr/>
            <p:nvPr/>
          </p:nvGrpSpPr>
          <p:grpSpPr>
            <a:xfrm>
              <a:off x="4861319" y="1131648"/>
              <a:ext cx="3751274" cy="3589908"/>
              <a:chOff x="4837465" y="1152649"/>
              <a:chExt cx="3751274" cy="3589908"/>
            </a:xfrm>
          </p:grpSpPr>
          <p:pic>
            <p:nvPicPr>
              <p:cNvPr id="34" name="Image 33"/>
              <p:cNvPicPr>
                <a:picLocks noChangeAspect="1"/>
              </p:cNvPicPr>
              <p:nvPr/>
            </p:nvPicPr>
            <p:blipFill rotWithShape="1">
              <a:blip r:embed="rId4">
                <a:extLst>
                  <a:ext uri="{28A0092B-C50C-407E-A947-70E740481C1C}">
                    <a14:useLocalDpi xmlns:a14="http://schemas.microsoft.com/office/drawing/2010/main" val="0"/>
                  </a:ext>
                </a:extLst>
              </a:blip>
              <a:srcRect t="19825" r="32087" b="31941"/>
              <a:stretch/>
            </p:blipFill>
            <p:spPr>
              <a:xfrm>
                <a:off x="4837465" y="1191749"/>
                <a:ext cx="3328773" cy="3307862"/>
              </a:xfrm>
              <a:prstGeom prst="rect">
                <a:avLst/>
              </a:prstGeom>
            </p:spPr>
          </p:pic>
          <p:sp>
            <p:nvSpPr>
              <p:cNvPr id="35" name="ZoneTexte 34"/>
              <p:cNvSpPr txBox="1"/>
              <p:nvPr/>
            </p:nvSpPr>
            <p:spPr>
              <a:xfrm>
                <a:off x="4931032" y="1566248"/>
                <a:ext cx="2085752" cy="374709"/>
              </a:xfrm>
              <a:prstGeom prst="rect">
                <a:avLst/>
              </a:prstGeom>
              <a:noFill/>
            </p:spPr>
            <p:txBody>
              <a:bodyPr wrap="square" rtlCol="0">
                <a:spAutoFit/>
              </a:bodyPr>
              <a:lstStyle/>
              <a:p>
                <a:r>
                  <a:rPr lang="fr-FR" sz="1200" smtClean="0">
                    <a:solidFill>
                      <a:srgbClr val="00B050"/>
                    </a:solidFill>
                  </a:rPr>
                  <a:t>Sciences du bois</a:t>
                </a:r>
                <a:endParaRPr lang="fr-FR" sz="1200" dirty="0">
                  <a:solidFill>
                    <a:srgbClr val="00B050"/>
                  </a:solidFill>
                </a:endParaRPr>
              </a:p>
            </p:txBody>
          </p:sp>
          <p:sp>
            <p:nvSpPr>
              <p:cNvPr id="36" name="ZoneTexte 35"/>
              <p:cNvSpPr txBox="1"/>
              <p:nvPr/>
            </p:nvSpPr>
            <p:spPr>
              <a:xfrm>
                <a:off x="5666003" y="1152649"/>
                <a:ext cx="1482164" cy="374709"/>
              </a:xfrm>
              <a:prstGeom prst="rect">
                <a:avLst/>
              </a:prstGeom>
              <a:noFill/>
            </p:spPr>
            <p:txBody>
              <a:bodyPr wrap="square" rtlCol="0">
                <a:spAutoFit/>
              </a:bodyPr>
              <a:lstStyle/>
              <a:p>
                <a:r>
                  <a:rPr lang="fr-FR" sz="1200" smtClean="0">
                    <a:solidFill>
                      <a:schemeClr val="accent1"/>
                    </a:solidFill>
                  </a:rPr>
                  <a:t>Anthropologie</a:t>
                </a:r>
                <a:endParaRPr lang="fr-FR" sz="1200" dirty="0">
                  <a:solidFill>
                    <a:schemeClr val="accent1"/>
                  </a:solidFill>
                </a:endParaRPr>
              </a:p>
            </p:txBody>
          </p:sp>
          <p:sp>
            <p:nvSpPr>
              <p:cNvPr id="37" name="ZoneTexte 36"/>
              <p:cNvSpPr txBox="1"/>
              <p:nvPr/>
            </p:nvSpPr>
            <p:spPr>
              <a:xfrm>
                <a:off x="5101581" y="4367848"/>
                <a:ext cx="3487158" cy="374709"/>
              </a:xfrm>
              <a:prstGeom prst="rect">
                <a:avLst/>
              </a:prstGeom>
              <a:noFill/>
            </p:spPr>
            <p:txBody>
              <a:bodyPr wrap="square" rtlCol="0">
                <a:spAutoFit/>
              </a:bodyPr>
              <a:lstStyle/>
              <a:p>
                <a:r>
                  <a:rPr lang="fr-FR" sz="1200" smtClean="0">
                    <a:solidFill>
                      <a:srgbClr val="F50B4E"/>
                    </a:solidFill>
                  </a:rPr>
                  <a:t>Ecologie chimique et comportementale</a:t>
                </a:r>
                <a:endParaRPr lang="fr-FR" sz="1200" dirty="0">
                  <a:solidFill>
                    <a:srgbClr val="F50B4E"/>
                  </a:solidFill>
                </a:endParaRPr>
              </a:p>
            </p:txBody>
          </p:sp>
        </p:grpSp>
        <p:sp>
          <p:nvSpPr>
            <p:cNvPr id="30" name="Ellipse 29"/>
            <p:cNvSpPr/>
            <p:nvPr/>
          </p:nvSpPr>
          <p:spPr>
            <a:xfrm>
              <a:off x="5336934" y="1826474"/>
              <a:ext cx="1451230" cy="2483631"/>
            </a:xfrm>
            <a:prstGeom prst="ellipse">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1" name="Ellipse 30"/>
            <p:cNvSpPr/>
            <p:nvPr/>
          </p:nvSpPr>
          <p:spPr>
            <a:xfrm>
              <a:off x="6525705" y="1307193"/>
              <a:ext cx="1451230" cy="2290367"/>
            </a:xfrm>
            <a:prstGeom prst="ellipse">
              <a:avLst/>
            </a:prstGeom>
            <a:noFill/>
            <a:ln w="222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2" name="Ellipse 31"/>
            <p:cNvSpPr/>
            <p:nvPr/>
          </p:nvSpPr>
          <p:spPr>
            <a:xfrm rot="3777507">
              <a:off x="6382198" y="3471650"/>
              <a:ext cx="1232737" cy="858160"/>
            </a:xfrm>
            <a:prstGeom prst="ellipse">
              <a:avLst/>
            </a:prstGeom>
            <a:noFill/>
            <a:ln w="22225">
              <a:solidFill>
                <a:srgbClr val="F50B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3" name="Ellipse 32"/>
            <p:cNvSpPr/>
            <p:nvPr/>
          </p:nvSpPr>
          <p:spPr>
            <a:xfrm>
              <a:off x="6639208" y="3155764"/>
              <a:ext cx="252000" cy="252000"/>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38" name="Rectangle 37"/>
          <p:cNvSpPr/>
          <p:nvPr/>
        </p:nvSpPr>
        <p:spPr>
          <a:xfrm>
            <a:off x="487870" y="6130676"/>
            <a:ext cx="2202847" cy="276999"/>
          </a:xfrm>
          <a:prstGeom prst="rect">
            <a:avLst/>
          </a:prstGeom>
        </p:spPr>
        <p:txBody>
          <a:bodyPr wrap="none">
            <a:spAutoFit/>
          </a:bodyPr>
          <a:lstStyle/>
          <a:p>
            <a:r>
              <a:rPr lang="en-US" sz="1200" i="1" smtClean="0">
                <a:latin typeface="Cambria" panose="02040503050406030204" pitchFamily="18" charset="0"/>
                <a:ea typeface="Cambria" panose="02040503050406030204" pitchFamily="18" charset="0"/>
              </a:rPr>
              <a:t>Une approche pluridisciplinaire</a:t>
            </a:r>
            <a:endParaRPr lang="en-US" sz="1200" b="1" i="1">
              <a:latin typeface="Cambria" panose="02040503050406030204" pitchFamily="18" charset="0"/>
              <a:ea typeface="Cambria" panose="02040503050406030204" pitchFamily="18" charset="0"/>
            </a:endParaRPr>
          </a:p>
        </p:txBody>
      </p:sp>
      <p:pic>
        <p:nvPicPr>
          <p:cNvPr id="39" name="Picture 2" descr="E:\Photo\Pro\Ruches\Selection\ruche-troncs_3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82275" y="2822900"/>
            <a:ext cx="3213301" cy="2409976"/>
          </a:xfrm>
          <a:prstGeom prst="rect">
            <a:avLst/>
          </a:prstGeom>
          <a:noFill/>
        </p:spPr>
      </p:pic>
      <p:pic>
        <p:nvPicPr>
          <p:cNvPr id="40" name="Picture 2" descr="C:\Users\lehebel-peron\Pictures\Pro\Ruches\RT\La_roquette\recolte_sept2012\IMG_6488.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82275" y="2822900"/>
            <a:ext cx="1941473" cy="145610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1" name="Picture 8" descr="https://tse2.mm.bing.net/th?id=OIP.M910ed6d9144d0e075f01d2879be629f6o0&amp;pid=Api"/>
          <p:cNvPicPr>
            <a:picLocks noChangeAspect="1" noChangeArrowheads="1"/>
          </p:cNvPicPr>
          <p:nvPr/>
        </p:nvPicPr>
        <p:blipFill rotWithShape="1">
          <a:blip r:embed="rId7">
            <a:extLst>
              <a:ext uri="{28A0092B-C50C-407E-A947-70E740481C1C}">
                <a14:useLocalDpi xmlns:a14="http://schemas.microsoft.com/office/drawing/2010/main" val="0"/>
              </a:ext>
            </a:extLst>
          </a:blip>
          <a:srcRect r="34450" b="25437"/>
          <a:stretch/>
        </p:blipFill>
        <p:spPr bwMode="auto">
          <a:xfrm>
            <a:off x="6166057" y="1063628"/>
            <a:ext cx="1811073" cy="138363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bijenhof.be/websites/20/uploads/image/se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1738" y="1034832"/>
            <a:ext cx="1031274" cy="144378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4982275" y="2504299"/>
            <a:ext cx="2243178" cy="276999"/>
          </a:xfrm>
          <a:prstGeom prst="rect">
            <a:avLst/>
          </a:prstGeom>
        </p:spPr>
        <p:txBody>
          <a:bodyPr wrap="none">
            <a:spAutoFit/>
          </a:bodyPr>
          <a:lstStyle/>
          <a:p>
            <a:r>
              <a:rPr lang="en-US" sz="1200" i="1" smtClean="0">
                <a:latin typeface="Cambria" panose="02040503050406030204" pitchFamily="18" charset="0"/>
                <a:ea typeface="Cambria" panose="02040503050406030204" pitchFamily="18" charset="0"/>
              </a:rPr>
              <a:t>Ruche en polystyrène (Finlande)</a:t>
            </a:r>
            <a:endParaRPr lang="en-US" sz="1200" b="1" i="1">
              <a:latin typeface="Cambria" panose="02040503050406030204" pitchFamily="18" charset="0"/>
              <a:ea typeface="Cambria" panose="02040503050406030204" pitchFamily="18" charset="0"/>
            </a:endParaRPr>
          </a:p>
        </p:txBody>
      </p:sp>
      <p:sp>
        <p:nvSpPr>
          <p:cNvPr id="44" name="Rectangle 43"/>
          <p:cNvSpPr/>
          <p:nvPr/>
        </p:nvSpPr>
        <p:spPr>
          <a:xfrm>
            <a:off x="4982275" y="5296970"/>
            <a:ext cx="2689391" cy="276999"/>
          </a:xfrm>
          <a:prstGeom prst="rect">
            <a:avLst/>
          </a:prstGeom>
        </p:spPr>
        <p:txBody>
          <a:bodyPr wrap="none">
            <a:spAutoFit/>
          </a:bodyPr>
          <a:lstStyle/>
          <a:p>
            <a:r>
              <a:rPr lang="en-US" sz="1200" i="1" smtClean="0">
                <a:latin typeface="Cambria" panose="02040503050406030204" pitchFamily="18" charset="0"/>
                <a:ea typeface="Cambria" panose="02040503050406030204" pitchFamily="18" charset="0"/>
              </a:rPr>
              <a:t>Ruche-tronc en chataîgnier  (Cévennes)</a:t>
            </a:r>
            <a:endParaRPr lang="en-US" sz="1200" b="1" i="1">
              <a:latin typeface="Cambria" panose="02040503050406030204" pitchFamily="18" charset="0"/>
              <a:ea typeface="Cambria" panose="02040503050406030204" pitchFamily="18" charset="0"/>
            </a:endParaRPr>
          </a:p>
        </p:txBody>
      </p:sp>
      <p:sp>
        <p:nvSpPr>
          <p:cNvPr id="10" name="Rectangle 9"/>
          <p:cNvSpPr/>
          <p:nvPr/>
        </p:nvSpPr>
        <p:spPr>
          <a:xfrm>
            <a:off x="4581052" y="5553125"/>
            <a:ext cx="4562947" cy="600164"/>
          </a:xfrm>
          <a:prstGeom prst="rect">
            <a:avLst/>
          </a:prstGeom>
        </p:spPr>
        <p:txBody>
          <a:bodyPr wrap="square">
            <a:spAutoFit/>
          </a:bodyPr>
          <a:lstStyle/>
          <a:p>
            <a:pPr algn="just"/>
            <a:r>
              <a:rPr lang="fr-FR" sz="1100"/>
              <a:t>Lehébel-Péron, A. (2014) L’abeille noire et la ruche-tronc: approche pluridisciplinaire de l’apiculture traditionnelle cévenole: histoire, diversité et enjeux conservatoires, Doctoral dissertation, Université Montpellier 2</a:t>
            </a:r>
            <a:endParaRPr lang="en-US" sz="1100"/>
          </a:p>
        </p:txBody>
      </p:sp>
      <p:sp>
        <p:nvSpPr>
          <p:cNvPr id="45" name="Rectangle 44"/>
          <p:cNvSpPr/>
          <p:nvPr/>
        </p:nvSpPr>
        <p:spPr>
          <a:xfrm>
            <a:off x="5649084" y="6159275"/>
            <a:ext cx="1590307" cy="276999"/>
          </a:xfrm>
          <a:prstGeom prst="rect">
            <a:avLst/>
          </a:prstGeom>
        </p:spPr>
        <p:txBody>
          <a:bodyPr wrap="none">
            <a:spAutoFit/>
          </a:bodyPr>
          <a:lstStyle/>
          <a:p>
            <a:r>
              <a:rPr lang="fr-FR" sz="1200" i="1" smtClean="0">
                <a:latin typeface="Cambria" panose="02040503050406030204" pitchFamily="18" charset="0"/>
                <a:ea typeface="Cambria" panose="02040503050406030204" pitchFamily="18" charset="0"/>
              </a:rPr>
              <a:t>Les origines de l’étude</a:t>
            </a:r>
            <a:endParaRPr lang="en-US" sz="1200" b="1"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21137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200" dirty="0" smtClean="0"/>
              <a:t>Conception d’un premier prototype</a:t>
            </a:r>
            <a:endParaRPr lang="fr-FR" sz="2200" dirty="0"/>
          </a:p>
        </p:txBody>
      </p:sp>
      <p:pic>
        <p:nvPicPr>
          <p:cNvPr id="4" name="Image 3"/>
          <p:cNvPicPr>
            <a:picLocks noChangeAspect="1"/>
          </p:cNvPicPr>
          <p:nvPr/>
        </p:nvPicPr>
        <p:blipFill>
          <a:blip r:embed="rId3"/>
          <a:stretch>
            <a:fillRect/>
          </a:stretch>
        </p:blipFill>
        <p:spPr>
          <a:xfrm>
            <a:off x="62631" y="852303"/>
            <a:ext cx="9043791" cy="5702648"/>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0753" y="1508419"/>
            <a:ext cx="708413" cy="738774"/>
          </a:xfrm>
          <a:prstGeom prst="rect">
            <a:avLst/>
          </a:prstGeom>
          <a:solidFill>
            <a:schemeClr val="bg1"/>
          </a:solidFill>
        </p:spPr>
      </p:pic>
      <p:sp>
        <p:nvSpPr>
          <p:cNvPr id="6" name="ZoneTexte 5"/>
          <p:cNvSpPr txBox="1"/>
          <p:nvPr/>
        </p:nvSpPr>
        <p:spPr>
          <a:xfrm>
            <a:off x="25053" y="1046754"/>
            <a:ext cx="962980" cy="461665"/>
          </a:xfrm>
          <a:prstGeom prst="rect">
            <a:avLst/>
          </a:prstGeom>
          <a:noFill/>
        </p:spPr>
        <p:txBody>
          <a:bodyPr wrap="square" rtlCol="0">
            <a:spAutoFit/>
          </a:bodyPr>
          <a:lstStyle/>
          <a:p>
            <a:r>
              <a:rPr lang="fr-FR" sz="1200" dirty="0" smtClean="0"/>
              <a:t>Sept2017 mai 2018</a:t>
            </a:r>
            <a:endParaRPr lang="fr-FR" sz="1200" dirty="0"/>
          </a:p>
        </p:txBody>
      </p:sp>
      <p:pic>
        <p:nvPicPr>
          <p:cNvPr id="7" name="Image 6"/>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0611639">
            <a:off x="2420303" y="4042898"/>
            <a:ext cx="918681" cy="918681"/>
          </a:xfrm>
          <a:prstGeom prst="rect">
            <a:avLst/>
          </a:prstGeom>
        </p:spPr>
      </p:pic>
      <p:pic>
        <p:nvPicPr>
          <p:cNvPr id="8" name="Image 7"/>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0611639">
            <a:off x="2457882" y="4347697"/>
            <a:ext cx="918681" cy="918681"/>
          </a:xfrm>
          <a:prstGeom prst="rect">
            <a:avLst/>
          </a:prstGeom>
        </p:spPr>
      </p:pic>
    </p:spTree>
    <p:extLst>
      <p:ext uri="{BB962C8B-B14F-4D97-AF65-F5344CB8AC3E}">
        <p14:creationId xmlns:p14="http://schemas.microsoft.com/office/powerpoint/2010/main" val="32190823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Installation de ce prototype</a:t>
            </a:r>
            <a:endParaRPr lang="fr-FR" dirty="0"/>
          </a:p>
        </p:txBody>
      </p:sp>
      <p:sp>
        <p:nvSpPr>
          <p:cNvPr id="3" name="Espace réservé du contenu 2"/>
          <p:cNvSpPr>
            <a:spLocks noGrp="1"/>
          </p:cNvSpPr>
          <p:nvPr>
            <p:ph sz="quarter" idx="14"/>
          </p:nvPr>
        </p:nvSpPr>
        <p:spPr/>
        <p:txBody>
          <a:bodyPr/>
          <a:lstStyle/>
          <a:p>
            <a:endParaRPr lang="fr-FR"/>
          </a:p>
        </p:txBody>
      </p:sp>
      <p:pic>
        <p:nvPicPr>
          <p:cNvPr id="4" name="Imag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10" b="76437" l="0" r="96830">
                        <a14:foregroundMark x1="90058" y1="33279" x2="88184" y2="65101"/>
                        <a14:foregroundMark x1="87464" y1="65749" x2="2738" y2="75628"/>
                        <a14:foregroundMark x1="23199" y1="7287" x2="13545" y2="24453"/>
                        <a14:foregroundMark x1="18444" y1="30769" x2="22911" y2="16923"/>
                        <a14:foregroundMark x1="75072" y1="30526" x2="89337" y2="31579"/>
                        <a14:foregroundMark x1="90778" y1="31579" x2="85159" y2="33927"/>
                        <a14:foregroundMark x1="91210" y1="60648" x2="90346" y2="60729"/>
                        <a14:foregroundMark x1="91787" y1="61538" x2="90490" y2="61296"/>
                        <a14:foregroundMark x1="89337" y1="66559" x2="865" y2="76437"/>
                        <a14:backgroundMark x1="4611" y1="8583" x2="2738" y2="24453"/>
                        <a14:backgroundMark x1="16571" y1="4372" x2="14265" y2="8097"/>
                        <a14:backgroundMark x1="94813" y1="56680" x2="92507" y2="51579"/>
                        <a14:backgroundMark x1="90778" y1="59352" x2="91210" y2="58381"/>
                        <a14:backgroundMark x1="88040" y1="67854" x2="2450" y2="76761"/>
                      </a14:backgroundRemoval>
                    </a14:imgEffect>
                  </a14:imgLayer>
                </a14:imgProps>
              </a:ext>
              <a:ext uri="{28A0092B-C50C-407E-A947-70E740481C1C}">
                <a14:useLocalDpi xmlns:a14="http://schemas.microsoft.com/office/drawing/2010/main" val="0"/>
              </a:ext>
            </a:extLst>
          </a:blip>
          <a:srcRect t="-1" b="23872"/>
          <a:stretch/>
        </p:blipFill>
        <p:spPr>
          <a:xfrm flipH="1">
            <a:off x="197008" y="1119169"/>
            <a:ext cx="2883000" cy="3908547"/>
          </a:xfrm>
          <a:prstGeom prst="rect">
            <a:avLst/>
          </a:prstGeom>
        </p:spPr>
      </p:pic>
      <p:pic>
        <p:nvPicPr>
          <p:cNvPr id="5" name="Image 4"/>
          <p:cNvPicPr>
            <a:picLocks noChangeAspect="1"/>
          </p:cNvPicPr>
          <p:nvPr/>
        </p:nvPicPr>
        <p:blipFill>
          <a:blip r:embed="rId4"/>
          <a:stretch>
            <a:fillRect/>
          </a:stretch>
        </p:blipFill>
        <p:spPr>
          <a:xfrm>
            <a:off x="3881101" y="1027908"/>
            <a:ext cx="4270613" cy="2797595"/>
          </a:xfrm>
          <a:prstGeom prst="rect">
            <a:avLst/>
          </a:prstGeom>
        </p:spPr>
      </p:pic>
      <p:sp>
        <p:nvSpPr>
          <p:cNvPr id="6" name="ZoneTexte 5"/>
          <p:cNvSpPr txBox="1"/>
          <p:nvPr/>
        </p:nvSpPr>
        <p:spPr>
          <a:xfrm>
            <a:off x="3446586" y="3875047"/>
            <a:ext cx="5697414" cy="784830"/>
          </a:xfrm>
          <a:prstGeom prst="rect">
            <a:avLst/>
          </a:prstGeom>
          <a:noFill/>
        </p:spPr>
        <p:txBody>
          <a:bodyPr wrap="square" rtlCol="0">
            <a:spAutoFit/>
          </a:bodyPr>
          <a:lstStyle/>
          <a:p>
            <a:r>
              <a:rPr lang="fr-FR" sz="900" b="1" dirty="0" smtClean="0"/>
              <a:t>Mi: </a:t>
            </a:r>
            <a:r>
              <a:rPr lang="fr-FR" sz="900" dirty="0" smtClean="0"/>
              <a:t>Module d’introduction, avec cadre de nourriture rempli majoritairement de pollen et de pain d’abeille entouré de nectar en petite quantité   </a:t>
            </a:r>
            <a:r>
              <a:rPr lang="fr-FR" sz="900" b="1" dirty="0" smtClean="0"/>
              <a:t>C1 </a:t>
            </a:r>
            <a:r>
              <a:rPr lang="fr-FR" sz="900" dirty="0" smtClean="0"/>
              <a:t>et </a:t>
            </a:r>
            <a:r>
              <a:rPr lang="fr-FR" sz="900" b="1" dirty="0" smtClean="0"/>
              <a:t>C2</a:t>
            </a:r>
            <a:r>
              <a:rPr lang="fr-FR" sz="900" dirty="0" smtClean="0"/>
              <a:t> : modules avec quelques dizaines de cellules de couvain operculé (en marron) et cellule royale fermée (marron foncé) – reine en cours d’émergence en C2  </a:t>
            </a:r>
            <a:r>
              <a:rPr lang="fr-FR" sz="900" b="1" dirty="0" smtClean="0"/>
              <a:t>C3</a:t>
            </a:r>
            <a:r>
              <a:rPr lang="fr-FR" sz="900" dirty="0" smtClean="0"/>
              <a:t> : module avec cadre en impression 3D (polymère taille des cellules, nombre de cellules)</a:t>
            </a:r>
          </a:p>
          <a:p>
            <a:endParaRPr lang="fr-FR" sz="900" dirty="0"/>
          </a:p>
        </p:txBody>
      </p:sp>
      <p:sp>
        <p:nvSpPr>
          <p:cNvPr id="8" name="Rectangle 7"/>
          <p:cNvSpPr/>
          <p:nvPr/>
        </p:nvSpPr>
        <p:spPr>
          <a:xfrm>
            <a:off x="134939" y="5027305"/>
            <a:ext cx="8817868" cy="954107"/>
          </a:xfrm>
          <a:prstGeom prst="rect">
            <a:avLst/>
          </a:prstGeom>
        </p:spPr>
        <p:txBody>
          <a:bodyPr wrap="square">
            <a:spAutoFit/>
          </a:bodyPr>
          <a:lstStyle/>
          <a:p>
            <a:r>
              <a:rPr lang="fr-FR" sz="1400" b="1" u="sng" dirty="0">
                <a:solidFill>
                  <a:srgbClr val="00966F"/>
                </a:solidFill>
              </a:rPr>
              <a:t>Objectifs de ce premier prototype </a:t>
            </a:r>
            <a:r>
              <a:rPr lang="fr-FR" sz="1400" dirty="0" smtClean="0">
                <a:solidFill>
                  <a:srgbClr val="000000"/>
                </a:solidFill>
              </a:rPr>
              <a:t>:</a:t>
            </a:r>
          </a:p>
          <a:p>
            <a:r>
              <a:rPr lang="fr-FR" sz="1400" dirty="0" smtClean="0">
                <a:solidFill>
                  <a:srgbClr val="000000"/>
                </a:solidFill>
              </a:rPr>
              <a:t>Tester le module conçu en condition ‘peuplée par les abeilles ’</a:t>
            </a:r>
          </a:p>
          <a:p>
            <a:r>
              <a:rPr lang="fr-FR" sz="1400" dirty="0" smtClean="0">
                <a:solidFill>
                  <a:srgbClr val="000000"/>
                </a:solidFill>
              </a:rPr>
              <a:t>Permettre la mise au point des capteurs et des caméras</a:t>
            </a:r>
          </a:p>
          <a:p>
            <a:r>
              <a:rPr lang="fr-FR" sz="1400" dirty="0" smtClean="0">
                <a:solidFill>
                  <a:srgbClr val="000000"/>
                </a:solidFill>
              </a:rPr>
              <a:t>Améliorer les méthodes d’introduction de la colonie </a:t>
            </a:r>
            <a:endParaRPr lang="fr-FR" sz="1400" dirty="0">
              <a:solidFill>
                <a:srgbClr val="000000"/>
              </a:solidFill>
            </a:endParaRPr>
          </a:p>
        </p:txBody>
      </p:sp>
      <p:sp>
        <p:nvSpPr>
          <p:cNvPr id="9" name="ZoneTexte 8"/>
          <p:cNvSpPr txBox="1"/>
          <p:nvPr/>
        </p:nvSpPr>
        <p:spPr>
          <a:xfrm>
            <a:off x="134939" y="6173459"/>
            <a:ext cx="5816517" cy="307777"/>
          </a:xfrm>
          <a:prstGeom prst="rect">
            <a:avLst/>
          </a:prstGeom>
          <a:noFill/>
        </p:spPr>
        <p:txBody>
          <a:bodyPr wrap="square" rtlCol="0">
            <a:spAutoFit/>
          </a:bodyPr>
          <a:lstStyle/>
          <a:p>
            <a:r>
              <a:rPr lang="fr-FR" sz="1400" dirty="0" smtClean="0"/>
              <a:t>Obtention de l’appel à projet Nourrir Soigner Protéger  </a:t>
            </a:r>
            <a:endParaRPr lang="fr-FR" sz="1400" dirty="0"/>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6571" y="5678407"/>
            <a:ext cx="1586236" cy="899411"/>
          </a:xfrm>
          <a:prstGeom prst="rect">
            <a:avLst/>
          </a:prstGeom>
        </p:spPr>
      </p:pic>
      <p:sp>
        <p:nvSpPr>
          <p:cNvPr id="7" name="Rectangle 6"/>
          <p:cNvSpPr/>
          <p:nvPr/>
        </p:nvSpPr>
        <p:spPr>
          <a:xfrm>
            <a:off x="134939" y="5923547"/>
            <a:ext cx="1115690" cy="307777"/>
          </a:xfrm>
          <a:prstGeom prst="rect">
            <a:avLst/>
          </a:prstGeom>
        </p:spPr>
        <p:txBody>
          <a:bodyPr wrap="none">
            <a:spAutoFit/>
          </a:bodyPr>
          <a:lstStyle/>
          <a:p>
            <a:r>
              <a:rPr lang="fr-FR" sz="1400" b="1" u="sng" dirty="0" smtClean="0">
                <a:solidFill>
                  <a:srgbClr val="00966F"/>
                </a:solidFill>
              </a:rPr>
              <a:t>Perspectives</a:t>
            </a:r>
            <a:endParaRPr lang="fr-FR" sz="1400" dirty="0"/>
          </a:p>
        </p:txBody>
      </p:sp>
    </p:spTree>
    <p:extLst>
      <p:ext uri="{BB962C8B-B14F-4D97-AF65-F5344CB8AC3E}">
        <p14:creationId xmlns:p14="http://schemas.microsoft.com/office/powerpoint/2010/main" val="477822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98" y="1224843"/>
            <a:ext cx="9144000" cy="518474"/>
          </a:xfrm>
        </p:spPr>
        <p:txBody>
          <a:bodyPr/>
          <a:lstStyle/>
          <a:p>
            <a:pPr algn="ctr"/>
            <a:r>
              <a:rPr lang="fr-FR" dirty="0" smtClean="0"/>
              <a:t>Merci de votre attention</a:t>
            </a:r>
            <a:endParaRPr lang="fr-FR" dirty="0"/>
          </a:p>
        </p:txBody>
      </p:sp>
      <p:sp>
        <p:nvSpPr>
          <p:cNvPr id="3" name="Espace réservé du contenu 2"/>
          <p:cNvSpPr>
            <a:spLocks noGrp="1"/>
          </p:cNvSpPr>
          <p:nvPr>
            <p:ph sz="quarter" idx="14"/>
          </p:nvPr>
        </p:nvSpPr>
        <p:spPr>
          <a:xfrm>
            <a:off x="81099" y="2024234"/>
            <a:ext cx="8952806" cy="441959"/>
          </a:xfrm>
        </p:spPr>
        <p:txBody>
          <a:bodyPr>
            <a:normAutofit/>
          </a:bodyPr>
          <a:lstStyle/>
          <a:p>
            <a:pPr algn="ctr"/>
            <a:r>
              <a:rPr lang="fr-FR" sz="1200" dirty="0">
                <a:ea typeface="Cambria" panose="02040503050406030204" pitchFamily="18" charset="0"/>
              </a:rPr>
              <a:t>Capucine Carlier,   Gille Camp,   Anna Dupleix,   Sébastien Druon,   Delphine Jullien,   Matthieu Rousset</a:t>
            </a:r>
          </a:p>
          <a:p>
            <a:pPr algn="ctr"/>
            <a:endParaRPr lang="fr-FR" sz="1200"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3093" y="3777042"/>
            <a:ext cx="639303" cy="40662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60" y="3689501"/>
            <a:ext cx="1147366" cy="650568"/>
          </a:xfrm>
          <a:prstGeom prst="rect">
            <a:avLst/>
          </a:prstGeom>
        </p:spPr>
      </p:pic>
      <p:pic>
        <p:nvPicPr>
          <p:cNvPr id="6" name="Image 5"/>
          <p:cNvPicPr>
            <a:picLocks noChangeAspect="1"/>
          </p:cNvPicPr>
          <p:nvPr/>
        </p:nvPicPr>
        <p:blipFill>
          <a:blip r:embed="rId4"/>
          <a:stretch>
            <a:fillRect/>
          </a:stretch>
        </p:blipFill>
        <p:spPr>
          <a:xfrm>
            <a:off x="3451294" y="4354546"/>
            <a:ext cx="2212416" cy="2304000"/>
          </a:xfrm>
          <a:prstGeom prst="rect">
            <a:avLst/>
          </a:prstGeom>
        </p:spPr>
      </p:pic>
      <p:pic>
        <p:nvPicPr>
          <p:cNvPr id="7" name="Image 6"/>
          <p:cNvPicPr>
            <a:picLocks noChangeAspect="1"/>
          </p:cNvPicPr>
          <p:nvPr/>
        </p:nvPicPr>
        <p:blipFill>
          <a:blip r:embed="rId5"/>
          <a:stretch>
            <a:fillRect/>
          </a:stretch>
        </p:blipFill>
        <p:spPr>
          <a:xfrm>
            <a:off x="5648896" y="4354546"/>
            <a:ext cx="3495104" cy="2304000"/>
          </a:xfrm>
          <a:prstGeom prst="rect">
            <a:avLst/>
          </a:prstGeom>
        </p:spPr>
      </p:pic>
      <p:pic>
        <p:nvPicPr>
          <p:cNvPr id="8" name="Image 7"/>
          <p:cNvPicPr>
            <a:picLocks noChangeAspect="1"/>
          </p:cNvPicPr>
          <p:nvPr/>
        </p:nvPicPr>
        <p:blipFill>
          <a:blip r:embed="rId6"/>
          <a:stretch>
            <a:fillRect/>
          </a:stretch>
        </p:blipFill>
        <p:spPr>
          <a:xfrm>
            <a:off x="-11430" y="4354546"/>
            <a:ext cx="3495424" cy="2304000"/>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770" y="3800273"/>
            <a:ext cx="1185464" cy="424271"/>
          </a:xfrm>
          <a:prstGeom prst="rect">
            <a:avLst/>
          </a:prstGeom>
        </p:spPr>
      </p:pic>
      <p:pic>
        <p:nvPicPr>
          <p:cNvPr id="10" name="Imag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4654" y="3701715"/>
            <a:ext cx="1314019" cy="564181"/>
          </a:xfrm>
          <a:prstGeom prst="rect">
            <a:avLst/>
          </a:prstGeom>
        </p:spPr>
      </p:pic>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056" y="3601295"/>
            <a:ext cx="708413" cy="738774"/>
          </a:xfrm>
          <a:prstGeom prst="rect">
            <a:avLst/>
          </a:prstGeom>
        </p:spPr>
      </p:pic>
      <p:sp>
        <p:nvSpPr>
          <p:cNvPr id="15" name="Rectangle 14"/>
          <p:cNvSpPr/>
          <p:nvPr/>
        </p:nvSpPr>
        <p:spPr>
          <a:xfrm>
            <a:off x="-14498" y="6657654"/>
            <a:ext cx="9158498" cy="232956"/>
          </a:xfrm>
          <a:prstGeom prst="rect">
            <a:avLst/>
          </a:prstGeom>
          <a:solidFill>
            <a:srgbClr val="1B5544"/>
          </a:solidFill>
          <a:ln>
            <a:solidFill>
              <a:srgbClr val="1B5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contenu 2"/>
          <p:cNvSpPr txBox="1">
            <a:spLocks/>
          </p:cNvSpPr>
          <p:nvPr/>
        </p:nvSpPr>
        <p:spPr>
          <a:xfrm>
            <a:off x="2789733" y="6671684"/>
            <a:ext cx="3374761" cy="2796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lang="fr-FR" sz="1800" b="1" i="1" kern="1200" dirty="0" smtClean="0">
                <a:solidFill>
                  <a:srgbClr val="06A2A0"/>
                </a:solidFill>
                <a:latin typeface="Cambria" panose="02040503050406030204" pitchFamily="18" charset="0"/>
                <a:ea typeface="+mn-ea"/>
                <a:cs typeface="+mn-cs"/>
              </a:defRPr>
            </a:lvl1pPr>
            <a:lvl2pPr marL="457189" indent="0" algn="l" defTabSz="914400" rtl="0" eaLnBrk="1" latinLnBrk="0" hangingPunct="1">
              <a:lnSpc>
                <a:spcPct val="90000"/>
              </a:lnSpc>
              <a:spcBef>
                <a:spcPts val="500"/>
              </a:spcBef>
              <a:buFontTx/>
              <a:buNone/>
              <a:defRPr lang="fr-FR" sz="1900" kern="1200" dirty="0" smtClean="0">
                <a:solidFill>
                  <a:schemeClr val="bg1">
                    <a:lumMod val="10000"/>
                  </a:schemeClr>
                </a:solidFill>
                <a:latin typeface="Cambria" panose="02040503050406030204" pitchFamily="18" charset="0"/>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600" kern="1200">
                <a:solidFill>
                  <a:schemeClr val="bg1">
                    <a:lumMod val="10000"/>
                  </a:schemeClr>
                </a:solidFill>
                <a:latin typeface="Cambria" panose="02040503050406030204" pitchFamily="18" charset="0"/>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400" kern="1200">
                <a:solidFill>
                  <a:schemeClr val="bg1">
                    <a:lumMod val="10000"/>
                  </a:schemeClr>
                </a:solidFill>
                <a:latin typeface="Cambria" panose="02040503050406030204" pitchFamily="18" charset="0"/>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200" kern="1200">
                <a:solidFill>
                  <a:schemeClr val="bg1">
                    <a:lumMod val="10000"/>
                  </a:schemeClr>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050" dirty="0" smtClean="0">
                <a:solidFill>
                  <a:srgbClr val="84BE4A"/>
                </a:solidFill>
                <a:ea typeface="Cambria" panose="02040503050406030204" pitchFamily="18" charset="0"/>
              </a:rPr>
              <a:t>Crédit photos : ©Christophe </a:t>
            </a:r>
            <a:r>
              <a:rPr lang="fr-FR" sz="1050" dirty="0" err="1" smtClean="0">
                <a:solidFill>
                  <a:srgbClr val="84BE4A"/>
                </a:solidFill>
                <a:ea typeface="Cambria" panose="02040503050406030204" pitchFamily="18" charset="0"/>
              </a:rPr>
              <a:t>Hargoues</a:t>
            </a:r>
            <a:endParaRPr lang="fr-FR" sz="1050" dirty="0" smtClean="0">
              <a:solidFill>
                <a:srgbClr val="84BE4A"/>
              </a:solidFill>
              <a:ea typeface="Cambria" panose="02040503050406030204" pitchFamily="18" charset="0"/>
            </a:endParaRPr>
          </a:p>
        </p:txBody>
      </p:sp>
    </p:spTree>
    <p:extLst>
      <p:ext uri="{BB962C8B-B14F-4D97-AF65-F5344CB8AC3E}">
        <p14:creationId xmlns:p14="http://schemas.microsoft.com/office/powerpoint/2010/main" val="31485144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000" smtClean="0"/>
              <a:t>Influence de l’essence de châtaignier sur la population de </a:t>
            </a:r>
            <a:r>
              <a:rPr lang="fr-FR" sz="2000" i="1" smtClean="0"/>
              <a:t>Varroa destructor</a:t>
            </a:r>
            <a:endParaRPr lang="en-US" sz="2000" i="1"/>
          </a:p>
        </p:txBody>
      </p:sp>
      <p:sp>
        <p:nvSpPr>
          <p:cNvPr id="4" name="Espace réservé du contenu 2"/>
          <p:cNvSpPr>
            <a:spLocks noGrp="1"/>
          </p:cNvSpPr>
          <p:nvPr>
            <p:ph sz="quarter" idx="14"/>
          </p:nvPr>
        </p:nvSpPr>
        <p:spPr>
          <a:xfrm>
            <a:off x="0" y="3348577"/>
            <a:ext cx="8952806" cy="441959"/>
          </a:xfrm>
        </p:spPr>
        <p:txBody>
          <a:bodyPr/>
          <a:lstStyle/>
          <a:p>
            <a:r>
              <a:rPr lang="fr-FR" smtClean="0"/>
              <a:t>Tests de choix olfactifs in vitro sur </a:t>
            </a:r>
            <a:r>
              <a:rPr lang="fr-FR"/>
              <a:t>Varroa destructor</a:t>
            </a:r>
            <a:r>
              <a:rPr lang="fr-FR" smtClean="0"/>
              <a:t> </a:t>
            </a:r>
            <a:endParaRPr lang="en-US"/>
          </a:p>
        </p:txBody>
      </p:sp>
      <p:grpSp>
        <p:nvGrpSpPr>
          <p:cNvPr id="14" name="Groupe 13"/>
          <p:cNvGrpSpPr/>
          <p:nvPr/>
        </p:nvGrpSpPr>
        <p:grpSpPr>
          <a:xfrm>
            <a:off x="105137" y="3882810"/>
            <a:ext cx="3697849" cy="2239239"/>
            <a:chOff x="7471415" y="22125503"/>
            <a:chExt cx="8690074" cy="4478477"/>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6188" t="17769"/>
            <a:stretch/>
          </p:blipFill>
          <p:spPr>
            <a:xfrm>
              <a:off x="7471415" y="22125503"/>
              <a:ext cx="8459481" cy="4478477"/>
            </a:xfrm>
            <a:prstGeom prst="rect">
              <a:avLst/>
            </a:prstGeom>
          </p:spPr>
        </p:pic>
        <p:sp>
          <p:nvSpPr>
            <p:cNvPr id="6" name="Rectangle 5"/>
            <p:cNvSpPr/>
            <p:nvPr/>
          </p:nvSpPr>
          <p:spPr>
            <a:xfrm>
              <a:off x="11329126" y="24811554"/>
              <a:ext cx="1382233" cy="10609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081589" y="22645884"/>
              <a:ext cx="1382233" cy="10609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146970" y="25495731"/>
              <a:ext cx="1382233" cy="10609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952717" y="23073856"/>
              <a:ext cx="978179" cy="15724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p:cNvSpPr txBox="1"/>
            <p:nvPr/>
          </p:nvSpPr>
          <p:spPr>
            <a:xfrm>
              <a:off x="7496227" y="25111208"/>
              <a:ext cx="2987477" cy="1046440"/>
            </a:xfrm>
            <a:prstGeom prst="rect">
              <a:avLst/>
            </a:prstGeom>
            <a:noFill/>
          </p:spPr>
          <p:txBody>
            <a:bodyPr wrap="square" rtlCol="0">
              <a:spAutoFit/>
            </a:bodyPr>
            <a:lstStyle/>
            <a:p>
              <a:r>
                <a:rPr lang="fr-FR" sz="1400" b="1" i="1" smtClean="0"/>
                <a:t>Odeur de châtaignier</a:t>
              </a:r>
              <a:endParaRPr lang="en-US" sz="1400" b="1" i="1"/>
            </a:p>
          </p:txBody>
        </p:sp>
        <p:sp>
          <p:nvSpPr>
            <p:cNvPr id="11" name="ZoneTexte 10"/>
            <p:cNvSpPr txBox="1"/>
            <p:nvPr/>
          </p:nvSpPr>
          <p:spPr>
            <a:xfrm>
              <a:off x="13369869" y="22268797"/>
              <a:ext cx="954537" cy="615554"/>
            </a:xfrm>
            <a:prstGeom prst="rect">
              <a:avLst/>
            </a:prstGeom>
            <a:noFill/>
          </p:spPr>
          <p:txBody>
            <a:bodyPr wrap="square" rtlCol="0">
              <a:spAutoFit/>
            </a:bodyPr>
            <a:lstStyle/>
            <a:p>
              <a:r>
                <a:rPr lang="fr-FR" sz="1400" b="1" i="1"/>
                <a:t>A</a:t>
              </a:r>
              <a:r>
                <a:rPr lang="fr-FR" sz="1400" b="1" i="1" smtClean="0"/>
                <a:t>ir</a:t>
              </a:r>
              <a:endParaRPr lang="en-US" sz="1400" b="1" i="1"/>
            </a:p>
          </p:txBody>
        </p:sp>
        <p:sp>
          <p:nvSpPr>
            <p:cNvPr id="12" name="ZoneTexte 11"/>
            <p:cNvSpPr txBox="1"/>
            <p:nvPr/>
          </p:nvSpPr>
          <p:spPr>
            <a:xfrm>
              <a:off x="11336929" y="25778004"/>
              <a:ext cx="2987477" cy="615554"/>
            </a:xfrm>
            <a:prstGeom prst="rect">
              <a:avLst/>
            </a:prstGeom>
            <a:noFill/>
          </p:spPr>
          <p:txBody>
            <a:bodyPr wrap="square" rtlCol="0">
              <a:spAutoFit/>
            </a:bodyPr>
            <a:lstStyle/>
            <a:p>
              <a:r>
                <a:rPr lang="fr-FR" sz="1400" b="1" i="1" smtClean="0"/>
                <a:t>Tube en T</a:t>
              </a:r>
              <a:endParaRPr lang="en-US" sz="1400" b="1" i="1"/>
            </a:p>
          </p:txBody>
        </p:sp>
        <p:sp>
          <p:nvSpPr>
            <p:cNvPr id="13" name="ZoneTexte 12"/>
            <p:cNvSpPr txBox="1"/>
            <p:nvPr/>
          </p:nvSpPr>
          <p:spPr>
            <a:xfrm>
              <a:off x="14207444" y="24667534"/>
              <a:ext cx="1954045" cy="1154162"/>
            </a:xfrm>
            <a:prstGeom prst="rect">
              <a:avLst/>
            </a:prstGeom>
            <a:noFill/>
          </p:spPr>
          <p:txBody>
            <a:bodyPr wrap="square" rtlCol="0">
              <a:spAutoFit/>
            </a:bodyPr>
            <a:lstStyle/>
            <a:p>
              <a:pPr algn="ctr"/>
              <a:r>
                <a:rPr lang="fr-FR" sz="1050" b="1" i="1" smtClean="0"/>
                <a:t>Débitmètre de la pompe</a:t>
              </a:r>
              <a:endParaRPr lang="en-US" sz="1050" b="1" i="1"/>
            </a:p>
          </p:txBody>
        </p:sp>
      </p:gr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95" y="3892808"/>
            <a:ext cx="1051258" cy="1113429"/>
          </a:xfrm>
          <a:prstGeom prst="rect">
            <a:avLst/>
          </a:prstGeom>
        </p:spPr>
      </p:pic>
      <p:grpSp>
        <p:nvGrpSpPr>
          <p:cNvPr id="23" name="Groupe 22"/>
          <p:cNvGrpSpPr/>
          <p:nvPr/>
        </p:nvGrpSpPr>
        <p:grpSpPr>
          <a:xfrm>
            <a:off x="3747395" y="3882810"/>
            <a:ext cx="5396605" cy="2239239"/>
            <a:chOff x="3747395" y="3937128"/>
            <a:chExt cx="5396605" cy="2239239"/>
          </a:xfrm>
        </p:grpSpPr>
        <p:pic>
          <p:nvPicPr>
            <p:cNvPr id="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7395" y="3957337"/>
              <a:ext cx="3652865" cy="2219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017" y="4270119"/>
              <a:ext cx="1714983" cy="1854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Ellipse 17"/>
            <p:cNvSpPr/>
            <p:nvPr/>
          </p:nvSpPr>
          <p:spPr>
            <a:xfrm>
              <a:off x="4029740" y="5234717"/>
              <a:ext cx="396000" cy="1800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llipse 18"/>
            <p:cNvSpPr/>
            <p:nvPr/>
          </p:nvSpPr>
          <p:spPr>
            <a:xfrm>
              <a:off x="6064101" y="5195861"/>
              <a:ext cx="740735" cy="21653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747395" y="3937128"/>
              <a:ext cx="5396605" cy="22392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3768232" y="6135497"/>
            <a:ext cx="5375768" cy="415498"/>
          </a:xfrm>
          <a:prstGeom prst="rect">
            <a:avLst/>
          </a:prstGeom>
        </p:spPr>
        <p:txBody>
          <a:bodyPr wrap="square">
            <a:spAutoFit/>
          </a:bodyPr>
          <a:lstStyle/>
          <a:p>
            <a:pPr algn="ctr"/>
            <a:r>
              <a:rPr lang="fr-FR" sz="1050" i="1" smtClean="0">
                <a:latin typeface="Cambria" panose="02040503050406030204" pitchFamily="18" charset="0"/>
                <a:ea typeface="Cambria" panose="02040503050406030204" pitchFamily="18" charset="0"/>
              </a:rPr>
              <a:t>Analyse </a:t>
            </a:r>
            <a:r>
              <a:rPr lang="fr-FR" sz="1050" i="1">
                <a:latin typeface="Cambria" panose="02040503050406030204" pitchFamily="18" charset="0"/>
                <a:ea typeface="Cambria" panose="02040503050406030204" pitchFamily="18" charset="0"/>
              </a:rPr>
              <a:t>GC-MS d’une </a:t>
            </a:r>
            <a:r>
              <a:rPr lang="en-US" sz="1050" i="1">
                <a:latin typeface="Cambria" panose="02040503050406030204" pitchFamily="18" charset="0"/>
                <a:ea typeface="Cambria" panose="02040503050406030204" pitchFamily="18" charset="0"/>
              </a:rPr>
              <a:t>fibre SPME (Solid phase microextraction) exposée 24 heures à des </a:t>
            </a:r>
            <a:r>
              <a:rPr lang="en-US" sz="1050" i="1" smtClean="0">
                <a:latin typeface="Cambria" panose="02040503050406030204" pitchFamily="18" charset="0"/>
                <a:ea typeface="Cambria" panose="02040503050406030204" pitchFamily="18" charset="0"/>
              </a:rPr>
              <a:t> copeaux  de </a:t>
            </a:r>
            <a:r>
              <a:rPr lang="en-US" sz="1050" i="1">
                <a:latin typeface="Cambria" panose="02040503050406030204" pitchFamily="18" charset="0"/>
                <a:ea typeface="Cambria" panose="02040503050406030204" pitchFamily="18" charset="0"/>
              </a:rPr>
              <a:t>châtaignier (en </a:t>
            </a:r>
            <a:r>
              <a:rPr lang="en-US" sz="1050" i="1" smtClean="0">
                <a:latin typeface="Cambria" panose="02040503050406030204" pitchFamily="18" charset="0"/>
                <a:ea typeface="Cambria" panose="02040503050406030204" pitchFamily="18" charset="0"/>
              </a:rPr>
              <a:t>%)</a:t>
            </a:r>
            <a:endParaRPr lang="en-US" sz="1050" i="1">
              <a:latin typeface="Cambria" panose="02040503050406030204" pitchFamily="18" charset="0"/>
              <a:ea typeface="Cambria" panose="02040503050406030204" pitchFamily="18" charset="0"/>
            </a:endParaRPr>
          </a:p>
        </p:txBody>
      </p:sp>
      <p:sp>
        <p:nvSpPr>
          <p:cNvPr id="22" name="ZoneTexte 21"/>
          <p:cNvSpPr txBox="1"/>
          <p:nvPr/>
        </p:nvSpPr>
        <p:spPr>
          <a:xfrm>
            <a:off x="16636" y="6147825"/>
            <a:ext cx="3688228" cy="415498"/>
          </a:xfrm>
          <a:prstGeom prst="rect">
            <a:avLst/>
          </a:prstGeom>
          <a:noFill/>
        </p:spPr>
        <p:txBody>
          <a:bodyPr wrap="square" rtlCol="0">
            <a:spAutoFit/>
          </a:bodyPr>
          <a:lstStyle/>
          <a:p>
            <a:pPr algn="just"/>
            <a:r>
              <a:rPr lang="fr-FR" sz="1050" i="1" smtClean="0">
                <a:latin typeface="Cambria" panose="02040503050406030204" pitchFamily="18" charset="0"/>
                <a:ea typeface="Cambria" panose="02040503050406030204" pitchFamily="18" charset="0"/>
              </a:rPr>
              <a:t>Le </a:t>
            </a:r>
            <a:r>
              <a:rPr lang="fr-FR" sz="1050" i="1">
                <a:latin typeface="Cambria" panose="02040503050406030204" pitchFamily="18" charset="0"/>
                <a:ea typeface="Cambria" panose="02040503050406030204" pitchFamily="18" charset="0"/>
              </a:rPr>
              <a:t>tube en T  teste  l’attraction ou la répulsion du </a:t>
            </a:r>
            <a:r>
              <a:rPr lang="fr-FR" sz="1050" i="1" smtClean="0">
                <a:latin typeface="Cambria" panose="02040503050406030204" pitchFamily="18" charset="0"/>
                <a:ea typeface="Cambria" panose="02040503050406030204" pitchFamily="18" charset="0"/>
              </a:rPr>
              <a:t>varroa</a:t>
            </a:r>
          </a:p>
          <a:p>
            <a:pPr algn="ctr"/>
            <a:r>
              <a:rPr lang="fr-FR" sz="1050" i="1" smtClean="0">
                <a:latin typeface="Cambria" panose="02040503050406030204" pitchFamily="18" charset="0"/>
                <a:ea typeface="Cambria" panose="02040503050406030204" pitchFamily="18" charset="0"/>
              </a:rPr>
              <a:t> </a:t>
            </a:r>
            <a:r>
              <a:rPr lang="fr-FR" sz="1050" i="1">
                <a:latin typeface="Cambria" panose="02040503050406030204" pitchFamily="18" charset="0"/>
                <a:ea typeface="Cambria" panose="02040503050406030204" pitchFamily="18" charset="0"/>
              </a:rPr>
              <a:t>à l’odeur de châtaignier. </a:t>
            </a:r>
            <a:endParaRPr lang="en-US" sz="1050" i="1">
              <a:latin typeface="Cambria" panose="02040503050406030204" pitchFamily="18" charset="0"/>
              <a:ea typeface="Cambria" panose="02040503050406030204" pitchFamily="18" charset="0"/>
            </a:endParaRPr>
          </a:p>
        </p:txBody>
      </p:sp>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661"/>
          <a:stretch/>
        </p:blipFill>
        <p:spPr bwMode="auto">
          <a:xfrm>
            <a:off x="121854" y="1295938"/>
            <a:ext cx="4450557" cy="208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Espace réservé du contenu 2"/>
          <p:cNvSpPr txBox="1">
            <a:spLocks/>
          </p:cNvSpPr>
          <p:nvPr/>
        </p:nvSpPr>
        <p:spPr>
          <a:xfrm>
            <a:off x="16636" y="940644"/>
            <a:ext cx="8952806" cy="441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lang="fr-FR" sz="1800" b="1" i="1" kern="1200" dirty="0" smtClean="0">
                <a:solidFill>
                  <a:srgbClr val="06A2A0"/>
                </a:solidFill>
                <a:latin typeface="Cambria" panose="02040503050406030204" pitchFamily="18" charset="0"/>
                <a:ea typeface="+mn-ea"/>
                <a:cs typeface="+mn-cs"/>
              </a:defRPr>
            </a:lvl1pPr>
            <a:lvl2pPr marL="457189" indent="0" algn="l" defTabSz="914400" rtl="0" eaLnBrk="1" latinLnBrk="0" hangingPunct="1">
              <a:lnSpc>
                <a:spcPct val="90000"/>
              </a:lnSpc>
              <a:spcBef>
                <a:spcPts val="500"/>
              </a:spcBef>
              <a:buFontTx/>
              <a:buNone/>
              <a:defRPr lang="fr-FR" sz="1900" kern="1200" dirty="0" smtClean="0">
                <a:solidFill>
                  <a:schemeClr val="bg1">
                    <a:lumMod val="10000"/>
                  </a:schemeClr>
                </a:solidFill>
                <a:latin typeface="Cambria" panose="02040503050406030204" pitchFamily="18" charset="0"/>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600" kern="1200">
                <a:solidFill>
                  <a:schemeClr val="bg1">
                    <a:lumMod val="10000"/>
                  </a:schemeClr>
                </a:solidFill>
                <a:latin typeface="Cambria" panose="02040503050406030204" pitchFamily="18" charset="0"/>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400" kern="1200">
                <a:solidFill>
                  <a:schemeClr val="bg1">
                    <a:lumMod val="10000"/>
                  </a:schemeClr>
                </a:solidFill>
                <a:latin typeface="Cambria" panose="02040503050406030204" pitchFamily="18" charset="0"/>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200" kern="1200">
                <a:solidFill>
                  <a:schemeClr val="bg1">
                    <a:lumMod val="10000"/>
                  </a:schemeClr>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mtClean="0"/>
              <a:t>Comptage in vivo de la chute naturelle du Varroa destructor </a:t>
            </a:r>
            <a:endParaRPr lang="fr-FR"/>
          </a:p>
        </p:txBody>
      </p:sp>
      <p:pic>
        <p:nvPicPr>
          <p:cNvPr id="1027" name="Picture 3" descr="C:\Users\Anna\Desktop\ANNA\0BeeWood\photos\rucher\IMG_276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21121" y="1295938"/>
            <a:ext cx="2465387" cy="164359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5007935" y="2992721"/>
            <a:ext cx="3838353" cy="415498"/>
          </a:xfrm>
          <a:prstGeom prst="rect">
            <a:avLst/>
          </a:prstGeom>
        </p:spPr>
        <p:txBody>
          <a:bodyPr wrap="square">
            <a:spAutoFit/>
          </a:bodyPr>
          <a:lstStyle/>
          <a:p>
            <a:pPr algn="ctr"/>
            <a:r>
              <a:rPr lang="fr-FR" sz="1050" i="1" smtClean="0">
                <a:latin typeface="Cambria" panose="02040503050406030204" pitchFamily="18" charset="0"/>
                <a:ea typeface="Cambria" panose="02040503050406030204" pitchFamily="18" charset="0"/>
              </a:rPr>
              <a:t>Comptage hebdomadaire  sur des ruches en châtaignier et des ruches en épicéa (rucher expériemental , T.E CEFE)</a:t>
            </a:r>
            <a:endParaRPr lang="en-US" sz="1050"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52956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27905"/>
            <a:ext cx="9692640" cy="518474"/>
          </a:xfrm>
        </p:spPr>
        <p:txBody>
          <a:bodyPr/>
          <a:lstStyle/>
          <a:p>
            <a:r>
              <a:rPr lang="fr-FR" sz="1600" smtClean="0"/>
              <a:t>Développement du comptage </a:t>
            </a:r>
            <a:r>
              <a:rPr lang="fr-FR" sz="1600"/>
              <a:t>automatisé </a:t>
            </a:r>
            <a:r>
              <a:rPr lang="fr-FR" sz="1600" smtClean="0"/>
              <a:t>du </a:t>
            </a:r>
            <a:r>
              <a:rPr lang="fr-FR" sz="1600" i="1" smtClean="0"/>
              <a:t>Varroa</a:t>
            </a:r>
            <a:r>
              <a:rPr lang="fr-FR" sz="1600" smtClean="0"/>
              <a:t> sur lange basé sur l’intelligence artificielle</a:t>
            </a:r>
            <a:endParaRPr lang="en-US" sz="200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83" y="4051948"/>
            <a:ext cx="2630797" cy="1757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e 7"/>
          <p:cNvGrpSpPr/>
          <p:nvPr/>
        </p:nvGrpSpPr>
        <p:grpSpPr>
          <a:xfrm>
            <a:off x="201292" y="1134779"/>
            <a:ext cx="1754258" cy="2857799"/>
            <a:chOff x="543644" y="16169708"/>
            <a:chExt cx="2808000" cy="4449143"/>
          </a:xfrm>
        </p:grpSpPr>
        <p:pic>
          <p:nvPicPr>
            <p:cNvPr id="6" name="officeArt object" descr="Picture 2"/>
            <p:cNvPicPr/>
            <p:nvPr/>
          </p:nvPicPr>
          <p:blipFill>
            <a:blip r:embed="rId3" cstate="print">
              <a:extLst>
                <a:ext uri="{28A0092B-C50C-407E-A947-70E740481C1C}">
                  <a14:useLocalDpi xmlns:a14="http://schemas.microsoft.com/office/drawing/2010/main" val="0"/>
                </a:ext>
              </a:extLst>
            </a:blip>
            <a:stretch>
              <a:fillRect/>
            </a:stretch>
          </p:blipFill>
          <p:spPr>
            <a:xfrm rot="16200000">
              <a:off x="-276928" y="16990280"/>
              <a:ext cx="4449143" cy="2808000"/>
            </a:xfrm>
            <a:prstGeom prst="rect">
              <a:avLst/>
            </a:prstGeom>
            <a:ln w="12700" cap="flat">
              <a:noFill/>
              <a:miter lim="400000"/>
            </a:ln>
            <a:effectLst/>
          </p:spPr>
        </p:pic>
        <p:pic>
          <p:nvPicPr>
            <p:cNvPr id="7" name="Image 6"/>
            <p:cNvPicPr/>
            <p:nvPr/>
          </p:nvPicPr>
          <p:blipFill rotWithShape="1">
            <a:blip r:embed="rId4" cstate="print">
              <a:extLst>
                <a:ext uri="{28A0092B-C50C-407E-A947-70E740481C1C}">
                  <a14:useLocalDpi xmlns:a14="http://schemas.microsoft.com/office/drawing/2010/main" val="0"/>
                </a:ext>
              </a:extLst>
            </a:blip>
            <a:srcRect l="2585"/>
            <a:stretch/>
          </p:blipFill>
          <p:spPr bwMode="auto">
            <a:xfrm>
              <a:off x="586173" y="16242866"/>
              <a:ext cx="1831514" cy="2151413"/>
            </a:xfrm>
            <a:prstGeom prst="rect">
              <a:avLst/>
            </a:prstGeom>
            <a:ln w="22225">
              <a:solidFill>
                <a:schemeClr val="tx1"/>
              </a:solidFill>
            </a:ln>
            <a:extLst>
              <a:ext uri="{53640926-AAD7-44D8-BBD7-CCE9431645EC}">
                <a14:shadowObscured xmlns:a14="http://schemas.microsoft.com/office/drawing/2010/main"/>
              </a:ext>
            </a:extLst>
          </p:spPr>
        </p:pic>
      </p:gr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2208" y="1007638"/>
            <a:ext cx="6531792" cy="339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3661" y="5898138"/>
            <a:ext cx="2755440" cy="577081"/>
          </a:xfrm>
          <a:prstGeom prst="rect">
            <a:avLst/>
          </a:prstGeom>
        </p:spPr>
        <p:txBody>
          <a:bodyPr wrap="square">
            <a:spAutoFit/>
          </a:bodyPr>
          <a:lstStyle/>
          <a:p>
            <a:pPr algn="ctr"/>
            <a:r>
              <a:rPr lang="fr-FR" sz="1050" i="1" smtClean="0">
                <a:latin typeface="Cambria" panose="02040503050406030204" pitchFamily="18" charset="0"/>
                <a:ea typeface="Cambria" panose="02040503050406030204" pitchFamily="18" charset="0"/>
              </a:rPr>
              <a:t>Lange </a:t>
            </a:r>
            <a:r>
              <a:rPr lang="fr-FR" sz="1050" i="1">
                <a:latin typeface="Cambria" panose="02040503050406030204" pitchFamily="18" charset="0"/>
                <a:ea typeface="Cambria" panose="02040503050406030204" pitchFamily="18" charset="0"/>
              </a:rPr>
              <a:t>graissé couvert de déchets et de varroas issu d’une photo de Smartphone prise lors du comptage hebdomadaire au rucher </a:t>
            </a:r>
            <a:endParaRPr lang="fr-FR" sz="1050" i="1" dirty="0">
              <a:latin typeface="Cambria" panose="02040503050406030204" pitchFamily="18" charset="0"/>
              <a:ea typeface="Cambria" panose="02040503050406030204" pitchFamily="18" charset="0"/>
            </a:endParaRPr>
          </a:p>
        </p:txBody>
      </p:sp>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5687" y="2313837"/>
            <a:ext cx="2074404" cy="1062094"/>
          </a:xfrm>
          <a:prstGeom prst="rect">
            <a:avLst/>
          </a:prstGeom>
        </p:spPr>
      </p:pic>
      <p:sp>
        <p:nvSpPr>
          <p:cNvPr id="10" name="Rectangle 9"/>
          <p:cNvSpPr/>
          <p:nvPr/>
        </p:nvSpPr>
        <p:spPr>
          <a:xfrm>
            <a:off x="3845600" y="4250477"/>
            <a:ext cx="5416095" cy="253916"/>
          </a:xfrm>
          <a:prstGeom prst="rect">
            <a:avLst/>
          </a:prstGeom>
        </p:spPr>
        <p:txBody>
          <a:bodyPr wrap="square">
            <a:spAutoFit/>
          </a:bodyPr>
          <a:lstStyle/>
          <a:p>
            <a:r>
              <a:rPr lang="fr-FR" sz="1050" i="1" smtClean="0">
                <a:latin typeface="Cambria" panose="02040503050406030204" pitchFamily="18" charset="0"/>
                <a:ea typeface="Cambria" panose="02040503050406030204" pitchFamily="18" charset="0"/>
              </a:rPr>
              <a:t>Graphe de précision</a:t>
            </a:r>
            <a:r>
              <a:rPr lang="fr-FR" sz="1050" i="1">
                <a:latin typeface="Cambria" panose="02040503050406030204" pitchFamily="18" charset="0"/>
                <a:ea typeface="Cambria" panose="02040503050406030204" pitchFamily="18" charset="0"/>
              </a:rPr>
              <a:t>, rappel et mosaïque des varroas détectés sur un </a:t>
            </a:r>
            <a:r>
              <a:rPr lang="fr-FR" sz="1050" i="1" smtClean="0">
                <a:latin typeface="Cambria" panose="02040503050406030204" pitchFamily="18" charset="0"/>
                <a:ea typeface="Cambria" panose="02040503050406030204" pitchFamily="18" charset="0"/>
              </a:rPr>
              <a:t>lange</a:t>
            </a:r>
            <a:endParaRPr lang="en-US" sz="1050" i="1">
              <a:latin typeface="Cambria" panose="02040503050406030204" pitchFamily="18" charset="0"/>
              <a:ea typeface="Cambria" panose="02040503050406030204" pitchFamily="18" charset="0"/>
            </a:endParaRPr>
          </a:p>
        </p:txBody>
      </p:sp>
      <p:sp>
        <p:nvSpPr>
          <p:cNvPr id="12" name="Rectangle 11"/>
          <p:cNvSpPr/>
          <p:nvPr/>
        </p:nvSpPr>
        <p:spPr>
          <a:xfrm>
            <a:off x="3146078" y="4606974"/>
            <a:ext cx="5717263" cy="1754326"/>
          </a:xfrm>
          <a:prstGeom prst="rect">
            <a:avLst/>
          </a:prstGeom>
        </p:spPr>
        <p:txBody>
          <a:bodyPr wrap="square">
            <a:spAutoFit/>
          </a:bodyPr>
          <a:lstStyle/>
          <a:p>
            <a:r>
              <a:rPr lang="fr-FR">
                <a:ea typeface="Arial" charset="0"/>
                <a:cs typeface="Arial" charset="0"/>
              </a:rPr>
              <a:t>2 types d’erreur possibles : </a:t>
            </a:r>
            <a:endParaRPr lang="fr-FR" smtClean="0">
              <a:ea typeface="Arial" charset="0"/>
              <a:cs typeface="Arial" charset="0"/>
            </a:endParaRPr>
          </a:p>
          <a:p>
            <a:r>
              <a:rPr lang="fr-FR" u="sng" smtClean="0">
                <a:ea typeface="Arial" charset="0"/>
                <a:cs typeface="Arial" charset="0"/>
              </a:rPr>
              <a:t>se </a:t>
            </a:r>
            <a:r>
              <a:rPr lang="fr-FR" u="sng">
                <a:ea typeface="Arial" charset="0"/>
                <a:cs typeface="Arial" charset="0"/>
              </a:rPr>
              <a:t>tromper</a:t>
            </a:r>
            <a:r>
              <a:rPr lang="fr-FR">
                <a:ea typeface="Arial" charset="0"/>
                <a:cs typeface="Arial" charset="0"/>
              </a:rPr>
              <a:t> </a:t>
            </a:r>
            <a:endParaRPr lang="fr-FR" smtClean="0">
              <a:ea typeface="Arial" charset="0"/>
              <a:cs typeface="Arial" charset="0"/>
            </a:endParaRPr>
          </a:p>
          <a:p>
            <a:r>
              <a:rPr lang="fr-FR" smtClean="0">
                <a:ea typeface="Arial" charset="0"/>
                <a:cs typeface="Arial" charset="0"/>
              </a:rPr>
              <a:t>la </a:t>
            </a:r>
            <a:r>
              <a:rPr lang="fr-FR">
                <a:ea typeface="Arial" charset="0"/>
                <a:cs typeface="Arial" charset="0"/>
              </a:rPr>
              <a:t>précision quantifie la proportion d’objets comptés parmi les varroas mais qui n’en sont pas et qui sont des déchets </a:t>
            </a:r>
            <a:r>
              <a:rPr lang="fr-FR" u="sng" smtClean="0">
                <a:ea typeface="Arial" charset="0"/>
                <a:cs typeface="Arial" charset="0"/>
              </a:rPr>
              <a:t>oublier</a:t>
            </a:r>
            <a:r>
              <a:rPr lang="fr-FR" smtClean="0">
                <a:ea typeface="Arial" charset="0"/>
                <a:cs typeface="Arial" charset="0"/>
              </a:rPr>
              <a:t> </a:t>
            </a:r>
            <a:r>
              <a:rPr lang="fr-FR">
                <a:ea typeface="Arial" charset="0"/>
                <a:cs typeface="Arial" charset="0"/>
              </a:rPr>
              <a:t>des varroas </a:t>
            </a:r>
            <a:endParaRPr lang="fr-FR" smtClean="0">
              <a:ea typeface="Arial" charset="0"/>
              <a:cs typeface="Arial" charset="0"/>
            </a:endParaRPr>
          </a:p>
          <a:p>
            <a:r>
              <a:rPr lang="fr-FR" smtClean="0">
                <a:ea typeface="Arial" charset="0"/>
                <a:cs typeface="Arial" charset="0"/>
              </a:rPr>
              <a:t>le </a:t>
            </a:r>
            <a:r>
              <a:rPr lang="fr-FR">
                <a:ea typeface="Arial" charset="0"/>
                <a:cs typeface="Arial" charset="0"/>
              </a:rPr>
              <a:t>rappel quantifie la proportion de varroas </a:t>
            </a:r>
            <a:r>
              <a:rPr lang="fr-FR" smtClean="0">
                <a:ea typeface="Arial" charset="0"/>
                <a:cs typeface="Arial" charset="0"/>
              </a:rPr>
              <a:t>détectés</a:t>
            </a:r>
            <a:endParaRPr lang="en-US"/>
          </a:p>
        </p:txBody>
      </p:sp>
    </p:spTree>
    <p:extLst>
      <p:ext uri="{BB962C8B-B14F-4D97-AF65-F5344CB8AC3E}">
        <p14:creationId xmlns:p14="http://schemas.microsoft.com/office/powerpoint/2010/main" val="3877897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Influence du matériau sur le climat hygrothermique interne</a:t>
            </a:r>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252" y="1058769"/>
            <a:ext cx="7850738" cy="3694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Image 21"/>
          <p:cNvPicPr>
            <a:picLocks noChangeAspect="1"/>
          </p:cNvPicPr>
          <p:nvPr/>
        </p:nvPicPr>
        <p:blipFill rotWithShape="1">
          <a:blip r:embed="rId3" cstate="print">
            <a:extLst>
              <a:ext uri="{28A0092B-C50C-407E-A947-70E740481C1C}">
                <a14:useLocalDpi xmlns:a14="http://schemas.microsoft.com/office/drawing/2010/main" val="0"/>
              </a:ext>
            </a:extLst>
          </a:blip>
          <a:srcRect l="24522" t="52546" r="8477" b="21555"/>
          <a:stretch/>
        </p:blipFill>
        <p:spPr>
          <a:xfrm>
            <a:off x="1371600" y="4774655"/>
            <a:ext cx="5613400" cy="1474311"/>
          </a:xfrm>
          <a:prstGeom prst="rect">
            <a:avLst/>
          </a:prstGeom>
        </p:spPr>
      </p:pic>
      <p:sp>
        <p:nvSpPr>
          <p:cNvPr id="23" name="Rectangle 22"/>
          <p:cNvSpPr/>
          <p:nvPr/>
        </p:nvSpPr>
        <p:spPr>
          <a:xfrm>
            <a:off x="1193800" y="6248965"/>
            <a:ext cx="7137400" cy="307777"/>
          </a:xfrm>
          <a:prstGeom prst="rect">
            <a:avLst/>
          </a:prstGeom>
        </p:spPr>
        <p:txBody>
          <a:bodyPr wrap="square">
            <a:spAutoFit/>
          </a:bodyPr>
          <a:lstStyle/>
          <a:p>
            <a:r>
              <a:rPr lang="fr-FR" sz="1400" i="1" smtClean="0">
                <a:latin typeface="Cambria" panose="02040503050406030204" pitchFamily="18" charset="0"/>
                <a:ea typeface="Cambria" panose="02040503050406030204" pitchFamily="18" charset="0"/>
              </a:rPr>
              <a:t>Ruches en polystyrène et châtaignier instrumentées </a:t>
            </a:r>
            <a:r>
              <a:rPr lang="fr-FR" sz="1400" i="1">
                <a:latin typeface="Cambria" panose="02040503050406030204" pitchFamily="18" charset="0"/>
                <a:ea typeface="Cambria" panose="02040503050406030204" pitchFamily="18" charset="0"/>
              </a:rPr>
              <a:t>de capteurs hygrothermiques</a:t>
            </a:r>
            <a:endParaRPr lang="en-US" sz="1400"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6453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568387"/>
            <a:ext cx="8058150" cy="606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4638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Etude anthropologique des connaissances et représentations </a:t>
            </a:r>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782" y="1562100"/>
            <a:ext cx="6601707" cy="3125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6636" y="4963190"/>
            <a:ext cx="8952806" cy="1200329"/>
          </a:xfrm>
          <a:prstGeom prst="rect">
            <a:avLst/>
          </a:prstGeom>
        </p:spPr>
        <p:txBody>
          <a:bodyPr wrap="square">
            <a:spAutoFit/>
          </a:bodyPr>
          <a:lstStyle/>
          <a:p>
            <a:pPr algn="just"/>
            <a:r>
              <a:rPr lang="fr-FR" smtClean="0"/>
              <a:t>Apiculteurs et </a:t>
            </a:r>
            <a:r>
              <a:rPr lang="fr-FR"/>
              <a:t>vendeurs de ruches sont des usagers du bois qui détiennent des connaissances d’expérience, intègrent la maîtrise de ce type de matériau (et les jugements qu’ils en ont) dans leurs stratégies de différenciation professionnelle ou marchande : apiculteurs usagers ou apicuteurs bricoleurs.</a:t>
            </a:r>
            <a:endParaRPr lang="en-US"/>
          </a:p>
        </p:txBody>
      </p:sp>
      <p:sp>
        <p:nvSpPr>
          <p:cNvPr id="20" name="Espace réservé du contenu 2"/>
          <p:cNvSpPr txBox="1">
            <a:spLocks/>
          </p:cNvSpPr>
          <p:nvPr/>
        </p:nvSpPr>
        <p:spPr>
          <a:xfrm>
            <a:off x="16636" y="940644"/>
            <a:ext cx="8952806" cy="441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lang="fr-FR" sz="1800" b="1" i="1" kern="1200" dirty="0" smtClean="0">
                <a:solidFill>
                  <a:srgbClr val="06A2A0"/>
                </a:solidFill>
                <a:latin typeface="Cambria" panose="02040503050406030204" pitchFamily="18" charset="0"/>
                <a:ea typeface="+mn-ea"/>
                <a:cs typeface="+mn-cs"/>
              </a:defRPr>
            </a:lvl1pPr>
            <a:lvl2pPr marL="457189" indent="0" algn="l" defTabSz="914400" rtl="0" eaLnBrk="1" latinLnBrk="0" hangingPunct="1">
              <a:lnSpc>
                <a:spcPct val="90000"/>
              </a:lnSpc>
              <a:spcBef>
                <a:spcPts val="500"/>
              </a:spcBef>
              <a:buFontTx/>
              <a:buNone/>
              <a:defRPr lang="fr-FR" sz="1900" kern="1200" dirty="0" smtClean="0">
                <a:solidFill>
                  <a:schemeClr val="bg1">
                    <a:lumMod val="10000"/>
                  </a:schemeClr>
                </a:solidFill>
                <a:latin typeface="Cambria" panose="02040503050406030204" pitchFamily="18" charset="0"/>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600" kern="1200">
                <a:solidFill>
                  <a:schemeClr val="bg1">
                    <a:lumMod val="10000"/>
                  </a:schemeClr>
                </a:solidFill>
                <a:latin typeface="Cambria" panose="02040503050406030204" pitchFamily="18" charset="0"/>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400" kern="1200">
                <a:solidFill>
                  <a:schemeClr val="bg1">
                    <a:lumMod val="10000"/>
                  </a:schemeClr>
                </a:solidFill>
                <a:latin typeface="Cambria" panose="02040503050406030204" pitchFamily="18" charset="0"/>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200" kern="1200">
                <a:solidFill>
                  <a:schemeClr val="bg1">
                    <a:lumMod val="10000"/>
                  </a:schemeClr>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E</a:t>
            </a:r>
            <a:r>
              <a:rPr lang="fr-FR" smtClean="0"/>
              <a:t>nquête </a:t>
            </a:r>
            <a:r>
              <a:rPr lang="fr-FR"/>
              <a:t>exploratoire (9 vendeurs, 24 apiculteurs)</a:t>
            </a:r>
          </a:p>
        </p:txBody>
      </p:sp>
    </p:spTree>
    <p:extLst>
      <p:ext uri="{BB962C8B-B14F-4D97-AF65-F5344CB8AC3E}">
        <p14:creationId xmlns:p14="http://schemas.microsoft.com/office/powerpoint/2010/main" val="673995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47460" y="853371"/>
            <a:ext cx="8505825" cy="3148123"/>
          </a:xfrm>
          <a:ln>
            <a:noFill/>
          </a:ln>
        </p:spPr>
        <p:txBody>
          <a:bodyPr>
            <a:noAutofit/>
          </a:bodyPr>
          <a:lstStyle/>
          <a:p>
            <a:r>
              <a:rPr lang="fr-FR" sz="2400" b="1" dirty="0"/>
              <a:t>Le bois des ruches : quel confort pour l'habitat des abeilles </a:t>
            </a:r>
            <a:r>
              <a:rPr lang="fr-FR" sz="2400" b="1" dirty="0" smtClean="0"/>
              <a:t>?</a:t>
            </a:r>
            <a:br>
              <a:rPr lang="fr-FR" sz="2400" b="1" dirty="0" smtClean="0"/>
            </a:br>
            <a:r>
              <a:rPr lang="fr-FR" sz="1400" u="sng">
                <a:solidFill>
                  <a:schemeClr val="tx1"/>
                </a:solidFill>
                <a:latin typeface="Cambria" panose="02040503050406030204" pitchFamily="18" charset="0"/>
                <a:ea typeface="Cambria" panose="02040503050406030204" pitchFamily="18" charset="0"/>
              </a:rPr>
              <a:t>Anna </a:t>
            </a:r>
            <a:r>
              <a:rPr lang="fr-FR" sz="1400" u="sng" smtClean="0">
                <a:solidFill>
                  <a:schemeClr val="tx1"/>
                </a:solidFill>
                <a:latin typeface="Cambria" panose="02040503050406030204" pitchFamily="18" charset="0"/>
                <a:ea typeface="Cambria" panose="02040503050406030204" pitchFamily="18" charset="0"/>
              </a:rPr>
              <a:t>Dupleix, </a:t>
            </a:r>
            <a:r>
              <a:rPr lang="fr-FR" altLang="x-none" sz="1400">
                <a:solidFill>
                  <a:schemeClr val="tx1"/>
                </a:solidFill>
                <a:latin typeface="Cambria" panose="02040503050406030204" pitchFamily="18" charset="0"/>
                <a:ea typeface="Cambria" panose="02040503050406030204" pitchFamily="18" charset="0"/>
              </a:rPr>
              <a:t>Shu Wah </a:t>
            </a:r>
            <a:r>
              <a:rPr lang="fr-FR" altLang="x-none" sz="1400" smtClean="0">
                <a:solidFill>
                  <a:schemeClr val="tx1"/>
                </a:solidFill>
                <a:latin typeface="Cambria" panose="02040503050406030204" pitchFamily="18" charset="0"/>
                <a:ea typeface="Cambria" panose="02040503050406030204" pitchFamily="18" charset="0"/>
              </a:rPr>
              <a:t>Mui, </a:t>
            </a:r>
            <a:r>
              <a:rPr lang="fr-FR" altLang="x-none" sz="1400">
                <a:solidFill>
                  <a:schemeClr val="tx1"/>
                </a:solidFill>
                <a:latin typeface="Cambria" panose="02040503050406030204" pitchFamily="18" charset="0"/>
                <a:ea typeface="Cambria" panose="02040503050406030204" pitchFamily="18" charset="0"/>
              </a:rPr>
              <a:t>Delphine </a:t>
            </a:r>
            <a:r>
              <a:rPr lang="fr-FR" altLang="x-none" sz="1400" smtClean="0">
                <a:solidFill>
                  <a:schemeClr val="tx1"/>
                </a:solidFill>
                <a:latin typeface="Cambria" panose="02040503050406030204" pitchFamily="18" charset="0"/>
                <a:ea typeface="Cambria" panose="02040503050406030204" pitchFamily="18" charset="0"/>
              </a:rPr>
              <a:t>Jullien, </a:t>
            </a:r>
            <a:r>
              <a:rPr lang="fr-FR" sz="1400">
                <a:solidFill>
                  <a:schemeClr val="tx1"/>
                </a:solidFill>
                <a:latin typeface="Cambria" panose="02040503050406030204" pitchFamily="18" charset="0"/>
                <a:ea typeface="Cambria" panose="02040503050406030204" pitchFamily="18" charset="0"/>
              </a:rPr>
              <a:t>Pascale </a:t>
            </a:r>
            <a:r>
              <a:rPr lang="fr-FR" sz="1400" smtClean="0">
                <a:solidFill>
                  <a:schemeClr val="tx1"/>
                </a:solidFill>
                <a:latin typeface="Cambria" panose="02040503050406030204" pitchFamily="18" charset="0"/>
                <a:ea typeface="Cambria" panose="02040503050406030204" pitchFamily="18" charset="0"/>
              </a:rPr>
              <a:t>Moity-Maïzi, </a:t>
            </a:r>
            <a:r>
              <a:rPr lang="fr-FR" sz="1400">
                <a:solidFill>
                  <a:schemeClr val="tx1"/>
                </a:solidFill>
                <a:latin typeface="Cambria" panose="02040503050406030204" pitchFamily="18" charset="0"/>
                <a:ea typeface="Cambria" panose="02040503050406030204" pitchFamily="18" charset="0"/>
              </a:rPr>
              <a:t>Pauline </a:t>
            </a:r>
            <a:r>
              <a:rPr lang="fr-FR" sz="1400" smtClean="0">
                <a:solidFill>
                  <a:schemeClr val="tx1"/>
                </a:solidFill>
                <a:latin typeface="Cambria" panose="02040503050406030204" pitchFamily="18" charset="0"/>
                <a:ea typeface="Cambria" panose="02040503050406030204" pitchFamily="18" charset="0"/>
              </a:rPr>
              <a:t>Milliet-Treboux, </a:t>
            </a:r>
            <a:r>
              <a:rPr lang="fr-FR" sz="1400">
                <a:solidFill>
                  <a:schemeClr val="tx1"/>
                </a:solidFill>
                <a:latin typeface="Cambria" panose="02040503050406030204" pitchFamily="18" charset="0"/>
                <a:ea typeface="Cambria" panose="02040503050406030204" pitchFamily="18" charset="0"/>
              </a:rPr>
              <a:t>Bertrand </a:t>
            </a:r>
            <a:r>
              <a:rPr lang="fr-FR" sz="1400" smtClean="0">
                <a:solidFill>
                  <a:schemeClr val="tx1"/>
                </a:solidFill>
                <a:latin typeface="Cambria" panose="02040503050406030204" pitchFamily="18" charset="0"/>
                <a:ea typeface="Cambria" panose="02040503050406030204" pitchFamily="18" charset="0"/>
              </a:rPr>
              <a:t>Schatz, </a:t>
            </a:r>
            <a:r>
              <a:rPr lang="fr-FR" altLang="x-none" sz="1400">
                <a:solidFill>
                  <a:schemeClr val="tx1"/>
                </a:solidFill>
                <a:latin typeface="Cambria" panose="02040503050406030204" pitchFamily="18" charset="0"/>
                <a:ea typeface="Cambria" panose="02040503050406030204" pitchFamily="18" charset="0"/>
              </a:rPr>
              <a:t>François </a:t>
            </a:r>
            <a:r>
              <a:rPr lang="fr-FR" altLang="x-none" sz="1400" smtClean="0">
                <a:solidFill>
                  <a:schemeClr val="tx1"/>
                </a:solidFill>
                <a:latin typeface="Cambria" panose="02040503050406030204" pitchFamily="18" charset="0"/>
                <a:ea typeface="Cambria" panose="02040503050406030204" pitchFamily="18" charset="0"/>
              </a:rPr>
              <a:t>Pfister, </a:t>
            </a:r>
            <a:r>
              <a:rPr lang="fr-FR" altLang="x-none" sz="1400">
                <a:solidFill>
                  <a:schemeClr val="tx1"/>
                </a:solidFill>
                <a:latin typeface="Cambria" panose="02040503050406030204" pitchFamily="18" charset="0"/>
                <a:ea typeface="Cambria" panose="02040503050406030204" pitchFamily="18" charset="0"/>
              </a:rPr>
              <a:t>Victor </a:t>
            </a:r>
            <a:r>
              <a:rPr lang="fr-FR" altLang="x-none" sz="1400" smtClean="0">
                <a:solidFill>
                  <a:schemeClr val="tx1"/>
                </a:solidFill>
                <a:latin typeface="Cambria" panose="02040503050406030204" pitchFamily="18" charset="0"/>
                <a:ea typeface="Cambria" panose="02040503050406030204" pitchFamily="18" charset="0"/>
              </a:rPr>
              <a:t>Reutenauer, </a:t>
            </a:r>
            <a:r>
              <a:rPr lang="fr-FR" sz="1400">
                <a:solidFill>
                  <a:schemeClr val="tx1"/>
                </a:solidFill>
                <a:latin typeface="Cambria" panose="02040503050406030204" pitchFamily="18" charset="0"/>
                <a:ea typeface="Cambria" panose="02040503050406030204" pitchFamily="18" charset="0"/>
              </a:rPr>
              <a:t>Capucine </a:t>
            </a:r>
            <a:r>
              <a:rPr lang="fr-FR" sz="1400" smtClean="0">
                <a:solidFill>
                  <a:schemeClr val="tx1"/>
                </a:solidFill>
                <a:latin typeface="Cambria" panose="02040503050406030204" pitchFamily="18" charset="0"/>
                <a:ea typeface="Cambria" panose="02040503050406030204" pitchFamily="18" charset="0"/>
              </a:rPr>
              <a:t>Carlier</a:t>
            </a:r>
            <a:r>
              <a:rPr lang="fr-FR" altLang="x-none" sz="1400" smtClean="0">
                <a:solidFill>
                  <a:schemeClr val="tx1"/>
                </a:solidFill>
                <a:latin typeface="Cambria" panose="02040503050406030204" pitchFamily="18" charset="0"/>
                <a:ea typeface="Cambria" panose="02040503050406030204" pitchFamily="18" charset="0"/>
              </a:rPr>
              <a:t>, Emmanuel Ruffio</a:t>
            </a:r>
            <a:r>
              <a:rPr lang="fr-FR" sz="1400" dirty="0">
                <a:solidFill>
                  <a:schemeClr val="tx1"/>
                </a:solidFill>
                <a:latin typeface="Cambria" panose="02040503050406030204" pitchFamily="18" charset="0"/>
                <a:ea typeface="Cambria" panose="02040503050406030204" pitchFamily="18" charset="0"/>
              </a:rPr>
              <a:t/>
            </a:r>
            <a:br>
              <a:rPr lang="fr-FR" sz="1400" dirty="0">
                <a:solidFill>
                  <a:schemeClr val="tx1"/>
                </a:solidFill>
                <a:latin typeface="Cambria" panose="02040503050406030204" pitchFamily="18" charset="0"/>
                <a:ea typeface="Cambria" panose="02040503050406030204" pitchFamily="18" charset="0"/>
              </a:rPr>
            </a:br>
            <a:r>
              <a:rPr lang="fr-FR" sz="2400" b="1" dirty="0" err="1"/>
              <a:t>SuperBeeLive</a:t>
            </a:r>
            <a:r>
              <a:rPr lang="fr-FR" sz="2400" b="1" dirty="0"/>
              <a:t> : Une ruche d’observation instrumentée pour un suivi en temps réel d’une colonie d’abeilles </a:t>
            </a:r>
            <a:r>
              <a:rPr lang="fr-FR" sz="2400" b="1" dirty="0" smtClean="0"/>
              <a:t/>
            </a:r>
            <a:br>
              <a:rPr lang="fr-FR" sz="2400" b="1" dirty="0" smtClean="0"/>
            </a:br>
            <a:r>
              <a:rPr lang="fr-FR" sz="1400" u="sng" dirty="0">
                <a:solidFill>
                  <a:schemeClr val="tx1"/>
                </a:solidFill>
                <a:latin typeface="Cambria" panose="02040503050406030204" pitchFamily="18" charset="0"/>
                <a:ea typeface="Cambria" panose="02040503050406030204" pitchFamily="18" charset="0"/>
              </a:rPr>
              <a:t>Capucine </a:t>
            </a:r>
            <a:r>
              <a:rPr lang="fr-FR" sz="1400" u="sng" dirty="0" smtClean="0">
                <a:solidFill>
                  <a:schemeClr val="tx1"/>
                </a:solidFill>
                <a:latin typeface="Cambria" panose="02040503050406030204" pitchFamily="18" charset="0"/>
                <a:ea typeface="Cambria" panose="02040503050406030204" pitchFamily="18" charset="0"/>
              </a:rPr>
              <a:t>Carlier</a:t>
            </a:r>
            <a:r>
              <a:rPr lang="fr-FR" sz="1400" dirty="0" smtClean="0">
                <a:solidFill>
                  <a:schemeClr val="tx1"/>
                </a:solidFill>
                <a:latin typeface="Cambria" panose="02040503050406030204" pitchFamily="18" charset="0"/>
                <a:ea typeface="Cambria" panose="02040503050406030204" pitchFamily="18" charset="0"/>
              </a:rPr>
              <a:t>, Gille </a:t>
            </a:r>
            <a:r>
              <a:rPr lang="fr-FR" sz="1400" dirty="0">
                <a:solidFill>
                  <a:schemeClr val="tx1"/>
                </a:solidFill>
                <a:latin typeface="Cambria" panose="02040503050406030204" pitchFamily="18" charset="0"/>
                <a:ea typeface="Cambria" panose="02040503050406030204" pitchFamily="18" charset="0"/>
              </a:rPr>
              <a:t>Camp, </a:t>
            </a:r>
            <a:r>
              <a:rPr lang="fr-FR" sz="1400" dirty="0" smtClean="0">
                <a:solidFill>
                  <a:schemeClr val="tx1"/>
                </a:solidFill>
                <a:latin typeface="Cambria" panose="02040503050406030204" pitchFamily="18" charset="0"/>
                <a:ea typeface="Cambria" panose="02040503050406030204" pitchFamily="18" charset="0"/>
              </a:rPr>
              <a:t>Anna </a:t>
            </a:r>
            <a:r>
              <a:rPr lang="fr-FR" sz="1400" dirty="0">
                <a:solidFill>
                  <a:schemeClr val="tx1"/>
                </a:solidFill>
                <a:latin typeface="Cambria" panose="02040503050406030204" pitchFamily="18" charset="0"/>
                <a:ea typeface="Cambria" panose="02040503050406030204" pitchFamily="18" charset="0"/>
              </a:rPr>
              <a:t>Dupleix, </a:t>
            </a:r>
            <a:r>
              <a:rPr lang="fr-FR" sz="1400" dirty="0" smtClean="0">
                <a:solidFill>
                  <a:schemeClr val="tx1"/>
                </a:solidFill>
                <a:latin typeface="Cambria" panose="02040503050406030204" pitchFamily="18" charset="0"/>
                <a:ea typeface="Cambria" panose="02040503050406030204" pitchFamily="18" charset="0"/>
              </a:rPr>
              <a:t>Sébastien </a:t>
            </a:r>
            <a:r>
              <a:rPr lang="fr-FR" sz="1400" dirty="0">
                <a:solidFill>
                  <a:schemeClr val="tx1"/>
                </a:solidFill>
                <a:latin typeface="Cambria" panose="02040503050406030204" pitchFamily="18" charset="0"/>
                <a:ea typeface="Cambria" panose="02040503050406030204" pitchFamily="18" charset="0"/>
              </a:rPr>
              <a:t>Druon, </a:t>
            </a:r>
            <a:r>
              <a:rPr lang="fr-FR" sz="1400" dirty="0" smtClean="0">
                <a:solidFill>
                  <a:schemeClr val="tx1"/>
                </a:solidFill>
                <a:latin typeface="Cambria" panose="02040503050406030204" pitchFamily="18" charset="0"/>
                <a:ea typeface="Cambria" panose="02040503050406030204" pitchFamily="18" charset="0"/>
              </a:rPr>
              <a:t>Delphine </a:t>
            </a:r>
            <a:r>
              <a:rPr lang="fr-FR" sz="1400" dirty="0">
                <a:solidFill>
                  <a:schemeClr val="tx1"/>
                </a:solidFill>
                <a:latin typeface="Cambria" panose="02040503050406030204" pitchFamily="18" charset="0"/>
                <a:ea typeface="Cambria" panose="02040503050406030204" pitchFamily="18" charset="0"/>
              </a:rPr>
              <a:t>Jullien, </a:t>
            </a:r>
            <a:r>
              <a:rPr lang="fr-FR" sz="1400" dirty="0" smtClean="0">
                <a:solidFill>
                  <a:schemeClr val="tx1"/>
                </a:solidFill>
                <a:latin typeface="Cambria" panose="02040503050406030204" pitchFamily="18" charset="0"/>
                <a:ea typeface="Cambria" panose="02040503050406030204" pitchFamily="18" charset="0"/>
              </a:rPr>
              <a:t>Matthieu </a:t>
            </a:r>
            <a:r>
              <a:rPr lang="fr-FR" sz="1400" dirty="0">
                <a:solidFill>
                  <a:schemeClr val="tx1"/>
                </a:solidFill>
                <a:latin typeface="Cambria" panose="02040503050406030204" pitchFamily="18" charset="0"/>
                <a:ea typeface="Cambria" panose="02040503050406030204" pitchFamily="18" charset="0"/>
              </a:rPr>
              <a:t>Rousset</a:t>
            </a:r>
            <a:r>
              <a:rPr lang="fr-FR" sz="1400" dirty="0">
                <a:latin typeface="Cambria" panose="02040503050406030204" pitchFamily="18" charset="0"/>
                <a:ea typeface="Cambria" panose="02040503050406030204" pitchFamily="18" charset="0"/>
              </a:rPr>
              <a:t/>
            </a:r>
            <a:br>
              <a:rPr lang="fr-FR" sz="1400" dirty="0">
                <a:latin typeface="Cambria" panose="02040503050406030204" pitchFamily="18" charset="0"/>
                <a:ea typeface="Cambria" panose="02040503050406030204" pitchFamily="18" charset="0"/>
              </a:rPr>
            </a:br>
            <a:endParaRPr lang="fr-FR" sz="1400" b="1" i="0" dirty="0">
              <a:solidFill>
                <a:schemeClr val="tx1"/>
              </a:solidFill>
              <a:latin typeface="+mn-lt"/>
            </a:endParaRPr>
          </a:p>
        </p:txBody>
      </p:sp>
      <p:sp>
        <p:nvSpPr>
          <p:cNvPr id="4" name="Espace réservé du contenu 3"/>
          <p:cNvSpPr>
            <a:spLocks noGrp="1"/>
          </p:cNvSpPr>
          <p:nvPr>
            <p:ph sz="quarter" idx="13"/>
          </p:nvPr>
        </p:nvSpPr>
        <p:spPr>
          <a:xfrm>
            <a:off x="-634798" y="1082996"/>
            <a:ext cx="10805823" cy="443654"/>
          </a:xfrm>
        </p:spPr>
        <p:txBody>
          <a:bodyPr>
            <a:normAutofit/>
          </a:bodyPr>
          <a:lstStyle/>
          <a:p>
            <a:r>
              <a:rPr lang="en-US" sz="1600" dirty="0" err="1"/>
              <a:t>Congrès</a:t>
            </a:r>
            <a:r>
              <a:rPr lang="en-US" sz="1600" dirty="0"/>
              <a:t> </a:t>
            </a:r>
            <a:r>
              <a:rPr lang="en-US" sz="1600" dirty="0" err="1"/>
              <a:t>Ecolo’Tech</a:t>
            </a:r>
            <a:r>
              <a:rPr lang="en-US" sz="1600" dirty="0"/>
              <a:t>, Montpellier, 7-11 </a:t>
            </a:r>
            <a:r>
              <a:rPr lang="en-US" sz="1600" err="1"/>
              <a:t>Novembre</a:t>
            </a:r>
            <a:r>
              <a:rPr lang="en-US" sz="1600"/>
              <a:t> </a:t>
            </a:r>
            <a:r>
              <a:rPr lang="en-US" sz="1600" smtClean="0"/>
              <a:t>2018</a:t>
            </a:r>
          </a:p>
          <a:p>
            <a:endParaRPr lang="fr-FR" sz="1400" i="1" u="sng" dirty="0">
              <a:solidFill>
                <a:schemeClr val="tx1"/>
              </a:solidFill>
              <a:latin typeface="Cambria" panose="02040503050406030204" pitchFamily="18" charset="0"/>
              <a:ea typeface="Cambria" panose="02040503050406030204" pitchFamily="18" charset="0"/>
              <a:cs typeface="+mj-cs"/>
            </a:endParaRPr>
          </a:p>
        </p:txBody>
      </p:sp>
      <p:pic>
        <p:nvPicPr>
          <p:cNvPr id="32" name="Image 1" descr="Logo LMGC"/>
          <p:cNvPicPr>
            <a:picLocks noChangeAspect="1" noChangeArrowheads="1"/>
          </p:cNvPicPr>
          <p:nvPr/>
        </p:nvPicPr>
        <p:blipFill rotWithShape="1">
          <a:blip r:embed="rId2">
            <a:extLst>
              <a:ext uri="{28A0092B-C50C-407E-A947-70E740481C1C}">
                <a14:useLocalDpi xmlns:a14="http://schemas.microsoft.com/office/drawing/2010/main" val="0"/>
              </a:ext>
            </a:extLst>
          </a:blip>
          <a:srcRect r="3576" b="-3388"/>
          <a:stretch/>
        </p:blipFill>
        <p:spPr bwMode="auto">
          <a:xfrm>
            <a:off x="2431466" y="6454274"/>
            <a:ext cx="4454434" cy="338418"/>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e 35"/>
          <p:cNvGrpSpPr/>
          <p:nvPr/>
        </p:nvGrpSpPr>
        <p:grpSpPr>
          <a:xfrm>
            <a:off x="1325329" y="3414296"/>
            <a:ext cx="2813456" cy="2660842"/>
            <a:chOff x="4861319" y="1131648"/>
            <a:chExt cx="3751274" cy="3547789"/>
          </a:xfrm>
        </p:grpSpPr>
        <p:grpSp>
          <p:nvGrpSpPr>
            <p:cNvPr id="37" name="Groupe 36"/>
            <p:cNvGrpSpPr/>
            <p:nvPr/>
          </p:nvGrpSpPr>
          <p:grpSpPr>
            <a:xfrm>
              <a:off x="4861319" y="1131648"/>
              <a:ext cx="3751274" cy="3547789"/>
              <a:chOff x="4837465" y="1152649"/>
              <a:chExt cx="3751274" cy="3547789"/>
            </a:xfrm>
          </p:grpSpPr>
          <p:pic>
            <p:nvPicPr>
              <p:cNvPr id="42" name="Image 41"/>
              <p:cNvPicPr>
                <a:picLocks noChangeAspect="1"/>
              </p:cNvPicPr>
              <p:nvPr/>
            </p:nvPicPr>
            <p:blipFill rotWithShape="1">
              <a:blip r:embed="rId3">
                <a:extLst>
                  <a:ext uri="{28A0092B-C50C-407E-A947-70E740481C1C}">
                    <a14:useLocalDpi xmlns:a14="http://schemas.microsoft.com/office/drawing/2010/main" val="0"/>
                  </a:ext>
                </a:extLst>
              </a:blip>
              <a:srcRect t="19825" r="32087" b="31941"/>
              <a:stretch/>
            </p:blipFill>
            <p:spPr>
              <a:xfrm>
                <a:off x="4837465" y="1191749"/>
                <a:ext cx="3328773" cy="3307862"/>
              </a:xfrm>
              <a:prstGeom prst="rect">
                <a:avLst/>
              </a:prstGeom>
            </p:spPr>
          </p:pic>
          <p:sp>
            <p:nvSpPr>
              <p:cNvPr id="43" name="ZoneTexte 42"/>
              <p:cNvSpPr txBox="1"/>
              <p:nvPr/>
            </p:nvSpPr>
            <p:spPr>
              <a:xfrm>
                <a:off x="4931032" y="1566248"/>
                <a:ext cx="2085752" cy="369332"/>
              </a:xfrm>
              <a:prstGeom prst="rect">
                <a:avLst/>
              </a:prstGeom>
              <a:noFill/>
            </p:spPr>
            <p:txBody>
              <a:bodyPr wrap="square" rtlCol="0">
                <a:spAutoFit/>
              </a:bodyPr>
              <a:lstStyle/>
              <a:p>
                <a:r>
                  <a:rPr lang="fr-FR" sz="1200" dirty="0">
                    <a:solidFill>
                      <a:srgbClr val="00B050"/>
                    </a:solidFill>
                  </a:rPr>
                  <a:t>Wood sciences</a:t>
                </a:r>
              </a:p>
            </p:txBody>
          </p:sp>
          <p:sp>
            <p:nvSpPr>
              <p:cNvPr id="44" name="ZoneTexte 43"/>
              <p:cNvSpPr txBox="1"/>
              <p:nvPr/>
            </p:nvSpPr>
            <p:spPr>
              <a:xfrm>
                <a:off x="5666002" y="1152649"/>
                <a:ext cx="1482165" cy="369332"/>
              </a:xfrm>
              <a:prstGeom prst="rect">
                <a:avLst/>
              </a:prstGeom>
              <a:noFill/>
            </p:spPr>
            <p:txBody>
              <a:bodyPr wrap="square" rtlCol="0">
                <a:spAutoFit/>
              </a:bodyPr>
              <a:lstStyle/>
              <a:p>
                <a:r>
                  <a:rPr lang="fr-FR" sz="1200" dirty="0" err="1">
                    <a:solidFill>
                      <a:schemeClr val="accent1"/>
                    </a:solidFill>
                  </a:rPr>
                  <a:t>Anthropology</a:t>
                </a:r>
                <a:endParaRPr lang="fr-FR" sz="1200" dirty="0">
                  <a:solidFill>
                    <a:schemeClr val="accent1"/>
                  </a:solidFill>
                </a:endParaRPr>
              </a:p>
            </p:txBody>
          </p:sp>
          <p:sp>
            <p:nvSpPr>
              <p:cNvPr id="45" name="ZoneTexte 44"/>
              <p:cNvSpPr txBox="1"/>
              <p:nvPr/>
            </p:nvSpPr>
            <p:spPr>
              <a:xfrm>
                <a:off x="5949945" y="4331106"/>
                <a:ext cx="2638794" cy="369332"/>
              </a:xfrm>
              <a:prstGeom prst="rect">
                <a:avLst/>
              </a:prstGeom>
              <a:noFill/>
            </p:spPr>
            <p:txBody>
              <a:bodyPr wrap="square" rtlCol="0">
                <a:spAutoFit/>
              </a:bodyPr>
              <a:lstStyle/>
              <a:p>
                <a:r>
                  <a:rPr lang="fr-FR" sz="1200" dirty="0" err="1">
                    <a:solidFill>
                      <a:srgbClr val="F50B4E"/>
                    </a:solidFill>
                  </a:rPr>
                  <a:t>Apidology</a:t>
                </a:r>
                <a:endParaRPr lang="fr-FR" sz="1200" dirty="0">
                  <a:solidFill>
                    <a:srgbClr val="F50B4E"/>
                  </a:solidFill>
                </a:endParaRPr>
              </a:p>
            </p:txBody>
          </p:sp>
        </p:grpSp>
        <p:sp>
          <p:nvSpPr>
            <p:cNvPr id="38" name="Ellipse 37"/>
            <p:cNvSpPr/>
            <p:nvPr/>
          </p:nvSpPr>
          <p:spPr>
            <a:xfrm>
              <a:off x="5336934" y="1826474"/>
              <a:ext cx="1451230" cy="2483631"/>
            </a:xfrm>
            <a:prstGeom prst="ellipse">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9" name="Ellipse 38"/>
            <p:cNvSpPr/>
            <p:nvPr/>
          </p:nvSpPr>
          <p:spPr>
            <a:xfrm>
              <a:off x="6525705" y="1307193"/>
              <a:ext cx="1451230" cy="2290367"/>
            </a:xfrm>
            <a:prstGeom prst="ellipse">
              <a:avLst/>
            </a:prstGeom>
            <a:noFill/>
            <a:ln w="222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0" name="Ellipse 39"/>
            <p:cNvSpPr/>
            <p:nvPr/>
          </p:nvSpPr>
          <p:spPr>
            <a:xfrm rot="3777507">
              <a:off x="6382198" y="3471650"/>
              <a:ext cx="1232737" cy="858160"/>
            </a:xfrm>
            <a:prstGeom prst="ellipse">
              <a:avLst/>
            </a:prstGeom>
            <a:noFill/>
            <a:ln w="22225">
              <a:solidFill>
                <a:srgbClr val="F50B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1" name="Ellipse 40"/>
            <p:cNvSpPr/>
            <p:nvPr/>
          </p:nvSpPr>
          <p:spPr>
            <a:xfrm>
              <a:off x="6639208" y="3155764"/>
              <a:ext cx="252000" cy="252000"/>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pic>
        <p:nvPicPr>
          <p:cNvPr id="48" name="Imag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29" y="5148271"/>
            <a:ext cx="1347843" cy="434258"/>
          </a:xfrm>
          <a:prstGeom prst="rect">
            <a:avLst/>
          </a:prstGeom>
        </p:spPr>
      </p:pic>
      <p:pic>
        <p:nvPicPr>
          <p:cNvPr id="50" name="Imag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294" y="4684069"/>
            <a:ext cx="972514" cy="385432"/>
          </a:xfrm>
          <a:prstGeom prst="rect">
            <a:avLst/>
          </a:prstGeom>
        </p:spPr>
      </p:pic>
      <p:pic>
        <p:nvPicPr>
          <p:cNvPr id="51" name="Picture 2" descr="Résultat de recherche d'images pour &quot;ird institut recherche&quo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1625"/>
          <a:stretch/>
        </p:blipFill>
        <p:spPr bwMode="auto">
          <a:xfrm>
            <a:off x="231294" y="3691295"/>
            <a:ext cx="537188" cy="39051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Résultat de recherche d'images pour &quot;cefe écologie fonctionnelle&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102" y="4194253"/>
            <a:ext cx="856165" cy="386091"/>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64230" y="4599435"/>
            <a:ext cx="1147366" cy="650568"/>
          </a:xfrm>
          <a:prstGeom prst="rect">
            <a:avLst/>
          </a:prstGeom>
        </p:spPr>
      </p:pic>
      <p:pic>
        <p:nvPicPr>
          <p:cNvPr id="54" name="Imag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1854" y="4175164"/>
            <a:ext cx="1185464" cy="424271"/>
          </a:xfrm>
          <a:prstGeom prst="rect">
            <a:avLst/>
          </a:prstGeom>
        </p:spPr>
      </p:pic>
      <p:pic>
        <p:nvPicPr>
          <p:cNvPr id="55" name="Imag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7577" y="3498480"/>
            <a:ext cx="1314019" cy="564181"/>
          </a:xfrm>
          <a:prstGeom prst="rect">
            <a:avLst/>
          </a:prstGeom>
        </p:spPr>
      </p:pic>
      <p:pic>
        <p:nvPicPr>
          <p:cNvPr id="56" name="Image 5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6407" y="5314272"/>
            <a:ext cx="708413" cy="738774"/>
          </a:xfrm>
          <a:prstGeom prst="rect">
            <a:avLst/>
          </a:prstGeom>
        </p:spPr>
      </p:pic>
      <p:pic>
        <p:nvPicPr>
          <p:cNvPr id="58" name="Image 57"/>
          <p:cNvPicPr>
            <a:picLocks noChangeAspect="1"/>
          </p:cNvPicPr>
          <p:nvPr/>
        </p:nvPicPr>
        <p:blipFill>
          <a:blip r:embed="rId12"/>
          <a:stretch>
            <a:fillRect/>
          </a:stretch>
        </p:blipFill>
        <p:spPr>
          <a:xfrm>
            <a:off x="4565244" y="3616341"/>
            <a:ext cx="2931270" cy="1966188"/>
          </a:xfrm>
          <a:prstGeom prst="rect">
            <a:avLst/>
          </a:prstGeom>
        </p:spPr>
      </p:pic>
      <p:pic>
        <p:nvPicPr>
          <p:cNvPr id="59" name="Espace réservé du contenu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03699" y="4932383"/>
            <a:ext cx="992815" cy="992815"/>
          </a:xfrm>
          <a:prstGeom prst="rect">
            <a:avLst/>
          </a:prstGeom>
        </p:spPr>
      </p:pic>
      <p:pic>
        <p:nvPicPr>
          <p:cNvPr id="3" name="Image 2"/>
          <p:cNvPicPr>
            <a:picLocks noChangeAspect="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6317906" y="4081807"/>
            <a:ext cx="1178608" cy="1178608"/>
          </a:xfrm>
          <a:prstGeom prst="rect">
            <a:avLst/>
          </a:prstGeom>
        </p:spPr>
      </p:pic>
      <p:sp>
        <p:nvSpPr>
          <p:cNvPr id="26" name="Espace réservé du contenu 2"/>
          <p:cNvSpPr txBox="1">
            <a:spLocks/>
          </p:cNvSpPr>
          <p:nvPr/>
        </p:nvSpPr>
        <p:spPr>
          <a:xfrm>
            <a:off x="4387010" y="3584688"/>
            <a:ext cx="3374761" cy="2796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lang="fr-FR" sz="1800" b="1" i="1" kern="1200" dirty="0" smtClean="0">
                <a:solidFill>
                  <a:srgbClr val="06A2A0"/>
                </a:solidFill>
                <a:latin typeface="Cambria" panose="02040503050406030204" pitchFamily="18" charset="0"/>
                <a:ea typeface="+mn-ea"/>
                <a:cs typeface="+mn-cs"/>
              </a:defRPr>
            </a:lvl1pPr>
            <a:lvl2pPr marL="457189" indent="0" algn="l" defTabSz="914400" rtl="0" eaLnBrk="1" latinLnBrk="0" hangingPunct="1">
              <a:lnSpc>
                <a:spcPct val="90000"/>
              </a:lnSpc>
              <a:spcBef>
                <a:spcPts val="500"/>
              </a:spcBef>
              <a:buFontTx/>
              <a:buNone/>
              <a:defRPr lang="fr-FR" sz="1900" kern="1200" dirty="0" smtClean="0">
                <a:solidFill>
                  <a:schemeClr val="bg1">
                    <a:lumMod val="10000"/>
                  </a:schemeClr>
                </a:solidFill>
                <a:latin typeface="Cambria" panose="02040503050406030204" pitchFamily="18" charset="0"/>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600" kern="1200">
                <a:solidFill>
                  <a:schemeClr val="bg1">
                    <a:lumMod val="10000"/>
                  </a:schemeClr>
                </a:solidFill>
                <a:latin typeface="Cambria" panose="02040503050406030204" pitchFamily="18" charset="0"/>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400" kern="1200">
                <a:solidFill>
                  <a:schemeClr val="bg1">
                    <a:lumMod val="10000"/>
                  </a:schemeClr>
                </a:solidFill>
                <a:latin typeface="Cambria" panose="02040503050406030204" pitchFamily="18" charset="0"/>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200" kern="1200">
                <a:solidFill>
                  <a:schemeClr val="bg1">
                    <a:lumMod val="10000"/>
                  </a:schemeClr>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050" dirty="0" smtClean="0">
                <a:solidFill>
                  <a:srgbClr val="84BE4A"/>
                </a:solidFill>
                <a:ea typeface="Cambria" panose="02040503050406030204" pitchFamily="18" charset="0"/>
              </a:rPr>
              <a:t>Crédit photos : ©Christophe </a:t>
            </a:r>
            <a:r>
              <a:rPr lang="fr-FR" sz="1050" dirty="0" err="1" smtClean="0">
                <a:solidFill>
                  <a:srgbClr val="84BE4A"/>
                </a:solidFill>
                <a:ea typeface="Cambria" panose="02040503050406030204" pitchFamily="18" charset="0"/>
              </a:rPr>
              <a:t>Hargoues</a:t>
            </a:r>
            <a:endParaRPr lang="fr-FR" sz="1050" dirty="0" smtClean="0">
              <a:solidFill>
                <a:srgbClr val="84BE4A"/>
              </a:solidFill>
              <a:ea typeface="Cambria" panose="02040503050406030204" pitchFamily="18" charset="0"/>
            </a:endParaRPr>
          </a:p>
        </p:txBody>
      </p:sp>
      <p:sp>
        <p:nvSpPr>
          <p:cNvPr id="5" name="Rectangle 4"/>
          <p:cNvSpPr/>
          <p:nvPr/>
        </p:nvSpPr>
        <p:spPr>
          <a:xfrm>
            <a:off x="71919" y="3212873"/>
            <a:ext cx="8969339" cy="3000054"/>
          </a:xfrm>
          <a:prstGeom prst="rect">
            <a:avLst/>
          </a:prstGeom>
          <a:noFill/>
          <a:ln>
            <a:solidFill>
              <a:srgbClr val="1B5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29"/>
          <p:cNvCxnSpPr/>
          <p:nvPr/>
        </p:nvCxnSpPr>
        <p:spPr>
          <a:xfrm flipH="1">
            <a:off x="4400664" y="3212873"/>
            <a:ext cx="4056" cy="3000054"/>
          </a:xfrm>
          <a:prstGeom prst="line">
            <a:avLst/>
          </a:prstGeom>
          <a:ln>
            <a:solidFill>
              <a:srgbClr val="1B5544"/>
            </a:solidFill>
          </a:ln>
        </p:spPr>
        <p:style>
          <a:lnRef idx="1">
            <a:schemeClr val="accent1"/>
          </a:lnRef>
          <a:fillRef idx="0">
            <a:schemeClr val="accent1"/>
          </a:fillRef>
          <a:effectRef idx="0">
            <a:schemeClr val="accent1"/>
          </a:effectRef>
          <a:fontRef idx="minor">
            <a:schemeClr val="tx1"/>
          </a:fontRef>
        </p:style>
      </p:cxnSp>
      <p:pic>
        <p:nvPicPr>
          <p:cNvPr id="29" name="Imag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1294" y="3221167"/>
            <a:ext cx="522015" cy="331628"/>
          </a:xfrm>
          <a:prstGeom prst="rect">
            <a:avLst/>
          </a:prstGeom>
        </p:spPr>
      </p:pic>
      <p:pic>
        <p:nvPicPr>
          <p:cNvPr id="31" name="Imag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1294" y="5710676"/>
            <a:ext cx="755028" cy="342370"/>
          </a:xfrm>
          <a:prstGeom prst="rect">
            <a:avLst/>
          </a:prstGeom>
        </p:spPr>
      </p:pic>
      <p:pic>
        <p:nvPicPr>
          <p:cNvPr id="33" name="Imag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49870" y="5683659"/>
            <a:ext cx="497868" cy="519206"/>
          </a:xfrm>
          <a:prstGeom prst="rect">
            <a:avLst/>
          </a:prstGeom>
        </p:spPr>
      </p:pic>
    </p:spTree>
    <p:extLst>
      <p:ext uri="{BB962C8B-B14F-4D97-AF65-F5344CB8AC3E}">
        <p14:creationId xmlns:p14="http://schemas.microsoft.com/office/powerpoint/2010/main" val="2343209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52903"/>
          <a:stretch/>
        </p:blipFill>
        <p:spPr>
          <a:xfrm>
            <a:off x="630297" y="4337734"/>
            <a:ext cx="1725562" cy="1917422"/>
          </a:xfrm>
          <a:prstGeom prst="rect">
            <a:avLst/>
          </a:prstGeom>
        </p:spPr>
      </p:pic>
      <p:sp>
        <p:nvSpPr>
          <p:cNvPr id="4" name="Rectangle 3"/>
          <p:cNvSpPr/>
          <p:nvPr/>
        </p:nvSpPr>
        <p:spPr>
          <a:xfrm>
            <a:off x="1046481" y="6299402"/>
            <a:ext cx="893193" cy="253916"/>
          </a:xfrm>
          <a:prstGeom prst="rect">
            <a:avLst/>
          </a:prstGeom>
        </p:spPr>
        <p:txBody>
          <a:bodyPr wrap="none">
            <a:spAutoFit/>
          </a:bodyPr>
          <a:lstStyle/>
          <a:p>
            <a:r>
              <a:rPr lang="fr-FR" sz="1050" i="1" dirty="0" err="1" smtClean="0">
                <a:latin typeface="Cambria" panose="02040503050406030204" pitchFamily="18" charset="0"/>
                <a:ea typeface="Cambria" panose="02040503050406030204" pitchFamily="18" charset="0"/>
              </a:rPr>
              <a:t>Beecosystem</a:t>
            </a:r>
            <a:endParaRPr lang="fr-FR" sz="1050" i="1" dirty="0">
              <a:latin typeface="Cambria" panose="02040503050406030204" pitchFamily="18" charset="0"/>
              <a:ea typeface="Cambria" panose="02040503050406030204" pitchFamily="18" charset="0"/>
            </a:endParaRPr>
          </a:p>
        </p:txBody>
      </p:sp>
      <p:sp>
        <p:nvSpPr>
          <p:cNvPr id="7" name="Titre 6"/>
          <p:cNvSpPr>
            <a:spLocks noGrp="1"/>
          </p:cNvSpPr>
          <p:nvPr>
            <p:ph type="title"/>
          </p:nvPr>
        </p:nvSpPr>
        <p:spPr/>
        <p:txBody>
          <a:bodyPr/>
          <a:lstStyle/>
          <a:p>
            <a:r>
              <a:rPr lang="fr-FR" sz="2200" dirty="0" smtClean="0"/>
              <a:t>Les ruches d’observations : un outil de compréhension des abeilles</a:t>
            </a:r>
            <a:endParaRPr lang="fr-FR" sz="2200" dirty="0"/>
          </a:p>
        </p:txBody>
      </p:sp>
      <p:pic>
        <p:nvPicPr>
          <p:cNvPr id="13" name="Image 12"/>
          <p:cNvPicPr>
            <a:picLocks noChangeAspect="1"/>
          </p:cNvPicPr>
          <p:nvPr/>
        </p:nvPicPr>
        <p:blipFill rotWithShape="1">
          <a:blip r:embed="rId4"/>
          <a:srcRect l="18499" t="30091" r="41231" b="26803"/>
          <a:stretch/>
        </p:blipFill>
        <p:spPr>
          <a:xfrm>
            <a:off x="66474" y="1611292"/>
            <a:ext cx="3287146" cy="1979211"/>
          </a:xfrm>
          <a:prstGeom prst="rect">
            <a:avLst/>
          </a:prstGeom>
        </p:spPr>
      </p:pic>
      <p:sp>
        <p:nvSpPr>
          <p:cNvPr id="14" name="Rectangle 13"/>
          <p:cNvSpPr/>
          <p:nvPr/>
        </p:nvSpPr>
        <p:spPr>
          <a:xfrm>
            <a:off x="1859647" y="3614362"/>
            <a:ext cx="2821606" cy="253916"/>
          </a:xfrm>
          <a:prstGeom prst="rect">
            <a:avLst/>
          </a:prstGeom>
        </p:spPr>
        <p:txBody>
          <a:bodyPr wrap="none">
            <a:spAutoFit/>
          </a:bodyPr>
          <a:lstStyle/>
          <a:p>
            <a:r>
              <a:rPr lang="fr-FR" sz="1050" i="1" dirty="0" smtClean="0">
                <a:latin typeface="Cambria" panose="02040503050406030204" pitchFamily="18" charset="0"/>
                <a:ea typeface="Cambria" panose="02040503050406030204" pitchFamily="18" charset="0"/>
              </a:rPr>
              <a:t>Ruche a feuillet </a:t>
            </a:r>
            <a:r>
              <a:rPr lang="fr-FR" sz="1050" b="1" i="1" dirty="0" smtClean="0">
                <a:latin typeface="Cambria" panose="02040503050406030204" pitchFamily="18" charset="0"/>
                <a:ea typeface="Cambria" panose="02040503050406030204" pitchFamily="18" charset="0"/>
              </a:rPr>
              <a:t>François Huber ( 1750-1832)</a:t>
            </a:r>
            <a:endParaRPr lang="fr-FR" sz="1050" b="1" i="1" dirty="0">
              <a:latin typeface="Cambria" panose="02040503050406030204" pitchFamily="18" charset="0"/>
              <a:ea typeface="Cambria" panose="02040503050406030204" pitchFamily="18" charset="0"/>
            </a:endParaRPr>
          </a:p>
        </p:txBody>
      </p:sp>
      <p:sp>
        <p:nvSpPr>
          <p:cNvPr id="16" name="Espace réservé du contenu 15"/>
          <p:cNvSpPr>
            <a:spLocks noGrp="1"/>
          </p:cNvSpPr>
          <p:nvPr>
            <p:ph sz="quarter" idx="14"/>
          </p:nvPr>
        </p:nvSpPr>
        <p:spPr>
          <a:xfrm>
            <a:off x="1" y="1130478"/>
            <a:ext cx="8952806" cy="441959"/>
          </a:xfrm>
        </p:spPr>
        <p:txBody>
          <a:bodyPr/>
          <a:lstStyle/>
          <a:p>
            <a:r>
              <a:rPr lang="fr-FR" dirty="0" smtClean="0"/>
              <a:t>Des pionniers naturalistes…</a:t>
            </a:r>
            <a:endParaRPr lang="fr-FR" dirty="0"/>
          </a:p>
        </p:txBody>
      </p:sp>
      <p:pic>
        <p:nvPicPr>
          <p:cNvPr id="17" name="Image 16"/>
          <p:cNvPicPr>
            <a:picLocks noChangeAspect="1"/>
          </p:cNvPicPr>
          <p:nvPr/>
        </p:nvPicPr>
        <p:blipFill rotWithShape="1">
          <a:blip r:embed="rId5"/>
          <a:srcRect l="33835" t="6955" r="33014" b="13897"/>
          <a:stretch/>
        </p:blipFill>
        <p:spPr>
          <a:xfrm>
            <a:off x="5160998" y="995033"/>
            <a:ext cx="1993972" cy="2677855"/>
          </a:xfrm>
          <a:prstGeom prst="rect">
            <a:avLst/>
          </a:prstGeom>
        </p:spPr>
      </p:pic>
      <p:sp>
        <p:nvSpPr>
          <p:cNvPr id="18" name="Espace réservé du contenu 15"/>
          <p:cNvSpPr txBox="1">
            <a:spLocks/>
          </p:cNvSpPr>
          <p:nvPr/>
        </p:nvSpPr>
        <p:spPr>
          <a:xfrm>
            <a:off x="1" y="3970798"/>
            <a:ext cx="8952806" cy="441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lang="fr-FR" sz="1800" b="1" i="1" kern="1200" dirty="0" smtClean="0">
                <a:solidFill>
                  <a:srgbClr val="06A2A0"/>
                </a:solidFill>
                <a:latin typeface="Cambria" panose="02040503050406030204" pitchFamily="18" charset="0"/>
                <a:ea typeface="+mn-ea"/>
                <a:cs typeface="+mn-cs"/>
              </a:defRPr>
            </a:lvl1pPr>
            <a:lvl2pPr marL="457189" indent="0" algn="l" defTabSz="914400" rtl="0" eaLnBrk="1" latinLnBrk="0" hangingPunct="1">
              <a:lnSpc>
                <a:spcPct val="90000"/>
              </a:lnSpc>
              <a:spcBef>
                <a:spcPts val="500"/>
              </a:spcBef>
              <a:buFontTx/>
              <a:buNone/>
              <a:defRPr lang="fr-FR" sz="1900" kern="1200" dirty="0" smtClean="0">
                <a:solidFill>
                  <a:schemeClr val="bg1">
                    <a:lumMod val="10000"/>
                  </a:schemeClr>
                </a:solidFill>
                <a:latin typeface="Cambria" panose="02040503050406030204" pitchFamily="18" charset="0"/>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600" kern="1200">
                <a:solidFill>
                  <a:schemeClr val="bg1">
                    <a:lumMod val="10000"/>
                  </a:schemeClr>
                </a:solidFill>
                <a:latin typeface="Cambria" panose="02040503050406030204" pitchFamily="18" charset="0"/>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400" kern="1200">
                <a:solidFill>
                  <a:schemeClr val="bg1">
                    <a:lumMod val="10000"/>
                  </a:schemeClr>
                </a:solidFill>
                <a:latin typeface="Cambria" panose="02040503050406030204" pitchFamily="18" charset="0"/>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200" kern="1200">
                <a:solidFill>
                  <a:schemeClr val="bg1">
                    <a:lumMod val="10000"/>
                  </a:schemeClr>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smtClean="0"/>
              <a:t>…aux ruches pédagogiques actuelles</a:t>
            </a:r>
            <a:endParaRPr lang="fr-FR" dirty="0"/>
          </a:p>
        </p:txBody>
      </p:sp>
      <p:sp>
        <p:nvSpPr>
          <p:cNvPr id="19" name="Rectangle 18"/>
          <p:cNvSpPr/>
          <p:nvPr/>
        </p:nvSpPr>
        <p:spPr>
          <a:xfrm>
            <a:off x="4959841" y="3681122"/>
            <a:ext cx="4184159" cy="253916"/>
          </a:xfrm>
          <a:prstGeom prst="rect">
            <a:avLst/>
          </a:prstGeom>
        </p:spPr>
        <p:txBody>
          <a:bodyPr wrap="none">
            <a:spAutoFit/>
          </a:bodyPr>
          <a:lstStyle/>
          <a:p>
            <a:r>
              <a:rPr lang="fr-FR" sz="1050" i="1" dirty="0" smtClean="0">
                <a:latin typeface="Cambria" panose="02040503050406030204" pitchFamily="18" charset="0"/>
                <a:ea typeface="Cambria" panose="02040503050406030204" pitchFamily="18" charset="0"/>
              </a:rPr>
              <a:t>Ruches vitrées de </a:t>
            </a:r>
            <a:r>
              <a:rPr lang="fr-FR" sz="1050" b="1" i="1" dirty="0">
                <a:latin typeface="Cambria" panose="02040503050406030204" pitchFamily="18" charset="0"/>
                <a:ea typeface="Cambria" panose="02040503050406030204" pitchFamily="18" charset="0"/>
              </a:rPr>
              <a:t>René-Antoine </a:t>
            </a:r>
            <a:r>
              <a:rPr lang="fr-FR" sz="1050" b="1" i="1" dirty="0" err="1">
                <a:latin typeface="Cambria" panose="02040503050406030204" pitchFamily="18" charset="0"/>
                <a:ea typeface="Cambria" panose="02040503050406030204" pitchFamily="18" charset="0"/>
              </a:rPr>
              <a:t>Ferchault</a:t>
            </a:r>
            <a:r>
              <a:rPr lang="fr-FR" sz="1050" b="1" i="1" dirty="0">
                <a:latin typeface="Cambria" panose="02040503050406030204" pitchFamily="18" charset="0"/>
                <a:ea typeface="Cambria" panose="02040503050406030204" pitchFamily="18" charset="0"/>
              </a:rPr>
              <a:t> de </a:t>
            </a:r>
            <a:r>
              <a:rPr lang="fr-FR" sz="1050" b="1" i="1" dirty="0" smtClean="0">
                <a:latin typeface="Cambria" panose="02040503050406030204" pitchFamily="18" charset="0"/>
                <a:ea typeface="Cambria" panose="02040503050406030204" pitchFamily="18" charset="0"/>
              </a:rPr>
              <a:t>Réaumur ( 1683-1757)</a:t>
            </a:r>
            <a:endParaRPr lang="fr-FR" sz="1050" b="1" i="1" dirty="0">
              <a:latin typeface="Cambria" panose="02040503050406030204" pitchFamily="18" charset="0"/>
              <a:ea typeface="Cambria" panose="02040503050406030204" pitchFamily="18" charset="0"/>
            </a:endParaRPr>
          </a:p>
        </p:txBody>
      </p:sp>
      <p:pic>
        <p:nvPicPr>
          <p:cNvPr id="20" name="Image 19"/>
          <p:cNvPicPr>
            <a:picLocks noChangeAspect="1"/>
          </p:cNvPicPr>
          <p:nvPr/>
        </p:nvPicPr>
        <p:blipFill rotWithShape="1">
          <a:blip r:embed="rId6"/>
          <a:srcRect l="26032" t="20300" r="51587" b="28060"/>
          <a:stretch/>
        </p:blipFill>
        <p:spPr>
          <a:xfrm>
            <a:off x="3349855" y="1611292"/>
            <a:ext cx="1529709" cy="1985368"/>
          </a:xfrm>
          <a:prstGeom prst="rect">
            <a:avLst/>
          </a:prstGeom>
        </p:spPr>
      </p:pic>
      <p:pic>
        <p:nvPicPr>
          <p:cNvPr id="21" name="Imag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4003" y="1544052"/>
            <a:ext cx="1707595" cy="2018066"/>
          </a:xfrm>
          <a:prstGeom prst="rect">
            <a:avLst/>
          </a:prstGeom>
        </p:spPr>
      </p:pic>
      <p:pic>
        <p:nvPicPr>
          <p:cNvPr id="22" name="Image 21"/>
          <p:cNvPicPr>
            <a:picLocks noChangeAspect="1"/>
          </p:cNvPicPr>
          <p:nvPr/>
        </p:nvPicPr>
        <p:blipFill rotWithShape="1">
          <a:blip r:embed="rId8" cstate="print">
            <a:extLst>
              <a:ext uri="{28A0092B-C50C-407E-A947-70E740481C1C}">
                <a14:useLocalDpi xmlns:a14="http://schemas.microsoft.com/office/drawing/2010/main" val="0"/>
              </a:ext>
            </a:extLst>
          </a:blip>
          <a:srcRect l="13101" t="12730" r="18495" b="8042"/>
          <a:stretch/>
        </p:blipFill>
        <p:spPr>
          <a:xfrm>
            <a:off x="2904124" y="4309176"/>
            <a:ext cx="2508117" cy="1916073"/>
          </a:xfrm>
          <a:prstGeom prst="rect">
            <a:avLst/>
          </a:prstGeom>
        </p:spPr>
      </p:pic>
      <p:pic>
        <p:nvPicPr>
          <p:cNvPr id="24" name="Imag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87545" y="4266699"/>
            <a:ext cx="2608725" cy="1958550"/>
          </a:xfrm>
          <a:prstGeom prst="rect">
            <a:avLst/>
          </a:prstGeom>
        </p:spPr>
      </p:pic>
      <p:sp>
        <p:nvSpPr>
          <p:cNvPr id="25" name="Rectangle 24"/>
          <p:cNvSpPr/>
          <p:nvPr/>
        </p:nvSpPr>
        <p:spPr>
          <a:xfrm>
            <a:off x="5987545" y="6241716"/>
            <a:ext cx="2452916" cy="253916"/>
          </a:xfrm>
          <a:prstGeom prst="rect">
            <a:avLst/>
          </a:prstGeom>
        </p:spPr>
        <p:txBody>
          <a:bodyPr wrap="none">
            <a:spAutoFit/>
          </a:bodyPr>
          <a:lstStyle/>
          <a:p>
            <a:r>
              <a:rPr lang="fr-FR" sz="1050" i="1" dirty="0" smtClean="0">
                <a:latin typeface="Cambria" panose="02040503050406030204" pitchFamily="18" charset="0"/>
                <a:ea typeface="Cambria" panose="02040503050406030204" pitchFamily="18" charset="0"/>
              </a:rPr>
              <a:t>Collège Voltaire Saint Laurent sur Sèvres</a:t>
            </a:r>
            <a:endParaRPr lang="fr-FR" sz="1050" i="1" dirty="0">
              <a:latin typeface="Cambria" panose="02040503050406030204" pitchFamily="18" charset="0"/>
              <a:ea typeface="Cambria" panose="02040503050406030204" pitchFamily="18" charset="0"/>
            </a:endParaRPr>
          </a:p>
        </p:txBody>
      </p:sp>
      <p:sp>
        <p:nvSpPr>
          <p:cNvPr id="26" name="Rectangle 25"/>
          <p:cNvSpPr/>
          <p:nvPr/>
        </p:nvSpPr>
        <p:spPr>
          <a:xfrm>
            <a:off x="3233698" y="6251144"/>
            <a:ext cx="1762021" cy="253916"/>
          </a:xfrm>
          <a:prstGeom prst="rect">
            <a:avLst/>
          </a:prstGeom>
        </p:spPr>
        <p:txBody>
          <a:bodyPr wrap="none">
            <a:spAutoFit/>
          </a:bodyPr>
          <a:lstStyle/>
          <a:p>
            <a:r>
              <a:rPr lang="fr-FR" sz="1050" i="1" dirty="0" smtClean="0">
                <a:latin typeface="Cambria" panose="02040503050406030204" pitchFamily="18" charset="0"/>
                <a:ea typeface="Cambria" panose="02040503050406030204" pitchFamily="18" charset="0"/>
              </a:rPr>
              <a:t>La </a:t>
            </a:r>
            <a:r>
              <a:rPr lang="fr-FR" sz="1050" i="1" dirty="0" err="1" smtClean="0">
                <a:latin typeface="Cambria" panose="02040503050406030204" pitchFamily="18" charset="0"/>
                <a:ea typeface="Cambria" panose="02040503050406030204" pitchFamily="18" charset="0"/>
              </a:rPr>
              <a:t>verpillère</a:t>
            </a:r>
            <a:r>
              <a:rPr lang="fr-FR" sz="1050" i="1" dirty="0" smtClean="0">
                <a:latin typeface="Cambria" panose="02040503050406030204" pitchFamily="18" charset="0"/>
                <a:ea typeface="Cambria" panose="02040503050406030204" pitchFamily="18" charset="0"/>
              </a:rPr>
              <a:t> </a:t>
            </a:r>
            <a:r>
              <a:rPr lang="fr-FR" sz="1050" dirty="0"/>
              <a:t>Ludovic </a:t>
            </a:r>
            <a:r>
              <a:rPr lang="fr-FR" sz="1050" dirty="0" err="1"/>
              <a:t>Legrain</a:t>
            </a:r>
            <a:endParaRPr lang="fr-FR" sz="105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1188893"/>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32700</TotalTime>
  <Words>1368</Words>
  <Application>Microsoft Office PowerPoint</Application>
  <PresentationFormat>Affichage à l'écran (4:3)</PresentationFormat>
  <Paragraphs>157</Paragraphs>
  <Slides>22</Slides>
  <Notes>13</Notes>
  <HiddenSlides>0</HiddenSlides>
  <MMClips>0</MMClips>
  <ScaleCrop>false</ScaleCrop>
  <HeadingPairs>
    <vt:vector size="4" baseType="variant">
      <vt:variant>
        <vt:lpstr>Thème</vt:lpstr>
      </vt:variant>
      <vt:variant>
        <vt:i4>1</vt:i4>
      </vt:variant>
      <vt:variant>
        <vt:lpstr>Titres des diapositives</vt:lpstr>
      </vt:variant>
      <vt:variant>
        <vt:i4>22</vt:i4>
      </vt:variant>
    </vt:vector>
  </HeadingPairs>
  <TitlesOfParts>
    <vt:vector size="23" baseType="lpstr">
      <vt:lpstr>Conception personnalisée</vt:lpstr>
      <vt:lpstr>Le bois des ruches : quel confort pour l'habitat des abeilles ? Anna Dupleix, Shu Wah Mui, Delphine Jullien, Pascale Moity-Maïzi, Pauline Milliet-Treboux, Bertrand Schatz, François Pfister, Victor Reutenauer, Capucine Carlier, Emmanuel Ruffio SuperBeeLive : Une ruche d’observation instrumentée pour un suivi en temps réel d’une colonie d’abeilles  Capucine Carlier, Gille Camp, Anna Dupleix, Sébastien Druon, Delphine Jullien, Matthieu Rousset </vt:lpstr>
      <vt:lpstr>La ruche, habitat des abeilles, facteur d’améliorations de la santé des colonies?</vt:lpstr>
      <vt:lpstr>Influence de l’essence de châtaignier sur la population de Varroa destructor</vt:lpstr>
      <vt:lpstr>Développement du comptage automatisé du Varroa sur lange basé sur l’intelligence artificielle</vt:lpstr>
      <vt:lpstr>Influence du matériau sur le climat hygrothermique interne</vt:lpstr>
      <vt:lpstr>Présentation PowerPoint</vt:lpstr>
      <vt:lpstr>Etude anthropologique des connaissances et représentations </vt:lpstr>
      <vt:lpstr>Le bois des ruches : quel confort pour l'habitat des abeilles ? Anna Dupleix, Shu Wah Mui, Delphine Jullien, Pascale Moity-Maïzi, Pauline Milliet-Treboux, Bertrand Schatz, François Pfister, Victor Reutenauer, Capucine Carlier, Emmanuel Ruffio SuperBeeLive : Une ruche d’observation instrumentée pour un suivi en temps réel d’une colonie d’abeilles  Capucine Carlier, Gille Camp, Anna Dupleix, Sébastien Druon, Delphine Jullien, Matthieu Rousset </vt:lpstr>
      <vt:lpstr>Les ruches d’observations : un outil de compréhension des abeilles</vt:lpstr>
      <vt:lpstr>L’instrumentation des ruches </vt:lpstr>
      <vt:lpstr>L’instrumentation des ruches</vt:lpstr>
      <vt:lpstr>L’instrumentation des ruches</vt:lpstr>
      <vt:lpstr>L’instrumentation des ruches</vt:lpstr>
      <vt:lpstr>L’instrumentation des ruches</vt:lpstr>
      <vt:lpstr>L’instrumentation des ruches</vt:lpstr>
      <vt:lpstr>L’instrumentation des ruches</vt:lpstr>
      <vt:lpstr>L’instrumentation des ruches</vt:lpstr>
      <vt:lpstr>L’instrumentation des ruches</vt:lpstr>
      <vt:lpstr>Superbeelive:  </vt:lpstr>
      <vt:lpstr>Conception d’un premier prototype</vt:lpstr>
      <vt:lpstr>Installation de ce prototype</vt:lpstr>
      <vt:lpstr>Merci de votre attention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Capucine</dc:creator>
  <cp:lastModifiedBy>Anna</cp:lastModifiedBy>
  <cp:revision>463</cp:revision>
  <cp:lastPrinted>2016-05-25T08:36:06Z</cp:lastPrinted>
  <dcterms:created xsi:type="dcterms:W3CDTF">2015-09-16T09:21:03Z</dcterms:created>
  <dcterms:modified xsi:type="dcterms:W3CDTF">2019-01-15T15:34:40Z</dcterms:modified>
</cp:coreProperties>
</file>