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12.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357" r:id="rId2"/>
    <p:sldId id="371" r:id="rId3"/>
    <p:sldId id="359" r:id="rId4"/>
    <p:sldId id="492" r:id="rId5"/>
    <p:sldId id="513" r:id="rId6"/>
    <p:sldId id="527" r:id="rId7"/>
    <p:sldId id="512" r:id="rId8"/>
    <p:sldId id="521" r:id="rId9"/>
    <p:sldId id="502" r:id="rId10"/>
    <p:sldId id="517" r:id="rId11"/>
    <p:sldId id="518" r:id="rId12"/>
    <p:sldId id="519" r:id="rId13"/>
    <p:sldId id="421" r:id="rId14"/>
    <p:sldId id="514" r:id="rId15"/>
    <p:sldId id="524" r:id="rId16"/>
    <p:sldId id="525" r:id="rId17"/>
    <p:sldId id="526" r:id="rId18"/>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28FF1B"/>
    <a:srgbClr val="FFEDA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675" autoAdjust="0"/>
  </p:normalViewPr>
  <p:slideViewPr>
    <p:cSldViewPr snapToGrid="0" snapToObjects="1">
      <p:cViewPr varScale="1">
        <p:scale>
          <a:sx n="82" d="100"/>
          <a:sy n="82" d="100"/>
        </p:scale>
        <p:origin x="156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F:\Florent\publi\0_en_cours\Colloq_Bondy\Graphique_lieux_dest_Trab_H_F_et_Estud_v2.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F:\Florent\publi\0_en_cours\Colloq_Bondy\Graphique_lieux_dest_Trab_H_F_et_Estud_v2.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F:\Florent\publi\0_en_cours\Colloq_Bondy\Graphique_lieux_dest_Trab_H_F_et_Estud_v2.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F:\Florent\publi\0_en_cours\Colloq_Bondy\Graphique_lieux_dest_Trab_H_F_et_Estud_v2.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F:\Florent\publi\0_en_cours\Colloq_Bondy\Graphique_lieux_dest_Trab_H_F_et_Estud_v2.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F:\Florent\publi\0_en_cours\Colloq_Bondy\Graphique_lieux_dest_Trab_H_F_et_Estud_v2.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F:\Florent\publi\0_en_cours\Colloq_Bondy\Graphique_lieux_dest_Trab_H_F_et_Estud_v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Florent\publi\0_en_cours\Colloq_Bondy\Graphique_lieux_dest_Trab_H_F_et_Estud_v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Florent\publi\0_en_cours\Colloq_Bondy\Graphique_lieux_dest_Trab_H_F_et_Estud_v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Florent\publi\0_en_cours\Colloq_Bondy\Graphique_lieux_dest_Trab_H_F_et_Estud_v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F:\Florent\publi\0_en_cours\Colloq_Bondy\Graphique_lieux_dest_Trab_H_F_et_Estud_v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F:\Florent\publi\0_en_cours\Colloq_Bondy\Graphique_lieux_dest_Trab_H_F_et_Estud_v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F:\Florent\publi\0_en_cours\Colloq_Bondy\Graphique_lieux_dest_Trab_H_F_et_Estud_v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F:\Florent\publi\0_en_cours\Colloq_Bondy\Graphique_lieux_dest_Trab_H_F_et_Estud_v2.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F:\Florent\publi\0_en_cours\Colloq_Bondy\Graphique_lieux_dest_Trab_H_F_et_Estud_v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070981090867304E-2"/>
          <c:y val="0.115141623490462"/>
          <c:w val="0.88816502864149305"/>
          <c:h val="0.66842510757399098"/>
        </c:manualLayout>
      </c:layout>
      <c:barChart>
        <c:barDir val="col"/>
        <c:grouping val="stacked"/>
        <c:varyColors val="0"/>
        <c:ser>
          <c:idx val="0"/>
          <c:order val="0"/>
          <c:tx>
            <c:strRef>
              <c:f>Trab!$A$3</c:f>
              <c:strCache>
                <c:ptCount val="1"/>
                <c:pt idx="0">
                  <c:v>Travail à domicile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Trab!$B$2:$F$2</c:f>
              <c:numCache>
                <c:formatCode>General</c:formatCode>
                <c:ptCount val="5"/>
                <c:pt idx="0">
                  <c:v>2009</c:v>
                </c:pt>
                <c:pt idx="1">
                  <c:v>1993</c:v>
                </c:pt>
                <c:pt idx="2">
                  <c:v>2009</c:v>
                </c:pt>
                <c:pt idx="3">
                  <c:v>1993</c:v>
                </c:pt>
                <c:pt idx="4">
                  <c:v>2009</c:v>
                </c:pt>
              </c:numCache>
            </c:numRef>
          </c:cat>
          <c:val>
            <c:numRef>
              <c:f>Trab!$B$3:$F$3</c:f>
              <c:numCache>
                <c:formatCode>0%</c:formatCode>
                <c:ptCount val="5"/>
                <c:pt idx="0">
                  <c:v>0.26</c:v>
                </c:pt>
                <c:pt idx="1">
                  <c:v>0.12</c:v>
                </c:pt>
                <c:pt idx="2">
                  <c:v>0.12</c:v>
                </c:pt>
                <c:pt idx="3">
                  <c:v>0.11</c:v>
                </c:pt>
                <c:pt idx="4">
                  <c:v>0.09</c:v>
                </c:pt>
              </c:numCache>
            </c:numRef>
          </c:val>
          <c:extLst>
            <c:ext xmlns:c16="http://schemas.microsoft.com/office/drawing/2014/chart" uri="{C3380CC4-5D6E-409C-BE32-E72D297353CC}">
              <c16:uniqueId val="{00000000-F6A3-41A2-8A6F-161DCE284EFD}"/>
            </c:ext>
          </c:extLst>
        </c:ser>
        <c:ser>
          <c:idx val="1"/>
          <c:order val="1"/>
          <c:tx>
            <c:strRef>
              <c:f>Trab!$A$4</c:f>
              <c:strCache>
                <c:ptCount val="1"/>
                <c:pt idx="0">
                  <c:v>Municipe résidence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Trab!$B$2:$F$2</c:f>
              <c:numCache>
                <c:formatCode>General</c:formatCode>
                <c:ptCount val="5"/>
                <c:pt idx="0">
                  <c:v>2009</c:v>
                </c:pt>
                <c:pt idx="1">
                  <c:v>1993</c:v>
                </c:pt>
                <c:pt idx="2">
                  <c:v>2009</c:v>
                </c:pt>
                <c:pt idx="3">
                  <c:v>1993</c:v>
                </c:pt>
                <c:pt idx="4">
                  <c:v>2009</c:v>
                </c:pt>
              </c:numCache>
            </c:numRef>
          </c:cat>
          <c:val>
            <c:numRef>
              <c:f>Trab!$B$4:$F$4</c:f>
              <c:numCache>
                <c:formatCode>0%</c:formatCode>
                <c:ptCount val="5"/>
                <c:pt idx="0">
                  <c:v>0.26</c:v>
                </c:pt>
                <c:pt idx="1">
                  <c:v>0.49</c:v>
                </c:pt>
                <c:pt idx="2">
                  <c:v>0.45</c:v>
                </c:pt>
                <c:pt idx="3">
                  <c:v>0.18</c:v>
                </c:pt>
                <c:pt idx="4">
                  <c:v>0.11</c:v>
                </c:pt>
              </c:numCache>
            </c:numRef>
          </c:val>
          <c:extLst>
            <c:ext xmlns:c16="http://schemas.microsoft.com/office/drawing/2014/chart" uri="{C3380CC4-5D6E-409C-BE32-E72D297353CC}">
              <c16:uniqueId val="{00000001-F6A3-41A2-8A6F-161DCE284EFD}"/>
            </c:ext>
          </c:extLst>
        </c:ser>
        <c:ser>
          <c:idx val="2"/>
          <c:order val="2"/>
          <c:tx>
            <c:strRef>
              <c:f>Trab!$A$5</c:f>
              <c:strCache>
                <c:ptCount val="1"/>
                <c:pt idx="0">
                  <c:v>Vers Bogotá</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Trab!$B$2:$F$2</c:f>
              <c:numCache>
                <c:formatCode>General</c:formatCode>
                <c:ptCount val="5"/>
                <c:pt idx="0">
                  <c:v>2009</c:v>
                </c:pt>
                <c:pt idx="1">
                  <c:v>1993</c:v>
                </c:pt>
                <c:pt idx="2">
                  <c:v>2009</c:v>
                </c:pt>
                <c:pt idx="3">
                  <c:v>1993</c:v>
                </c:pt>
                <c:pt idx="4">
                  <c:v>2009</c:v>
                </c:pt>
              </c:numCache>
            </c:numRef>
          </c:cat>
          <c:val>
            <c:numRef>
              <c:f>Trab!$B$5:$F$5</c:f>
              <c:numCache>
                <c:formatCode>0%</c:formatCode>
                <c:ptCount val="5"/>
                <c:pt idx="0">
                  <c:v>0.33</c:v>
                </c:pt>
                <c:pt idx="1">
                  <c:v>0.22</c:v>
                </c:pt>
                <c:pt idx="2">
                  <c:v>0.09</c:v>
                </c:pt>
                <c:pt idx="3">
                  <c:v>0.46</c:v>
                </c:pt>
                <c:pt idx="4">
                  <c:v>0.65</c:v>
                </c:pt>
              </c:numCache>
            </c:numRef>
          </c:val>
          <c:extLst>
            <c:ext xmlns:c16="http://schemas.microsoft.com/office/drawing/2014/chart" uri="{C3380CC4-5D6E-409C-BE32-E72D297353CC}">
              <c16:uniqueId val="{00000002-F6A3-41A2-8A6F-161DCE284EFD}"/>
            </c:ext>
          </c:extLst>
        </c:ser>
        <c:ser>
          <c:idx val="3"/>
          <c:order val="3"/>
          <c:tx>
            <c:strRef>
              <c:f>Trab!$A$6</c:f>
              <c:strCache>
                <c:ptCount val="1"/>
                <c:pt idx="0">
                  <c:v>Reste AM</c:v>
                </c:pt>
              </c:strCache>
            </c:strRef>
          </c:tx>
          <c:spPr>
            <a:solidFill>
              <a:schemeClr val="accent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F6A3-41A2-8A6F-161DCE284EFD}"/>
                </c:ext>
              </c:extLst>
            </c:dLbl>
            <c:dLbl>
              <c:idx val="4"/>
              <c:delete val="1"/>
              <c:extLst>
                <c:ext xmlns:c15="http://schemas.microsoft.com/office/drawing/2012/chart" uri="{CE6537A1-D6FC-4f65-9D91-7224C49458BB}"/>
                <c:ext xmlns:c16="http://schemas.microsoft.com/office/drawing/2014/chart" uri="{C3380CC4-5D6E-409C-BE32-E72D297353CC}">
                  <c16:uniqueId val="{00000004-F6A3-41A2-8A6F-161DCE284EF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Trab!$B$2:$F$2</c:f>
              <c:numCache>
                <c:formatCode>General</c:formatCode>
                <c:ptCount val="5"/>
                <c:pt idx="0">
                  <c:v>2009</c:v>
                </c:pt>
                <c:pt idx="1">
                  <c:v>1993</c:v>
                </c:pt>
                <c:pt idx="2">
                  <c:v>2009</c:v>
                </c:pt>
                <c:pt idx="3">
                  <c:v>1993</c:v>
                </c:pt>
                <c:pt idx="4">
                  <c:v>2009</c:v>
                </c:pt>
              </c:numCache>
            </c:numRef>
          </c:cat>
          <c:val>
            <c:numRef>
              <c:f>Trab!$B$6:$F$6</c:f>
              <c:numCache>
                <c:formatCode>0%</c:formatCode>
                <c:ptCount val="5"/>
                <c:pt idx="0">
                  <c:v>0.02</c:v>
                </c:pt>
                <c:pt idx="1">
                  <c:v>0.1</c:v>
                </c:pt>
                <c:pt idx="2">
                  <c:v>0.26</c:v>
                </c:pt>
                <c:pt idx="3">
                  <c:v>0.06</c:v>
                </c:pt>
                <c:pt idx="4">
                  <c:v>0.02</c:v>
                </c:pt>
              </c:numCache>
            </c:numRef>
          </c:val>
          <c:extLst>
            <c:ext xmlns:c16="http://schemas.microsoft.com/office/drawing/2014/chart" uri="{C3380CC4-5D6E-409C-BE32-E72D297353CC}">
              <c16:uniqueId val="{00000005-F6A3-41A2-8A6F-161DCE284EFD}"/>
            </c:ext>
          </c:extLst>
        </c:ser>
        <c:ser>
          <c:idx val="4"/>
          <c:order val="4"/>
          <c:tx>
            <c:strRef>
              <c:f>Trab!$A$7</c:f>
              <c:strCache>
                <c:ptCount val="1"/>
                <c:pt idx="0">
                  <c:v>Autres cas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Trab!$B$2:$F$2</c:f>
              <c:numCache>
                <c:formatCode>General</c:formatCode>
                <c:ptCount val="5"/>
                <c:pt idx="0">
                  <c:v>2009</c:v>
                </c:pt>
                <c:pt idx="1">
                  <c:v>1993</c:v>
                </c:pt>
                <c:pt idx="2">
                  <c:v>2009</c:v>
                </c:pt>
                <c:pt idx="3">
                  <c:v>1993</c:v>
                </c:pt>
                <c:pt idx="4">
                  <c:v>2009</c:v>
                </c:pt>
              </c:numCache>
            </c:numRef>
          </c:cat>
          <c:val>
            <c:numRef>
              <c:f>Trab!$B$7:$F$7</c:f>
              <c:numCache>
                <c:formatCode>0%</c:formatCode>
                <c:ptCount val="5"/>
                <c:pt idx="0">
                  <c:v>0.13</c:v>
                </c:pt>
                <c:pt idx="1">
                  <c:v>7.0000000000000007E-2</c:v>
                </c:pt>
                <c:pt idx="2">
                  <c:v>0.08</c:v>
                </c:pt>
                <c:pt idx="3">
                  <c:v>0.19</c:v>
                </c:pt>
                <c:pt idx="4">
                  <c:v>0.13</c:v>
                </c:pt>
              </c:numCache>
            </c:numRef>
          </c:val>
          <c:extLst>
            <c:ext xmlns:c16="http://schemas.microsoft.com/office/drawing/2014/chart" uri="{C3380CC4-5D6E-409C-BE32-E72D297353CC}">
              <c16:uniqueId val="{00000006-F6A3-41A2-8A6F-161DCE284EFD}"/>
            </c:ext>
          </c:extLst>
        </c:ser>
        <c:dLbls>
          <c:dLblPos val="ctr"/>
          <c:showLegendKey val="0"/>
          <c:showVal val="1"/>
          <c:showCatName val="0"/>
          <c:showSerName val="0"/>
          <c:showPercent val="0"/>
          <c:showBubbleSize val="0"/>
        </c:dLbls>
        <c:gapWidth val="150"/>
        <c:overlap val="100"/>
        <c:axId val="74498464"/>
        <c:axId val="74498848"/>
      </c:barChart>
      <c:catAx>
        <c:axId val="7449846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74498848"/>
        <c:crosses val="autoZero"/>
        <c:auto val="1"/>
        <c:lblAlgn val="ctr"/>
        <c:lblOffset val="10"/>
        <c:noMultiLvlLbl val="0"/>
      </c:catAx>
      <c:valAx>
        <c:axId val="7449884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4498464"/>
        <c:crosses val="autoZero"/>
        <c:crossBetween val="between"/>
        <c:majorUnit val="0.2"/>
      </c:valAx>
      <c:spPr>
        <a:noFill/>
        <a:ln>
          <a:noFill/>
        </a:ln>
        <a:effectLst/>
      </c:spPr>
    </c:plotArea>
    <c:legend>
      <c:legendPos val="b"/>
      <c:layout>
        <c:manualLayout>
          <c:xMode val="edge"/>
          <c:yMode val="edge"/>
          <c:x val="3.0858877435734601E-2"/>
          <c:y val="0.90098455212192696"/>
          <c:w val="0.96044803316782901"/>
          <c:h val="7.838644356815520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0" i="0" u="none" strike="noStrike" kern="1200" spc="0" baseline="0">
                <a:solidFill>
                  <a:schemeClr val="tx1">
                    <a:lumMod val="65000"/>
                    <a:lumOff val="35000"/>
                  </a:schemeClr>
                </a:solidFill>
                <a:latin typeface="+mn-lt"/>
                <a:ea typeface="+mn-ea"/>
                <a:cs typeface="+mn-cs"/>
              </a:defRPr>
            </a:pPr>
            <a:r>
              <a:rPr lang="fr-FR" sz="1500" b="1" dirty="0" smtClean="0"/>
              <a:t>Supérieur</a:t>
            </a:r>
            <a:endParaRPr lang="fr-FR" sz="1500" b="1" dirty="0"/>
          </a:p>
        </c:rich>
      </c:tx>
      <c:layout>
        <c:manualLayout>
          <c:xMode val="edge"/>
          <c:yMode val="edge"/>
          <c:x val="0.75751151513026704"/>
          <c:y val="7.2529444384479098E-3"/>
        </c:manualLayout>
      </c:layout>
      <c:overlay val="0"/>
      <c:spPr>
        <a:noFill/>
        <a:ln>
          <a:noFill/>
        </a:ln>
        <a:effectLst/>
      </c:spPr>
    </c:title>
    <c:autoTitleDeleted val="0"/>
    <c:plotArea>
      <c:layout>
        <c:manualLayout>
          <c:layoutTarget val="inner"/>
          <c:xMode val="edge"/>
          <c:yMode val="edge"/>
          <c:x val="0.11446689097154"/>
          <c:y val="0.32703526472961703"/>
          <c:w val="0.84952093758474601"/>
          <c:h val="0.43741365712304803"/>
        </c:manualLayout>
      </c:layout>
      <c:barChart>
        <c:barDir val="col"/>
        <c:grouping val="clustered"/>
        <c:varyColors val="0"/>
        <c:ser>
          <c:idx val="0"/>
          <c:order val="0"/>
          <c:tx>
            <c:strRef>
              <c:f>Estud!$B$9</c:f>
              <c:strCache>
                <c:ptCount val="1"/>
                <c:pt idx="0">
                  <c:v>Municipe résidence</c:v>
                </c:pt>
              </c:strCache>
            </c:strRef>
          </c:tx>
          <c:spPr>
            <a:solidFill>
              <a:schemeClr val="accent1"/>
            </a:solidFill>
            <a:ln>
              <a:noFill/>
            </a:ln>
            <a:effectLst/>
          </c:spPr>
          <c:invertIfNegative val="0"/>
          <c:cat>
            <c:numRef>
              <c:f>Estud!$C$2:$G$2</c:f>
              <c:numCache>
                <c:formatCode>General</c:formatCode>
                <c:ptCount val="5"/>
                <c:pt idx="0">
                  <c:v>2009</c:v>
                </c:pt>
                <c:pt idx="1">
                  <c:v>1993</c:v>
                </c:pt>
                <c:pt idx="2">
                  <c:v>2009</c:v>
                </c:pt>
                <c:pt idx="3">
                  <c:v>1993</c:v>
                </c:pt>
                <c:pt idx="4">
                  <c:v>2009</c:v>
                </c:pt>
              </c:numCache>
            </c:numRef>
          </c:cat>
          <c:val>
            <c:numRef>
              <c:f>Estud!$C$9:$G$9</c:f>
              <c:numCache>
                <c:formatCode>0%</c:formatCode>
                <c:ptCount val="5"/>
                <c:pt idx="0">
                  <c:v>0.59</c:v>
                </c:pt>
                <c:pt idx="1">
                  <c:v>0.06</c:v>
                </c:pt>
                <c:pt idx="2">
                  <c:v>0.12</c:v>
                </c:pt>
                <c:pt idx="3">
                  <c:v>0.03</c:v>
                </c:pt>
                <c:pt idx="4">
                  <c:v>0.2</c:v>
                </c:pt>
              </c:numCache>
            </c:numRef>
          </c:val>
          <c:extLst>
            <c:ext xmlns:c16="http://schemas.microsoft.com/office/drawing/2014/chart" uri="{C3380CC4-5D6E-409C-BE32-E72D297353CC}">
              <c16:uniqueId val="{00000000-700F-48F3-AA35-05E0DF0B654F}"/>
            </c:ext>
          </c:extLst>
        </c:ser>
        <c:ser>
          <c:idx val="1"/>
          <c:order val="1"/>
          <c:tx>
            <c:strRef>
              <c:f>Estud!$B$10</c:f>
              <c:strCache>
                <c:ptCount val="1"/>
                <c:pt idx="0">
                  <c:v>Bogotá DC</c:v>
                </c:pt>
              </c:strCache>
            </c:strRef>
          </c:tx>
          <c:spPr>
            <a:solidFill>
              <a:schemeClr val="accent2"/>
            </a:solidFill>
            <a:ln>
              <a:noFill/>
            </a:ln>
            <a:effectLst/>
          </c:spPr>
          <c:invertIfNegative val="0"/>
          <c:cat>
            <c:numRef>
              <c:f>Estud!$C$2:$G$2</c:f>
              <c:numCache>
                <c:formatCode>General</c:formatCode>
                <c:ptCount val="5"/>
                <c:pt idx="0">
                  <c:v>2009</c:v>
                </c:pt>
                <c:pt idx="1">
                  <c:v>1993</c:v>
                </c:pt>
                <c:pt idx="2">
                  <c:v>2009</c:v>
                </c:pt>
                <c:pt idx="3">
                  <c:v>1993</c:v>
                </c:pt>
                <c:pt idx="4">
                  <c:v>2009</c:v>
                </c:pt>
              </c:numCache>
            </c:numRef>
          </c:cat>
          <c:val>
            <c:numRef>
              <c:f>Estud!$C$10:$G$10</c:f>
              <c:numCache>
                <c:formatCode>0%</c:formatCode>
                <c:ptCount val="5"/>
                <c:pt idx="0">
                  <c:v>0.41</c:v>
                </c:pt>
                <c:pt idx="1">
                  <c:v>0.81</c:v>
                </c:pt>
                <c:pt idx="2">
                  <c:v>0.35</c:v>
                </c:pt>
                <c:pt idx="3">
                  <c:v>0.94</c:v>
                </c:pt>
                <c:pt idx="4">
                  <c:v>0.8</c:v>
                </c:pt>
              </c:numCache>
            </c:numRef>
          </c:val>
          <c:extLst>
            <c:ext xmlns:c16="http://schemas.microsoft.com/office/drawing/2014/chart" uri="{C3380CC4-5D6E-409C-BE32-E72D297353CC}">
              <c16:uniqueId val="{00000001-700F-48F3-AA35-05E0DF0B654F}"/>
            </c:ext>
          </c:extLst>
        </c:ser>
        <c:ser>
          <c:idx val="2"/>
          <c:order val="2"/>
          <c:tx>
            <c:strRef>
              <c:f>Estud!$B$11</c:f>
              <c:strCache>
                <c:ptCount val="1"/>
                <c:pt idx="0">
                  <c:v>Reste AM</c:v>
                </c:pt>
              </c:strCache>
            </c:strRef>
          </c:tx>
          <c:spPr>
            <a:solidFill>
              <a:schemeClr val="accent3"/>
            </a:solidFill>
            <a:ln>
              <a:noFill/>
            </a:ln>
            <a:effectLst/>
          </c:spPr>
          <c:invertIfNegative val="0"/>
          <c:cat>
            <c:numRef>
              <c:f>Estud!$C$2:$G$2</c:f>
              <c:numCache>
                <c:formatCode>General</c:formatCode>
                <c:ptCount val="5"/>
                <c:pt idx="0">
                  <c:v>2009</c:v>
                </c:pt>
                <c:pt idx="1">
                  <c:v>1993</c:v>
                </c:pt>
                <c:pt idx="2">
                  <c:v>2009</c:v>
                </c:pt>
                <c:pt idx="3">
                  <c:v>1993</c:v>
                </c:pt>
                <c:pt idx="4">
                  <c:v>2009</c:v>
                </c:pt>
              </c:numCache>
            </c:numRef>
          </c:cat>
          <c:val>
            <c:numRef>
              <c:f>Estud!$C$11:$G$11</c:f>
              <c:numCache>
                <c:formatCode>0%</c:formatCode>
                <c:ptCount val="5"/>
                <c:pt idx="0">
                  <c:v>0</c:v>
                </c:pt>
                <c:pt idx="1">
                  <c:v>7.0000000000000007E-2</c:v>
                </c:pt>
                <c:pt idx="2">
                  <c:v>0.36</c:v>
                </c:pt>
                <c:pt idx="3">
                  <c:v>0</c:v>
                </c:pt>
                <c:pt idx="4">
                  <c:v>0</c:v>
                </c:pt>
              </c:numCache>
            </c:numRef>
          </c:val>
          <c:extLst>
            <c:ext xmlns:c16="http://schemas.microsoft.com/office/drawing/2014/chart" uri="{C3380CC4-5D6E-409C-BE32-E72D297353CC}">
              <c16:uniqueId val="{00000002-700F-48F3-AA35-05E0DF0B654F}"/>
            </c:ext>
          </c:extLst>
        </c:ser>
        <c:dLbls>
          <c:showLegendKey val="0"/>
          <c:showVal val="0"/>
          <c:showCatName val="0"/>
          <c:showSerName val="0"/>
          <c:showPercent val="0"/>
          <c:showBubbleSize val="0"/>
        </c:dLbls>
        <c:gapWidth val="219"/>
        <c:overlap val="-27"/>
        <c:axId val="155627224"/>
        <c:axId val="155627616"/>
      </c:barChart>
      <c:catAx>
        <c:axId val="155627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155627616"/>
        <c:crosses val="autoZero"/>
        <c:auto val="1"/>
        <c:lblAlgn val="ctr"/>
        <c:lblOffset val="100"/>
        <c:noMultiLvlLbl val="0"/>
      </c:catAx>
      <c:valAx>
        <c:axId val="1556276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55627224"/>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596365357411703E-2"/>
          <c:y val="0.68673027987244994"/>
          <c:w val="7.8559441723236E-3"/>
          <c:h val="4.6831526278087302E-2"/>
        </c:manualLayout>
      </c:layout>
      <c:barChart>
        <c:barDir val="col"/>
        <c:grouping val="clustered"/>
        <c:varyColors val="0"/>
        <c:ser>
          <c:idx val="0"/>
          <c:order val="0"/>
          <c:tx>
            <c:strRef>
              <c:f>Estud!$B$3</c:f>
              <c:strCache>
                <c:ptCount val="1"/>
                <c:pt idx="0">
                  <c:v>Municipe résidence </c:v>
                </c:pt>
              </c:strCache>
            </c:strRef>
          </c:tx>
          <c:spPr>
            <a:solidFill>
              <a:schemeClr val="accent1"/>
            </a:solidFill>
            <a:ln>
              <a:noFill/>
            </a:ln>
            <a:effectLst/>
          </c:spPr>
          <c:invertIfNegative val="0"/>
          <c:cat>
            <c:numRef>
              <c:f>Estud!$C$2:$G$2</c:f>
              <c:numCache>
                <c:formatCode>General</c:formatCode>
                <c:ptCount val="5"/>
                <c:pt idx="0">
                  <c:v>2009</c:v>
                </c:pt>
                <c:pt idx="1">
                  <c:v>1993</c:v>
                </c:pt>
                <c:pt idx="2">
                  <c:v>2009</c:v>
                </c:pt>
                <c:pt idx="3">
                  <c:v>1993</c:v>
                </c:pt>
                <c:pt idx="4">
                  <c:v>2009</c:v>
                </c:pt>
              </c:numCache>
            </c:numRef>
          </c:cat>
          <c:val>
            <c:numRef>
              <c:f>Estud!$C$3:$G$3</c:f>
              <c:numCache>
                <c:formatCode>0%</c:formatCode>
                <c:ptCount val="5"/>
                <c:pt idx="0">
                  <c:v>0.68</c:v>
                </c:pt>
                <c:pt idx="1">
                  <c:v>1</c:v>
                </c:pt>
                <c:pt idx="2">
                  <c:v>0.96</c:v>
                </c:pt>
                <c:pt idx="3">
                  <c:v>0.87</c:v>
                </c:pt>
                <c:pt idx="4">
                  <c:v>0.96</c:v>
                </c:pt>
              </c:numCache>
            </c:numRef>
          </c:val>
          <c:extLst>
            <c:ext xmlns:c16="http://schemas.microsoft.com/office/drawing/2014/chart" uri="{C3380CC4-5D6E-409C-BE32-E72D297353CC}">
              <c16:uniqueId val="{00000000-6829-47BD-BCE5-09B035ECCB29}"/>
            </c:ext>
          </c:extLst>
        </c:ser>
        <c:ser>
          <c:idx val="1"/>
          <c:order val="1"/>
          <c:tx>
            <c:strRef>
              <c:f>Estud!$B$4</c:f>
              <c:strCache>
                <c:ptCount val="1"/>
                <c:pt idx="0">
                  <c:v>Bogotá DC</c:v>
                </c:pt>
              </c:strCache>
            </c:strRef>
          </c:tx>
          <c:spPr>
            <a:solidFill>
              <a:schemeClr val="accent2"/>
            </a:solidFill>
            <a:ln>
              <a:noFill/>
            </a:ln>
            <a:effectLst/>
          </c:spPr>
          <c:invertIfNegative val="0"/>
          <c:cat>
            <c:numRef>
              <c:f>Estud!$C$2:$G$2</c:f>
              <c:numCache>
                <c:formatCode>General</c:formatCode>
                <c:ptCount val="5"/>
                <c:pt idx="0">
                  <c:v>2009</c:v>
                </c:pt>
                <c:pt idx="1">
                  <c:v>1993</c:v>
                </c:pt>
                <c:pt idx="2">
                  <c:v>2009</c:v>
                </c:pt>
                <c:pt idx="3">
                  <c:v>1993</c:v>
                </c:pt>
                <c:pt idx="4">
                  <c:v>2009</c:v>
                </c:pt>
              </c:numCache>
            </c:numRef>
          </c:cat>
          <c:val>
            <c:numRef>
              <c:f>Estud!$C$4:$G$4</c:f>
              <c:numCache>
                <c:formatCode>0%</c:formatCode>
                <c:ptCount val="5"/>
                <c:pt idx="0">
                  <c:v>7.0000000000000007E-2</c:v>
                </c:pt>
                <c:pt idx="1">
                  <c:v>0</c:v>
                </c:pt>
                <c:pt idx="2">
                  <c:v>0</c:v>
                </c:pt>
                <c:pt idx="3">
                  <c:v>0.13</c:v>
                </c:pt>
                <c:pt idx="4">
                  <c:v>0.04</c:v>
                </c:pt>
              </c:numCache>
            </c:numRef>
          </c:val>
          <c:extLst>
            <c:ext xmlns:c16="http://schemas.microsoft.com/office/drawing/2014/chart" uri="{C3380CC4-5D6E-409C-BE32-E72D297353CC}">
              <c16:uniqueId val="{00000001-6829-47BD-BCE5-09B035ECCB29}"/>
            </c:ext>
          </c:extLst>
        </c:ser>
        <c:ser>
          <c:idx val="2"/>
          <c:order val="2"/>
          <c:tx>
            <c:strRef>
              <c:f>Estud!$B$5</c:f>
              <c:strCache>
                <c:ptCount val="1"/>
                <c:pt idx="0">
                  <c:v>Reste AM</c:v>
                </c:pt>
              </c:strCache>
            </c:strRef>
          </c:tx>
          <c:spPr>
            <a:solidFill>
              <a:schemeClr val="accent3"/>
            </a:solidFill>
            <a:ln>
              <a:noFill/>
            </a:ln>
            <a:effectLst/>
          </c:spPr>
          <c:invertIfNegative val="0"/>
          <c:cat>
            <c:numRef>
              <c:f>Estud!$C$2:$G$2</c:f>
              <c:numCache>
                <c:formatCode>General</c:formatCode>
                <c:ptCount val="5"/>
                <c:pt idx="0">
                  <c:v>2009</c:v>
                </c:pt>
                <c:pt idx="1">
                  <c:v>1993</c:v>
                </c:pt>
                <c:pt idx="2">
                  <c:v>2009</c:v>
                </c:pt>
                <c:pt idx="3">
                  <c:v>1993</c:v>
                </c:pt>
                <c:pt idx="4">
                  <c:v>2009</c:v>
                </c:pt>
              </c:numCache>
            </c:numRef>
          </c:cat>
          <c:val>
            <c:numRef>
              <c:f>Estud!$C$5:$G$5</c:f>
              <c:numCache>
                <c:formatCode>0%</c:formatCode>
                <c:ptCount val="5"/>
                <c:pt idx="0">
                  <c:v>0.25</c:v>
                </c:pt>
                <c:pt idx="1">
                  <c:v>0</c:v>
                </c:pt>
                <c:pt idx="2">
                  <c:v>0.04</c:v>
                </c:pt>
                <c:pt idx="3">
                  <c:v>0</c:v>
                </c:pt>
                <c:pt idx="4">
                  <c:v>0</c:v>
                </c:pt>
              </c:numCache>
            </c:numRef>
          </c:val>
          <c:extLst>
            <c:ext xmlns:c16="http://schemas.microsoft.com/office/drawing/2014/chart" uri="{C3380CC4-5D6E-409C-BE32-E72D297353CC}">
              <c16:uniqueId val="{00000002-6829-47BD-BCE5-09B035ECCB29}"/>
            </c:ext>
          </c:extLst>
        </c:ser>
        <c:dLbls>
          <c:showLegendKey val="0"/>
          <c:showVal val="0"/>
          <c:showCatName val="0"/>
          <c:showSerName val="0"/>
          <c:showPercent val="0"/>
          <c:showBubbleSize val="0"/>
        </c:dLbls>
        <c:gapWidth val="219"/>
        <c:overlap val="-27"/>
        <c:axId val="155628400"/>
        <c:axId val="155628792"/>
      </c:barChart>
      <c:catAx>
        <c:axId val="155628400"/>
        <c:scaling>
          <c:orientation val="minMax"/>
        </c:scaling>
        <c:delete val="1"/>
        <c:axPos val="b"/>
        <c:numFmt formatCode="General" sourceLinked="1"/>
        <c:majorTickMark val="none"/>
        <c:minorTickMark val="none"/>
        <c:tickLblPos val="nextTo"/>
        <c:crossAx val="155628792"/>
        <c:crosses val="autoZero"/>
        <c:auto val="1"/>
        <c:lblAlgn val="ctr"/>
        <c:lblOffset val="100"/>
        <c:noMultiLvlLbl val="0"/>
      </c:catAx>
      <c:valAx>
        <c:axId val="155628792"/>
        <c:scaling>
          <c:orientation val="minMax"/>
          <c:max val="1"/>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55628400"/>
        <c:crosses val="autoZero"/>
        <c:crossBetween val="between"/>
      </c:valAx>
      <c:spPr>
        <a:noFill/>
        <a:ln>
          <a:noFill/>
        </a:ln>
        <a:effectLst/>
      </c:spPr>
    </c:plotArea>
    <c:legend>
      <c:legendPos val="b"/>
      <c:layout>
        <c:manualLayout>
          <c:xMode val="edge"/>
          <c:yMode val="edge"/>
          <c:x val="0"/>
          <c:y val="9.0026441534155399E-2"/>
          <c:w val="0.81706496062992096"/>
          <c:h val="0.2627957596400790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554268996647104E-2"/>
          <c:y val="0.65383392288310205"/>
          <c:w val="8.3727911926231007E-3"/>
          <c:h val="2.7598101171611801E-2"/>
        </c:manualLayout>
      </c:layout>
      <c:barChart>
        <c:barDir val="col"/>
        <c:grouping val="clustered"/>
        <c:varyColors val="0"/>
        <c:ser>
          <c:idx val="0"/>
          <c:order val="0"/>
          <c:tx>
            <c:strRef>
              <c:f>Estud!$L$9</c:f>
              <c:strCache>
                <c:ptCount val="1"/>
                <c:pt idx="0">
                  <c:v>A pied</c:v>
                </c:pt>
              </c:strCache>
            </c:strRef>
          </c:tx>
          <c:spPr>
            <a:solidFill>
              <a:schemeClr val="accent6">
                <a:lumMod val="60000"/>
                <a:lumOff val="40000"/>
              </a:schemeClr>
            </a:solidFill>
            <a:ln>
              <a:noFill/>
            </a:ln>
            <a:effectLst/>
          </c:spPr>
          <c:invertIfNegative val="0"/>
          <c:cat>
            <c:numRef>
              <c:f>Estud!$M$2:$Q$2</c:f>
              <c:numCache>
                <c:formatCode>General</c:formatCode>
                <c:ptCount val="5"/>
                <c:pt idx="0">
                  <c:v>2009</c:v>
                </c:pt>
                <c:pt idx="1">
                  <c:v>1993</c:v>
                </c:pt>
                <c:pt idx="2">
                  <c:v>2009</c:v>
                </c:pt>
                <c:pt idx="3">
                  <c:v>1993</c:v>
                </c:pt>
                <c:pt idx="4">
                  <c:v>2009</c:v>
                </c:pt>
              </c:numCache>
            </c:numRef>
          </c:cat>
          <c:val>
            <c:numRef>
              <c:f>Estud!$M$9:$Q$9</c:f>
              <c:numCache>
                <c:formatCode>0%</c:formatCode>
                <c:ptCount val="5"/>
                <c:pt idx="0">
                  <c:v>0.37</c:v>
                </c:pt>
                <c:pt idx="1">
                  <c:v>0.06</c:v>
                </c:pt>
                <c:pt idx="2">
                  <c:v>0.19</c:v>
                </c:pt>
                <c:pt idx="3">
                  <c:v>0.03</c:v>
                </c:pt>
                <c:pt idx="4">
                  <c:v>7.0000000000000007E-2</c:v>
                </c:pt>
              </c:numCache>
            </c:numRef>
          </c:val>
          <c:extLst>
            <c:ext xmlns:c16="http://schemas.microsoft.com/office/drawing/2014/chart" uri="{C3380CC4-5D6E-409C-BE32-E72D297353CC}">
              <c16:uniqueId val="{00000000-EED8-4F3A-8E49-D2D687A65476}"/>
            </c:ext>
          </c:extLst>
        </c:ser>
        <c:ser>
          <c:idx val="1"/>
          <c:order val="1"/>
          <c:tx>
            <c:strRef>
              <c:f>Estud!$L$10</c:f>
              <c:strCache>
                <c:ptCount val="1"/>
                <c:pt idx="0">
                  <c:v>Transport scolaire</c:v>
                </c:pt>
              </c:strCache>
            </c:strRef>
          </c:tx>
          <c:spPr>
            <a:solidFill>
              <a:schemeClr val="accent2"/>
            </a:solidFill>
            <a:ln>
              <a:noFill/>
            </a:ln>
            <a:effectLst/>
          </c:spPr>
          <c:invertIfNegative val="0"/>
          <c:cat>
            <c:numRef>
              <c:f>Estud!$M$2:$Q$2</c:f>
              <c:numCache>
                <c:formatCode>General</c:formatCode>
                <c:ptCount val="5"/>
                <c:pt idx="0">
                  <c:v>2009</c:v>
                </c:pt>
                <c:pt idx="1">
                  <c:v>1993</c:v>
                </c:pt>
                <c:pt idx="2">
                  <c:v>2009</c:v>
                </c:pt>
                <c:pt idx="3">
                  <c:v>1993</c:v>
                </c:pt>
                <c:pt idx="4">
                  <c:v>2009</c:v>
                </c:pt>
              </c:numCache>
            </c:numRef>
          </c:cat>
          <c:val>
            <c:numRef>
              <c:f>Estud!$M$10:$Q$10</c:f>
              <c:numCache>
                <c:formatCode>0%</c:formatCode>
                <c:ptCount val="5"/>
                <c:pt idx="0">
                  <c:v>0</c:v>
                </c:pt>
                <c:pt idx="1">
                  <c:v>0</c:v>
                </c:pt>
                <c:pt idx="2">
                  <c:v>0.03</c:v>
                </c:pt>
                <c:pt idx="3">
                  <c:v>0</c:v>
                </c:pt>
                <c:pt idx="4">
                  <c:v>0.03</c:v>
                </c:pt>
              </c:numCache>
            </c:numRef>
          </c:val>
          <c:extLst>
            <c:ext xmlns:c16="http://schemas.microsoft.com/office/drawing/2014/chart" uri="{C3380CC4-5D6E-409C-BE32-E72D297353CC}">
              <c16:uniqueId val="{00000001-EED8-4F3A-8E49-D2D687A65476}"/>
            </c:ext>
          </c:extLst>
        </c:ser>
        <c:ser>
          <c:idx val="2"/>
          <c:order val="2"/>
          <c:tx>
            <c:strRef>
              <c:f>Estud!$L$11</c:f>
              <c:strCache>
                <c:ptCount val="1"/>
                <c:pt idx="0">
                  <c:v>Transport public</c:v>
                </c:pt>
              </c:strCache>
            </c:strRef>
          </c:tx>
          <c:spPr>
            <a:solidFill>
              <a:schemeClr val="bg1">
                <a:lumMod val="75000"/>
              </a:schemeClr>
            </a:solidFill>
            <a:ln>
              <a:noFill/>
            </a:ln>
            <a:effectLst/>
          </c:spPr>
          <c:invertIfNegative val="0"/>
          <c:cat>
            <c:numRef>
              <c:f>Estud!$M$2:$Q$2</c:f>
              <c:numCache>
                <c:formatCode>General</c:formatCode>
                <c:ptCount val="5"/>
                <c:pt idx="0">
                  <c:v>2009</c:v>
                </c:pt>
                <c:pt idx="1">
                  <c:v>1993</c:v>
                </c:pt>
                <c:pt idx="2">
                  <c:v>2009</c:v>
                </c:pt>
                <c:pt idx="3">
                  <c:v>1993</c:v>
                </c:pt>
                <c:pt idx="4">
                  <c:v>2009</c:v>
                </c:pt>
              </c:numCache>
            </c:numRef>
          </c:cat>
          <c:val>
            <c:numRef>
              <c:f>Estud!$M$11:$Q$11</c:f>
              <c:numCache>
                <c:formatCode>0%</c:formatCode>
                <c:ptCount val="5"/>
                <c:pt idx="0">
                  <c:v>0.31</c:v>
                </c:pt>
                <c:pt idx="1">
                  <c:v>0.86</c:v>
                </c:pt>
                <c:pt idx="2">
                  <c:v>0.73</c:v>
                </c:pt>
                <c:pt idx="3">
                  <c:v>0.81</c:v>
                </c:pt>
                <c:pt idx="4">
                  <c:v>0.9</c:v>
                </c:pt>
              </c:numCache>
            </c:numRef>
          </c:val>
          <c:extLst>
            <c:ext xmlns:c16="http://schemas.microsoft.com/office/drawing/2014/chart" uri="{C3380CC4-5D6E-409C-BE32-E72D297353CC}">
              <c16:uniqueId val="{00000002-EED8-4F3A-8E49-D2D687A65476}"/>
            </c:ext>
          </c:extLst>
        </c:ser>
        <c:dLbls>
          <c:showLegendKey val="0"/>
          <c:showVal val="0"/>
          <c:showCatName val="0"/>
          <c:showSerName val="0"/>
          <c:showPercent val="0"/>
          <c:showBubbleSize val="0"/>
        </c:dLbls>
        <c:gapWidth val="219"/>
        <c:overlap val="-27"/>
        <c:axId val="155629576"/>
        <c:axId val="155629968"/>
      </c:barChart>
      <c:catAx>
        <c:axId val="155629576"/>
        <c:scaling>
          <c:orientation val="minMax"/>
        </c:scaling>
        <c:delete val="1"/>
        <c:axPos val="b"/>
        <c:numFmt formatCode="General" sourceLinked="1"/>
        <c:majorTickMark val="none"/>
        <c:minorTickMark val="none"/>
        <c:tickLblPos val="nextTo"/>
        <c:crossAx val="155629968"/>
        <c:crosses val="autoZero"/>
        <c:auto val="1"/>
        <c:lblAlgn val="ctr"/>
        <c:lblOffset val="100"/>
        <c:noMultiLvlLbl val="0"/>
      </c:catAx>
      <c:valAx>
        <c:axId val="155629968"/>
        <c:scaling>
          <c:orientation val="minMax"/>
          <c:max val="1"/>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55629576"/>
        <c:crosses val="autoZero"/>
        <c:crossBetween val="between"/>
      </c:valAx>
      <c:spPr>
        <a:noFill/>
        <a:ln>
          <a:noFill/>
        </a:ln>
        <a:effectLst/>
      </c:spPr>
    </c:plotArea>
    <c:legend>
      <c:legendPos val="b"/>
      <c:layout>
        <c:manualLayout>
          <c:xMode val="edge"/>
          <c:yMode val="edge"/>
          <c:x val="3.06556495852165E-2"/>
          <c:y val="9.0225472338974502E-2"/>
          <c:w val="0.93623376706213801"/>
          <c:h val="0.1450062383116229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r>
              <a:rPr lang="fr-FR" sz="1500" b="1" i="0" u="none" strike="noStrike" kern="1200" spc="0" baseline="0" dirty="0" smtClean="0">
                <a:solidFill>
                  <a:prstClr val="black">
                    <a:lumMod val="65000"/>
                    <a:lumOff val="35000"/>
                  </a:prstClr>
                </a:solidFill>
                <a:latin typeface="+mn-lt"/>
                <a:ea typeface="+mn-ea"/>
                <a:cs typeface="+mn-cs"/>
              </a:rPr>
              <a:t>Primaire</a:t>
            </a:r>
            <a:endParaRPr lang="fr-FR" sz="1500" b="1" i="0" u="none" strike="noStrike" kern="1200" spc="0" baseline="0" dirty="0">
              <a:solidFill>
                <a:prstClr val="black">
                  <a:lumMod val="65000"/>
                  <a:lumOff val="35000"/>
                </a:prstClr>
              </a:solidFill>
              <a:latin typeface="+mn-lt"/>
              <a:ea typeface="+mn-ea"/>
              <a:cs typeface="+mn-cs"/>
            </a:endParaRPr>
          </a:p>
        </c:rich>
      </c:tx>
      <c:layout>
        <c:manualLayout>
          <c:xMode val="edge"/>
          <c:yMode val="edge"/>
          <c:x val="4.4631236883632399E-3"/>
          <c:y val="6.9286710443206098E-2"/>
        </c:manualLayout>
      </c:layout>
      <c:overlay val="0"/>
      <c:spPr>
        <a:noFill/>
        <a:ln>
          <a:noFill/>
        </a:ln>
        <a:effectLst/>
      </c:spPr>
    </c:title>
    <c:autoTitleDeleted val="0"/>
    <c:plotArea>
      <c:layout>
        <c:manualLayout>
          <c:layoutTarget val="inner"/>
          <c:xMode val="edge"/>
          <c:yMode val="edge"/>
          <c:x val="0.11287320641298899"/>
          <c:y val="0.35441191269758499"/>
          <c:w val="0.85161600766239898"/>
          <c:h val="0.42941343426497403"/>
        </c:manualLayout>
      </c:layout>
      <c:barChart>
        <c:barDir val="col"/>
        <c:grouping val="clustered"/>
        <c:varyColors val="0"/>
        <c:ser>
          <c:idx val="0"/>
          <c:order val="0"/>
          <c:tx>
            <c:strRef>
              <c:f>Estud!$L$3</c:f>
              <c:strCache>
                <c:ptCount val="1"/>
                <c:pt idx="0">
                  <c:v>A pied </c:v>
                </c:pt>
              </c:strCache>
            </c:strRef>
          </c:tx>
          <c:spPr>
            <a:solidFill>
              <a:schemeClr val="accent6">
                <a:lumMod val="60000"/>
                <a:lumOff val="40000"/>
              </a:schemeClr>
            </a:solidFill>
            <a:ln>
              <a:noFill/>
            </a:ln>
            <a:effectLst/>
          </c:spPr>
          <c:invertIfNegative val="0"/>
          <c:cat>
            <c:numRef>
              <c:f>Estud!$M$2:$Q$2</c:f>
              <c:numCache>
                <c:formatCode>General</c:formatCode>
                <c:ptCount val="5"/>
                <c:pt idx="0">
                  <c:v>2009</c:v>
                </c:pt>
                <c:pt idx="1">
                  <c:v>1993</c:v>
                </c:pt>
                <c:pt idx="2">
                  <c:v>2009</c:v>
                </c:pt>
                <c:pt idx="3">
                  <c:v>1993</c:v>
                </c:pt>
                <c:pt idx="4">
                  <c:v>2009</c:v>
                </c:pt>
              </c:numCache>
            </c:numRef>
          </c:cat>
          <c:val>
            <c:numRef>
              <c:f>Estud!$M$3:$Q$3</c:f>
              <c:numCache>
                <c:formatCode>0%</c:formatCode>
                <c:ptCount val="5"/>
                <c:pt idx="0">
                  <c:v>0.21</c:v>
                </c:pt>
                <c:pt idx="1">
                  <c:v>0.94</c:v>
                </c:pt>
                <c:pt idx="2">
                  <c:v>0.73</c:v>
                </c:pt>
                <c:pt idx="3">
                  <c:v>0.78</c:v>
                </c:pt>
                <c:pt idx="4">
                  <c:v>0.91</c:v>
                </c:pt>
              </c:numCache>
            </c:numRef>
          </c:val>
          <c:extLst>
            <c:ext xmlns:c16="http://schemas.microsoft.com/office/drawing/2014/chart" uri="{C3380CC4-5D6E-409C-BE32-E72D297353CC}">
              <c16:uniqueId val="{00000000-4B96-4BEA-8F76-9778CA7A8B74}"/>
            </c:ext>
          </c:extLst>
        </c:ser>
        <c:ser>
          <c:idx val="1"/>
          <c:order val="1"/>
          <c:tx>
            <c:strRef>
              <c:f>Estud!$L$4</c:f>
              <c:strCache>
                <c:ptCount val="1"/>
                <c:pt idx="0">
                  <c:v>Transport scolaire</c:v>
                </c:pt>
              </c:strCache>
            </c:strRef>
          </c:tx>
          <c:spPr>
            <a:solidFill>
              <a:schemeClr val="accent2"/>
            </a:solidFill>
            <a:ln>
              <a:noFill/>
            </a:ln>
            <a:effectLst/>
          </c:spPr>
          <c:invertIfNegative val="0"/>
          <c:cat>
            <c:numRef>
              <c:f>Estud!$M$2:$Q$2</c:f>
              <c:numCache>
                <c:formatCode>General</c:formatCode>
                <c:ptCount val="5"/>
                <c:pt idx="0">
                  <c:v>2009</c:v>
                </c:pt>
                <c:pt idx="1">
                  <c:v>1993</c:v>
                </c:pt>
                <c:pt idx="2">
                  <c:v>2009</c:v>
                </c:pt>
                <c:pt idx="3">
                  <c:v>1993</c:v>
                </c:pt>
                <c:pt idx="4">
                  <c:v>2009</c:v>
                </c:pt>
              </c:numCache>
            </c:numRef>
          </c:cat>
          <c:val>
            <c:numRef>
              <c:f>Estud!$M$4:$Q$4</c:f>
              <c:numCache>
                <c:formatCode>0%</c:formatCode>
                <c:ptCount val="5"/>
                <c:pt idx="0">
                  <c:v>0.48</c:v>
                </c:pt>
                <c:pt idx="1">
                  <c:v>0</c:v>
                </c:pt>
                <c:pt idx="2">
                  <c:v>0.06</c:v>
                </c:pt>
                <c:pt idx="3">
                  <c:v>0.09</c:v>
                </c:pt>
                <c:pt idx="4">
                  <c:v>7.0000000000000007E-2</c:v>
                </c:pt>
              </c:numCache>
            </c:numRef>
          </c:val>
          <c:extLst>
            <c:ext xmlns:c16="http://schemas.microsoft.com/office/drawing/2014/chart" uri="{C3380CC4-5D6E-409C-BE32-E72D297353CC}">
              <c16:uniqueId val="{00000001-4B96-4BEA-8F76-9778CA7A8B74}"/>
            </c:ext>
          </c:extLst>
        </c:ser>
        <c:ser>
          <c:idx val="2"/>
          <c:order val="2"/>
          <c:tx>
            <c:strRef>
              <c:f>Estud!$L$5</c:f>
              <c:strCache>
                <c:ptCount val="1"/>
                <c:pt idx="0">
                  <c:v>Transport public</c:v>
                </c:pt>
              </c:strCache>
            </c:strRef>
          </c:tx>
          <c:spPr>
            <a:solidFill>
              <a:schemeClr val="bg1">
                <a:lumMod val="75000"/>
              </a:schemeClr>
            </a:solidFill>
            <a:ln>
              <a:noFill/>
            </a:ln>
            <a:effectLst/>
          </c:spPr>
          <c:invertIfNegative val="0"/>
          <c:cat>
            <c:numRef>
              <c:f>Estud!$M$2:$Q$2</c:f>
              <c:numCache>
                <c:formatCode>General</c:formatCode>
                <c:ptCount val="5"/>
                <c:pt idx="0">
                  <c:v>2009</c:v>
                </c:pt>
                <c:pt idx="1">
                  <c:v>1993</c:v>
                </c:pt>
                <c:pt idx="2">
                  <c:v>2009</c:v>
                </c:pt>
                <c:pt idx="3">
                  <c:v>1993</c:v>
                </c:pt>
                <c:pt idx="4">
                  <c:v>2009</c:v>
                </c:pt>
              </c:numCache>
            </c:numRef>
          </c:cat>
          <c:val>
            <c:numRef>
              <c:f>Estud!$M$5:$Q$5</c:f>
              <c:numCache>
                <c:formatCode>0%</c:formatCode>
                <c:ptCount val="5"/>
                <c:pt idx="0">
                  <c:v>0</c:v>
                </c:pt>
                <c:pt idx="1">
                  <c:v>0</c:v>
                </c:pt>
                <c:pt idx="2">
                  <c:v>0.11</c:v>
                </c:pt>
                <c:pt idx="3">
                  <c:v>7.0000000000000007E-2</c:v>
                </c:pt>
                <c:pt idx="4">
                  <c:v>0.02</c:v>
                </c:pt>
              </c:numCache>
            </c:numRef>
          </c:val>
          <c:extLst>
            <c:ext xmlns:c16="http://schemas.microsoft.com/office/drawing/2014/chart" uri="{C3380CC4-5D6E-409C-BE32-E72D297353CC}">
              <c16:uniqueId val="{00000002-4B96-4BEA-8F76-9778CA7A8B74}"/>
            </c:ext>
          </c:extLst>
        </c:ser>
        <c:dLbls>
          <c:showLegendKey val="0"/>
          <c:showVal val="0"/>
          <c:showCatName val="0"/>
          <c:showSerName val="0"/>
          <c:showPercent val="0"/>
          <c:showBubbleSize val="0"/>
        </c:dLbls>
        <c:gapWidth val="219"/>
        <c:overlap val="-27"/>
        <c:axId val="155630752"/>
        <c:axId val="155631144"/>
      </c:barChart>
      <c:catAx>
        <c:axId val="155630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155631144"/>
        <c:crosses val="autoZero"/>
        <c:auto val="1"/>
        <c:lblAlgn val="ctr"/>
        <c:lblOffset val="1"/>
        <c:tickLblSkip val="1"/>
        <c:noMultiLvlLbl val="0"/>
      </c:catAx>
      <c:valAx>
        <c:axId val="15563114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55630752"/>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r>
              <a:rPr lang="fr-FR" sz="1500" b="1" dirty="0" smtClean="0"/>
              <a:t>Secondaire</a:t>
            </a:r>
            <a:endParaRPr lang="fr-FR" sz="1500" b="1" dirty="0"/>
          </a:p>
        </c:rich>
      </c:tx>
      <c:layout>
        <c:manualLayout>
          <c:xMode val="edge"/>
          <c:yMode val="edge"/>
          <c:x val="2.11216731983342E-2"/>
          <c:y val="3.07892113134281E-2"/>
        </c:manualLayout>
      </c:layout>
      <c:overlay val="0"/>
      <c:spPr>
        <a:noFill/>
        <a:ln>
          <a:noFill/>
        </a:ln>
        <a:effectLst/>
      </c:spPr>
    </c:title>
    <c:autoTitleDeleted val="0"/>
    <c:plotArea>
      <c:layout/>
      <c:barChart>
        <c:barDir val="col"/>
        <c:grouping val="clustered"/>
        <c:varyColors val="0"/>
        <c:ser>
          <c:idx val="0"/>
          <c:order val="0"/>
          <c:tx>
            <c:strRef>
              <c:f>Estud!$L$6</c:f>
              <c:strCache>
                <c:ptCount val="1"/>
                <c:pt idx="0">
                  <c:v>A pied</c:v>
                </c:pt>
              </c:strCache>
            </c:strRef>
          </c:tx>
          <c:spPr>
            <a:solidFill>
              <a:schemeClr val="accent6">
                <a:lumMod val="60000"/>
                <a:lumOff val="40000"/>
              </a:schemeClr>
            </a:solidFill>
            <a:ln>
              <a:noFill/>
            </a:ln>
            <a:effectLst/>
          </c:spPr>
          <c:invertIfNegative val="0"/>
          <c:cat>
            <c:numRef>
              <c:f>Estud!$M$2:$Q$2</c:f>
              <c:numCache>
                <c:formatCode>General</c:formatCode>
                <c:ptCount val="5"/>
                <c:pt idx="0">
                  <c:v>2009</c:v>
                </c:pt>
                <c:pt idx="1">
                  <c:v>1993</c:v>
                </c:pt>
                <c:pt idx="2">
                  <c:v>2009</c:v>
                </c:pt>
                <c:pt idx="3">
                  <c:v>1993</c:v>
                </c:pt>
                <c:pt idx="4">
                  <c:v>2009</c:v>
                </c:pt>
              </c:numCache>
            </c:numRef>
          </c:cat>
          <c:val>
            <c:numRef>
              <c:f>Estud!$M$6:$Q$6</c:f>
              <c:numCache>
                <c:formatCode>0%</c:formatCode>
                <c:ptCount val="5"/>
                <c:pt idx="0">
                  <c:v>0.25</c:v>
                </c:pt>
                <c:pt idx="1">
                  <c:v>0.78</c:v>
                </c:pt>
                <c:pt idx="2">
                  <c:v>0.86</c:v>
                </c:pt>
                <c:pt idx="3">
                  <c:v>0.55000000000000004</c:v>
                </c:pt>
                <c:pt idx="4">
                  <c:v>0.84</c:v>
                </c:pt>
              </c:numCache>
            </c:numRef>
          </c:val>
          <c:extLst>
            <c:ext xmlns:c16="http://schemas.microsoft.com/office/drawing/2014/chart" uri="{C3380CC4-5D6E-409C-BE32-E72D297353CC}">
              <c16:uniqueId val="{00000000-997F-453D-8E9C-639FE70BADA2}"/>
            </c:ext>
          </c:extLst>
        </c:ser>
        <c:ser>
          <c:idx val="1"/>
          <c:order val="1"/>
          <c:tx>
            <c:strRef>
              <c:f>Estud!$L$7</c:f>
              <c:strCache>
                <c:ptCount val="1"/>
                <c:pt idx="0">
                  <c:v>Transport scolaire</c:v>
                </c:pt>
              </c:strCache>
            </c:strRef>
          </c:tx>
          <c:spPr>
            <a:solidFill>
              <a:schemeClr val="accent2"/>
            </a:solidFill>
            <a:ln>
              <a:noFill/>
            </a:ln>
            <a:effectLst/>
          </c:spPr>
          <c:invertIfNegative val="0"/>
          <c:cat>
            <c:numRef>
              <c:f>Estud!$M$2:$Q$2</c:f>
              <c:numCache>
                <c:formatCode>General</c:formatCode>
                <c:ptCount val="5"/>
                <c:pt idx="0">
                  <c:v>2009</c:v>
                </c:pt>
                <c:pt idx="1">
                  <c:v>1993</c:v>
                </c:pt>
                <c:pt idx="2">
                  <c:v>2009</c:v>
                </c:pt>
                <c:pt idx="3">
                  <c:v>1993</c:v>
                </c:pt>
                <c:pt idx="4">
                  <c:v>2009</c:v>
                </c:pt>
              </c:numCache>
            </c:numRef>
          </c:cat>
          <c:val>
            <c:numRef>
              <c:f>Estud!$M$7:$Q$7</c:f>
              <c:numCache>
                <c:formatCode>0%</c:formatCode>
                <c:ptCount val="5"/>
                <c:pt idx="0">
                  <c:v>0.34</c:v>
                </c:pt>
                <c:pt idx="1">
                  <c:v>0.05</c:v>
                </c:pt>
                <c:pt idx="2">
                  <c:v>0.01</c:v>
                </c:pt>
                <c:pt idx="3">
                  <c:v>0.08</c:v>
                </c:pt>
                <c:pt idx="4">
                  <c:v>0.02</c:v>
                </c:pt>
              </c:numCache>
            </c:numRef>
          </c:val>
          <c:extLst>
            <c:ext xmlns:c16="http://schemas.microsoft.com/office/drawing/2014/chart" uri="{C3380CC4-5D6E-409C-BE32-E72D297353CC}">
              <c16:uniqueId val="{00000001-997F-453D-8E9C-639FE70BADA2}"/>
            </c:ext>
          </c:extLst>
        </c:ser>
        <c:ser>
          <c:idx val="2"/>
          <c:order val="2"/>
          <c:tx>
            <c:strRef>
              <c:f>Estud!$L$8</c:f>
              <c:strCache>
                <c:ptCount val="1"/>
                <c:pt idx="0">
                  <c:v>Transport public</c:v>
                </c:pt>
              </c:strCache>
            </c:strRef>
          </c:tx>
          <c:spPr>
            <a:solidFill>
              <a:schemeClr val="bg1">
                <a:lumMod val="75000"/>
              </a:schemeClr>
            </a:solidFill>
            <a:ln>
              <a:noFill/>
            </a:ln>
            <a:effectLst/>
          </c:spPr>
          <c:invertIfNegative val="0"/>
          <c:cat>
            <c:numRef>
              <c:f>Estud!$M$2:$Q$2</c:f>
              <c:numCache>
                <c:formatCode>General</c:formatCode>
                <c:ptCount val="5"/>
                <c:pt idx="0">
                  <c:v>2009</c:v>
                </c:pt>
                <c:pt idx="1">
                  <c:v>1993</c:v>
                </c:pt>
                <c:pt idx="2">
                  <c:v>2009</c:v>
                </c:pt>
                <c:pt idx="3">
                  <c:v>1993</c:v>
                </c:pt>
                <c:pt idx="4">
                  <c:v>2009</c:v>
                </c:pt>
              </c:numCache>
            </c:numRef>
          </c:cat>
          <c:val>
            <c:numRef>
              <c:f>Estud!$M$8:$Q$8</c:f>
              <c:numCache>
                <c:formatCode>0%</c:formatCode>
                <c:ptCount val="5"/>
                <c:pt idx="0">
                  <c:v>0.03</c:v>
                </c:pt>
                <c:pt idx="1">
                  <c:v>0.13</c:v>
                </c:pt>
                <c:pt idx="2">
                  <c:v>0.05</c:v>
                </c:pt>
                <c:pt idx="3">
                  <c:v>0.33</c:v>
                </c:pt>
                <c:pt idx="4">
                  <c:v>0.14000000000000001</c:v>
                </c:pt>
              </c:numCache>
            </c:numRef>
          </c:val>
          <c:extLst>
            <c:ext xmlns:c16="http://schemas.microsoft.com/office/drawing/2014/chart" uri="{C3380CC4-5D6E-409C-BE32-E72D297353CC}">
              <c16:uniqueId val="{00000002-997F-453D-8E9C-639FE70BADA2}"/>
            </c:ext>
          </c:extLst>
        </c:ser>
        <c:dLbls>
          <c:showLegendKey val="0"/>
          <c:showVal val="0"/>
          <c:showCatName val="0"/>
          <c:showSerName val="0"/>
          <c:showPercent val="0"/>
          <c:showBubbleSize val="0"/>
        </c:dLbls>
        <c:gapWidth val="219"/>
        <c:overlap val="-27"/>
        <c:axId val="155631928"/>
        <c:axId val="155632320"/>
      </c:barChart>
      <c:catAx>
        <c:axId val="155631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155632320"/>
        <c:crosses val="autoZero"/>
        <c:auto val="1"/>
        <c:lblAlgn val="ctr"/>
        <c:lblOffset val="1"/>
        <c:noMultiLvlLbl val="0"/>
      </c:catAx>
      <c:valAx>
        <c:axId val="15563232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55631928"/>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r>
              <a:rPr lang="fr-FR" sz="1500" b="1" dirty="0" smtClean="0"/>
              <a:t>Supérieur</a:t>
            </a:r>
            <a:endParaRPr lang="fr-FR" sz="1500" b="1" dirty="0"/>
          </a:p>
        </c:rich>
      </c:tx>
      <c:layout>
        <c:manualLayout>
          <c:xMode val="edge"/>
          <c:yMode val="edge"/>
          <c:x val="0"/>
          <c:y val="2.42618525202963E-2"/>
        </c:manualLayout>
      </c:layout>
      <c:overlay val="0"/>
      <c:spPr>
        <a:noFill/>
        <a:ln>
          <a:noFill/>
        </a:ln>
        <a:effectLst/>
      </c:spPr>
    </c:title>
    <c:autoTitleDeleted val="0"/>
    <c:plotArea>
      <c:layout>
        <c:manualLayout>
          <c:layoutTarget val="inner"/>
          <c:xMode val="edge"/>
          <c:yMode val="edge"/>
          <c:x val="0.11328880820005401"/>
          <c:y val="0.31599290051506201"/>
          <c:w val="0.85106965433066395"/>
          <c:h val="0.472614269140535"/>
        </c:manualLayout>
      </c:layout>
      <c:barChart>
        <c:barDir val="col"/>
        <c:grouping val="clustered"/>
        <c:varyColors val="0"/>
        <c:ser>
          <c:idx val="0"/>
          <c:order val="0"/>
          <c:tx>
            <c:strRef>
              <c:f>Estud!$L$9</c:f>
              <c:strCache>
                <c:ptCount val="1"/>
                <c:pt idx="0">
                  <c:v>A pied</c:v>
                </c:pt>
              </c:strCache>
            </c:strRef>
          </c:tx>
          <c:spPr>
            <a:solidFill>
              <a:schemeClr val="accent6">
                <a:lumMod val="60000"/>
                <a:lumOff val="40000"/>
              </a:schemeClr>
            </a:solidFill>
            <a:ln>
              <a:noFill/>
            </a:ln>
            <a:effectLst/>
          </c:spPr>
          <c:invertIfNegative val="0"/>
          <c:cat>
            <c:numRef>
              <c:f>Estud!$M$2:$Q$2</c:f>
              <c:numCache>
                <c:formatCode>General</c:formatCode>
                <c:ptCount val="5"/>
                <c:pt idx="0">
                  <c:v>2009</c:v>
                </c:pt>
                <c:pt idx="1">
                  <c:v>1993</c:v>
                </c:pt>
                <c:pt idx="2">
                  <c:v>2009</c:v>
                </c:pt>
                <c:pt idx="3">
                  <c:v>1993</c:v>
                </c:pt>
                <c:pt idx="4">
                  <c:v>2009</c:v>
                </c:pt>
              </c:numCache>
            </c:numRef>
          </c:cat>
          <c:val>
            <c:numRef>
              <c:f>Estud!$M$9:$Q$9</c:f>
              <c:numCache>
                <c:formatCode>0%</c:formatCode>
                <c:ptCount val="5"/>
                <c:pt idx="0">
                  <c:v>0.37</c:v>
                </c:pt>
                <c:pt idx="1">
                  <c:v>0.06</c:v>
                </c:pt>
                <c:pt idx="2">
                  <c:v>0.19</c:v>
                </c:pt>
                <c:pt idx="3">
                  <c:v>0.03</c:v>
                </c:pt>
                <c:pt idx="4">
                  <c:v>7.0000000000000007E-2</c:v>
                </c:pt>
              </c:numCache>
            </c:numRef>
          </c:val>
          <c:extLst>
            <c:ext xmlns:c16="http://schemas.microsoft.com/office/drawing/2014/chart" uri="{C3380CC4-5D6E-409C-BE32-E72D297353CC}">
              <c16:uniqueId val="{00000000-421C-4C81-BC9C-4D4BBAD0DB49}"/>
            </c:ext>
          </c:extLst>
        </c:ser>
        <c:ser>
          <c:idx val="1"/>
          <c:order val="1"/>
          <c:tx>
            <c:strRef>
              <c:f>Estud!$L$10</c:f>
              <c:strCache>
                <c:ptCount val="1"/>
                <c:pt idx="0">
                  <c:v>Transport scolaire</c:v>
                </c:pt>
              </c:strCache>
            </c:strRef>
          </c:tx>
          <c:spPr>
            <a:solidFill>
              <a:schemeClr val="accent2"/>
            </a:solidFill>
            <a:ln>
              <a:noFill/>
            </a:ln>
            <a:effectLst/>
          </c:spPr>
          <c:invertIfNegative val="0"/>
          <c:cat>
            <c:numRef>
              <c:f>Estud!$M$2:$Q$2</c:f>
              <c:numCache>
                <c:formatCode>General</c:formatCode>
                <c:ptCount val="5"/>
                <c:pt idx="0">
                  <c:v>2009</c:v>
                </c:pt>
                <c:pt idx="1">
                  <c:v>1993</c:v>
                </c:pt>
                <c:pt idx="2">
                  <c:v>2009</c:v>
                </c:pt>
                <c:pt idx="3">
                  <c:v>1993</c:v>
                </c:pt>
                <c:pt idx="4">
                  <c:v>2009</c:v>
                </c:pt>
              </c:numCache>
            </c:numRef>
          </c:cat>
          <c:val>
            <c:numRef>
              <c:f>Estud!$M$10:$Q$10</c:f>
              <c:numCache>
                <c:formatCode>0%</c:formatCode>
                <c:ptCount val="5"/>
                <c:pt idx="0">
                  <c:v>0</c:v>
                </c:pt>
                <c:pt idx="1">
                  <c:v>0</c:v>
                </c:pt>
                <c:pt idx="2">
                  <c:v>0.03</c:v>
                </c:pt>
                <c:pt idx="3">
                  <c:v>0</c:v>
                </c:pt>
                <c:pt idx="4">
                  <c:v>0.03</c:v>
                </c:pt>
              </c:numCache>
            </c:numRef>
          </c:val>
          <c:extLst>
            <c:ext xmlns:c16="http://schemas.microsoft.com/office/drawing/2014/chart" uri="{C3380CC4-5D6E-409C-BE32-E72D297353CC}">
              <c16:uniqueId val="{00000001-421C-4C81-BC9C-4D4BBAD0DB49}"/>
            </c:ext>
          </c:extLst>
        </c:ser>
        <c:ser>
          <c:idx val="2"/>
          <c:order val="2"/>
          <c:tx>
            <c:strRef>
              <c:f>Estud!$L$11</c:f>
              <c:strCache>
                <c:ptCount val="1"/>
                <c:pt idx="0">
                  <c:v>Transport public</c:v>
                </c:pt>
              </c:strCache>
            </c:strRef>
          </c:tx>
          <c:spPr>
            <a:solidFill>
              <a:schemeClr val="bg1">
                <a:lumMod val="75000"/>
              </a:schemeClr>
            </a:solidFill>
            <a:ln>
              <a:noFill/>
            </a:ln>
            <a:effectLst/>
          </c:spPr>
          <c:invertIfNegative val="0"/>
          <c:cat>
            <c:numRef>
              <c:f>Estud!$M$2:$Q$2</c:f>
              <c:numCache>
                <c:formatCode>General</c:formatCode>
                <c:ptCount val="5"/>
                <c:pt idx="0">
                  <c:v>2009</c:v>
                </c:pt>
                <c:pt idx="1">
                  <c:v>1993</c:v>
                </c:pt>
                <c:pt idx="2">
                  <c:v>2009</c:v>
                </c:pt>
                <c:pt idx="3">
                  <c:v>1993</c:v>
                </c:pt>
                <c:pt idx="4">
                  <c:v>2009</c:v>
                </c:pt>
              </c:numCache>
            </c:numRef>
          </c:cat>
          <c:val>
            <c:numRef>
              <c:f>Estud!$M$11:$Q$11</c:f>
              <c:numCache>
                <c:formatCode>0%</c:formatCode>
                <c:ptCount val="5"/>
                <c:pt idx="0">
                  <c:v>0.31</c:v>
                </c:pt>
                <c:pt idx="1">
                  <c:v>0.86</c:v>
                </c:pt>
                <c:pt idx="2">
                  <c:v>0.73</c:v>
                </c:pt>
                <c:pt idx="3">
                  <c:v>0.81</c:v>
                </c:pt>
                <c:pt idx="4">
                  <c:v>0.9</c:v>
                </c:pt>
              </c:numCache>
            </c:numRef>
          </c:val>
          <c:extLst>
            <c:ext xmlns:c16="http://schemas.microsoft.com/office/drawing/2014/chart" uri="{C3380CC4-5D6E-409C-BE32-E72D297353CC}">
              <c16:uniqueId val="{00000002-421C-4C81-BC9C-4D4BBAD0DB49}"/>
            </c:ext>
          </c:extLst>
        </c:ser>
        <c:dLbls>
          <c:showLegendKey val="0"/>
          <c:showVal val="0"/>
          <c:showCatName val="0"/>
          <c:showSerName val="0"/>
          <c:showPercent val="0"/>
          <c:showBubbleSize val="0"/>
        </c:dLbls>
        <c:gapWidth val="219"/>
        <c:overlap val="-27"/>
        <c:axId val="155633104"/>
        <c:axId val="155633496"/>
      </c:barChart>
      <c:catAx>
        <c:axId val="155633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155633496"/>
        <c:crosses val="autoZero"/>
        <c:auto val="1"/>
        <c:lblAlgn val="ctr"/>
        <c:lblOffset val="1"/>
        <c:noMultiLvlLbl val="0"/>
      </c:catAx>
      <c:valAx>
        <c:axId val="15563349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55633104"/>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539261720725304E-2"/>
          <c:y val="0.11500772385821301"/>
          <c:w val="0.88754942329456499"/>
          <c:h val="0.65229540597360502"/>
        </c:manualLayout>
      </c:layout>
      <c:barChart>
        <c:barDir val="col"/>
        <c:grouping val="stacked"/>
        <c:varyColors val="0"/>
        <c:ser>
          <c:idx val="0"/>
          <c:order val="0"/>
          <c:tx>
            <c:strRef>
              <c:f>Trab!$H$3</c:f>
              <c:strCache>
                <c:ptCount val="1"/>
                <c:pt idx="0">
                  <c:v>Travail à domicile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Trab!$I$2:$M$2</c:f>
              <c:numCache>
                <c:formatCode>General</c:formatCode>
                <c:ptCount val="5"/>
                <c:pt idx="0">
                  <c:v>2009</c:v>
                </c:pt>
                <c:pt idx="1">
                  <c:v>1993</c:v>
                </c:pt>
                <c:pt idx="2">
                  <c:v>2009</c:v>
                </c:pt>
                <c:pt idx="3">
                  <c:v>1993</c:v>
                </c:pt>
                <c:pt idx="4">
                  <c:v>2009</c:v>
                </c:pt>
              </c:numCache>
            </c:numRef>
          </c:cat>
          <c:val>
            <c:numRef>
              <c:f>Trab!$I$3:$M$3</c:f>
              <c:numCache>
                <c:formatCode>0%</c:formatCode>
                <c:ptCount val="5"/>
                <c:pt idx="0">
                  <c:v>0.4</c:v>
                </c:pt>
                <c:pt idx="1">
                  <c:v>0.16</c:v>
                </c:pt>
                <c:pt idx="2">
                  <c:v>0.21</c:v>
                </c:pt>
                <c:pt idx="3">
                  <c:v>0.3</c:v>
                </c:pt>
                <c:pt idx="4">
                  <c:v>0.25</c:v>
                </c:pt>
              </c:numCache>
            </c:numRef>
          </c:val>
          <c:extLst>
            <c:ext xmlns:c16="http://schemas.microsoft.com/office/drawing/2014/chart" uri="{C3380CC4-5D6E-409C-BE32-E72D297353CC}">
              <c16:uniqueId val="{00000000-48DB-4F72-86D5-83DCEB2559B7}"/>
            </c:ext>
          </c:extLst>
        </c:ser>
        <c:ser>
          <c:idx val="1"/>
          <c:order val="1"/>
          <c:tx>
            <c:strRef>
              <c:f>Trab!$H$4</c:f>
              <c:strCache>
                <c:ptCount val="1"/>
                <c:pt idx="0">
                  <c:v>Municipe résidence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Trab!$I$2:$M$2</c:f>
              <c:numCache>
                <c:formatCode>General</c:formatCode>
                <c:ptCount val="5"/>
                <c:pt idx="0">
                  <c:v>2009</c:v>
                </c:pt>
                <c:pt idx="1">
                  <c:v>1993</c:v>
                </c:pt>
                <c:pt idx="2">
                  <c:v>2009</c:v>
                </c:pt>
                <c:pt idx="3">
                  <c:v>1993</c:v>
                </c:pt>
                <c:pt idx="4">
                  <c:v>2009</c:v>
                </c:pt>
              </c:numCache>
            </c:numRef>
          </c:cat>
          <c:val>
            <c:numRef>
              <c:f>Trab!$I$4:$M$4</c:f>
              <c:numCache>
                <c:formatCode>0%</c:formatCode>
                <c:ptCount val="5"/>
                <c:pt idx="0">
                  <c:v>0.28000000000000003</c:v>
                </c:pt>
                <c:pt idx="1">
                  <c:v>0.66</c:v>
                </c:pt>
                <c:pt idx="2">
                  <c:v>0.35</c:v>
                </c:pt>
                <c:pt idx="3">
                  <c:v>0.16</c:v>
                </c:pt>
                <c:pt idx="4">
                  <c:v>0.21</c:v>
                </c:pt>
              </c:numCache>
            </c:numRef>
          </c:val>
          <c:extLst>
            <c:ext xmlns:c16="http://schemas.microsoft.com/office/drawing/2014/chart" uri="{C3380CC4-5D6E-409C-BE32-E72D297353CC}">
              <c16:uniqueId val="{00000001-48DB-4F72-86D5-83DCEB2559B7}"/>
            </c:ext>
          </c:extLst>
        </c:ser>
        <c:ser>
          <c:idx val="2"/>
          <c:order val="2"/>
          <c:tx>
            <c:strRef>
              <c:f>Trab!$H$5</c:f>
              <c:strCache>
                <c:ptCount val="1"/>
                <c:pt idx="0">
                  <c:v>Vers Bogotá</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Trab!$I$2:$M$2</c:f>
              <c:numCache>
                <c:formatCode>General</c:formatCode>
                <c:ptCount val="5"/>
                <c:pt idx="0">
                  <c:v>2009</c:v>
                </c:pt>
                <c:pt idx="1">
                  <c:v>1993</c:v>
                </c:pt>
                <c:pt idx="2">
                  <c:v>2009</c:v>
                </c:pt>
                <c:pt idx="3">
                  <c:v>1993</c:v>
                </c:pt>
                <c:pt idx="4">
                  <c:v>2009</c:v>
                </c:pt>
              </c:numCache>
            </c:numRef>
          </c:cat>
          <c:val>
            <c:numRef>
              <c:f>Trab!$I$5:$M$5</c:f>
              <c:numCache>
                <c:formatCode>0%</c:formatCode>
                <c:ptCount val="5"/>
                <c:pt idx="0">
                  <c:v>0.3</c:v>
                </c:pt>
                <c:pt idx="1">
                  <c:v>0.11</c:v>
                </c:pt>
                <c:pt idx="2">
                  <c:v>0.08</c:v>
                </c:pt>
                <c:pt idx="3">
                  <c:v>0.43</c:v>
                </c:pt>
                <c:pt idx="4">
                  <c:v>0.47</c:v>
                </c:pt>
              </c:numCache>
            </c:numRef>
          </c:val>
          <c:extLst>
            <c:ext xmlns:c16="http://schemas.microsoft.com/office/drawing/2014/chart" uri="{C3380CC4-5D6E-409C-BE32-E72D297353CC}">
              <c16:uniqueId val="{00000002-48DB-4F72-86D5-83DCEB2559B7}"/>
            </c:ext>
          </c:extLst>
        </c:ser>
        <c:ser>
          <c:idx val="3"/>
          <c:order val="3"/>
          <c:tx>
            <c:strRef>
              <c:f>Trab!$H$6</c:f>
              <c:strCache>
                <c:ptCount val="1"/>
                <c:pt idx="0">
                  <c:v>Reste AM</c:v>
                </c:pt>
              </c:strCache>
            </c:strRef>
          </c:tx>
          <c:spPr>
            <a:solidFill>
              <a:schemeClr val="accent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48DB-4F72-86D5-83DCEB2559B7}"/>
                </c:ext>
              </c:extLst>
            </c:dLbl>
            <c:dLbl>
              <c:idx val="3"/>
              <c:delete val="1"/>
              <c:extLst>
                <c:ext xmlns:c15="http://schemas.microsoft.com/office/drawing/2012/chart" uri="{CE6537A1-D6FC-4f65-9D91-7224C49458BB}"/>
                <c:ext xmlns:c16="http://schemas.microsoft.com/office/drawing/2014/chart" uri="{C3380CC4-5D6E-409C-BE32-E72D297353CC}">
                  <c16:uniqueId val="{00000008-48DB-4F72-86D5-83DCEB2559B7}"/>
                </c:ext>
              </c:extLst>
            </c:dLbl>
            <c:dLbl>
              <c:idx val="4"/>
              <c:delete val="1"/>
              <c:extLst>
                <c:ext xmlns:c15="http://schemas.microsoft.com/office/drawing/2012/chart" uri="{CE6537A1-D6FC-4f65-9D91-7224C49458BB}"/>
                <c:ext xmlns:c16="http://schemas.microsoft.com/office/drawing/2014/chart" uri="{C3380CC4-5D6E-409C-BE32-E72D297353CC}">
                  <c16:uniqueId val="{00000004-48DB-4F72-86D5-83DCEB2559B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Trab!$I$2:$M$2</c:f>
              <c:numCache>
                <c:formatCode>General</c:formatCode>
                <c:ptCount val="5"/>
                <c:pt idx="0">
                  <c:v>2009</c:v>
                </c:pt>
                <c:pt idx="1">
                  <c:v>1993</c:v>
                </c:pt>
                <c:pt idx="2">
                  <c:v>2009</c:v>
                </c:pt>
                <c:pt idx="3">
                  <c:v>1993</c:v>
                </c:pt>
                <c:pt idx="4">
                  <c:v>2009</c:v>
                </c:pt>
              </c:numCache>
            </c:numRef>
          </c:cat>
          <c:val>
            <c:numRef>
              <c:f>Trab!$I$6:$M$6</c:f>
              <c:numCache>
                <c:formatCode>0%</c:formatCode>
                <c:ptCount val="5"/>
                <c:pt idx="0">
                  <c:v>0.01</c:v>
                </c:pt>
                <c:pt idx="1">
                  <c:v>0.08</c:v>
                </c:pt>
                <c:pt idx="2">
                  <c:v>0.27</c:v>
                </c:pt>
                <c:pt idx="3">
                  <c:v>0.05</c:v>
                </c:pt>
                <c:pt idx="4">
                  <c:v>0.01</c:v>
                </c:pt>
              </c:numCache>
            </c:numRef>
          </c:val>
          <c:extLst>
            <c:ext xmlns:c16="http://schemas.microsoft.com/office/drawing/2014/chart" uri="{C3380CC4-5D6E-409C-BE32-E72D297353CC}">
              <c16:uniqueId val="{00000005-48DB-4F72-86D5-83DCEB2559B7}"/>
            </c:ext>
          </c:extLst>
        </c:ser>
        <c:ser>
          <c:idx val="4"/>
          <c:order val="4"/>
          <c:tx>
            <c:strRef>
              <c:f>Trab!$H$7</c:f>
              <c:strCache>
                <c:ptCount val="1"/>
                <c:pt idx="0">
                  <c:v>Autres cas</c:v>
                </c:pt>
              </c:strCache>
            </c:strRef>
          </c:tx>
          <c:spPr>
            <a:solidFill>
              <a:schemeClr val="accent5"/>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48DB-4F72-86D5-83DCEB2559B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Trab!$I$2:$M$2</c:f>
              <c:numCache>
                <c:formatCode>General</c:formatCode>
                <c:ptCount val="5"/>
                <c:pt idx="0">
                  <c:v>2009</c:v>
                </c:pt>
                <c:pt idx="1">
                  <c:v>1993</c:v>
                </c:pt>
                <c:pt idx="2">
                  <c:v>2009</c:v>
                </c:pt>
                <c:pt idx="3">
                  <c:v>1993</c:v>
                </c:pt>
                <c:pt idx="4">
                  <c:v>2009</c:v>
                </c:pt>
              </c:numCache>
            </c:numRef>
          </c:cat>
          <c:val>
            <c:numRef>
              <c:f>Trab!$I$7:$M$7</c:f>
              <c:numCache>
                <c:formatCode>0%</c:formatCode>
                <c:ptCount val="5"/>
                <c:pt idx="0">
                  <c:v>9.9999999999998996E-3</c:v>
                </c:pt>
                <c:pt idx="1">
                  <c:v>-0.01</c:v>
                </c:pt>
                <c:pt idx="2">
                  <c:v>9.0000000000000094E-2</c:v>
                </c:pt>
                <c:pt idx="3">
                  <c:v>6.0000000000000102E-2</c:v>
                </c:pt>
                <c:pt idx="4">
                  <c:v>6.0000000000000102E-2</c:v>
                </c:pt>
              </c:numCache>
            </c:numRef>
          </c:val>
          <c:extLst>
            <c:ext xmlns:c16="http://schemas.microsoft.com/office/drawing/2014/chart" uri="{C3380CC4-5D6E-409C-BE32-E72D297353CC}">
              <c16:uniqueId val="{00000007-48DB-4F72-86D5-83DCEB2559B7}"/>
            </c:ext>
          </c:extLst>
        </c:ser>
        <c:dLbls>
          <c:dLblPos val="ctr"/>
          <c:showLegendKey val="0"/>
          <c:showVal val="1"/>
          <c:showCatName val="0"/>
          <c:showSerName val="0"/>
          <c:showPercent val="0"/>
          <c:showBubbleSize val="0"/>
        </c:dLbls>
        <c:gapWidth val="150"/>
        <c:overlap val="100"/>
        <c:axId val="154803744"/>
        <c:axId val="75229000"/>
      </c:barChart>
      <c:catAx>
        <c:axId val="154803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75229000"/>
        <c:crosses val="autoZero"/>
        <c:auto val="1"/>
        <c:lblAlgn val="ctr"/>
        <c:lblOffset val="100"/>
        <c:noMultiLvlLbl val="0"/>
      </c:catAx>
      <c:valAx>
        <c:axId val="75229000"/>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54803744"/>
        <c:crosses val="autoZero"/>
        <c:crossBetween val="between"/>
        <c:majorUnit val="0.2"/>
      </c:valAx>
      <c:spPr>
        <a:noFill/>
        <a:ln>
          <a:noFill/>
        </a:ln>
        <a:effectLst/>
      </c:spPr>
    </c:plotArea>
    <c:legend>
      <c:legendPos val="b"/>
      <c:layout>
        <c:manualLayout>
          <c:xMode val="edge"/>
          <c:yMode val="edge"/>
          <c:x val="1.6278954155436599E-2"/>
          <c:y val="0.89874098331532404"/>
          <c:w val="0.97355681064906496"/>
          <c:h val="0.10125901668467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b="1" dirty="0" smtClean="0"/>
              <a:t>HOMMES</a:t>
            </a:r>
            <a:endParaRPr lang="fr-FR" b="1" dirty="0"/>
          </a:p>
        </c:rich>
      </c:tx>
      <c:layout/>
      <c:overlay val="0"/>
      <c:spPr>
        <a:noFill/>
        <a:ln>
          <a:noFill/>
        </a:ln>
        <a:effectLst/>
      </c:spPr>
    </c:title>
    <c:autoTitleDeleted val="0"/>
    <c:plotArea>
      <c:layout/>
      <c:barChart>
        <c:barDir val="bar"/>
        <c:grouping val="clustered"/>
        <c:varyColors val="0"/>
        <c:ser>
          <c:idx val="0"/>
          <c:order val="0"/>
          <c:tx>
            <c:strRef>
              <c:f>Trab!$Q$3</c:f>
              <c:strCache>
                <c:ptCount val="1"/>
                <c:pt idx="0">
                  <c:v>A pied</c:v>
                </c:pt>
              </c:strCache>
            </c:strRef>
          </c:tx>
          <c:spPr>
            <a:solidFill>
              <a:schemeClr val="accent1"/>
            </a:solidFill>
            <a:ln>
              <a:noFill/>
            </a:ln>
            <a:effectLst/>
          </c:spPr>
          <c:invertIfNegative val="0"/>
          <c:cat>
            <c:strRef>
              <c:f>Trab!$R$2:$V$2</c:f>
              <c:strCache>
                <c:ptCount val="3"/>
                <c:pt idx="0">
                  <c:v>Chía</c:v>
                </c:pt>
                <c:pt idx="1">
                  <c:v>Madrid</c:v>
                </c:pt>
                <c:pt idx="2">
                  <c:v>Soacha</c:v>
                </c:pt>
              </c:strCache>
            </c:strRef>
          </c:cat>
          <c:val>
            <c:numRef>
              <c:f>Trab!$R$3:$V$3</c:f>
              <c:numCache>
                <c:formatCode>0%</c:formatCode>
                <c:ptCount val="3"/>
                <c:pt idx="1">
                  <c:v>0.19</c:v>
                </c:pt>
                <c:pt idx="2">
                  <c:v>0.06</c:v>
                </c:pt>
              </c:numCache>
            </c:numRef>
          </c:val>
          <c:extLst>
            <c:ext xmlns:c16="http://schemas.microsoft.com/office/drawing/2014/chart" uri="{C3380CC4-5D6E-409C-BE32-E72D297353CC}">
              <c16:uniqueId val="{00000000-6D8E-472F-959F-70F4742E07F3}"/>
            </c:ext>
          </c:extLst>
        </c:ser>
        <c:ser>
          <c:idx val="1"/>
          <c:order val="1"/>
          <c:tx>
            <c:strRef>
              <c:f>Trab!$Q$4</c:f>
              <c:strCache>
                <c:ptCount val="1"/>
                <c:pt idx="0">
                  <c:v>Vélo, moto</c:v>
                </c:pt>
              </c:strCache>
            </c:strRef>
          </c:tx>
          <c:spPr>
            <a:solidFill>
              <a:schemeClr val="accent2"/>
            </a:solidFill>
            <a:ln>
              <a:noFill/>
            </a:ln>
            <a:effectLst/>
          </c:spPr>
          <c:invertIfNegative val="0"/>
          <c:cat>
            <c:strRef>
              <c:f>Trab!$R$2:$V$2</c:f>
              <c:strCache>
                <c:ptCount val="3"/>
                <c:pt idx="0">
                  <c:v>Chía</c:v>
                </c:pt>
                <c:pt idx="1">
                  <c:v>Madrid</c:v>
                </c:pt>
                <c:pt idx="2">
                  <c:v>Soacha</c:v>
                </c:pt>
              </c:strCache>
            </c:strRef>
          </c:cat>
          <c:val>
            <c:numRef>
              <c:f>Trab!$R$4:$V$4</c:f>
              <c:numCache>
                <c:formatCode>0%</c:formatCode>
                <c:ptCount val="3"/>
                <c:pt idx="1">
                  <c:v>0.26</c:v>
                </c:pt>
                <c:pt idx="2">
                  <c:v>0.01</c:v>
                </c:pt>
              </c:numCache>
            </c:numRef>
          </c:val>
          <c:extLst>
            <c:ext xmlns:c16="http://schemas.microsoft.com/office/drawing/2014/chart" uri="{C3380CC4-5D6E-409C-BE32-E72D297353CC}">
              <c16:uniqueId val="{00000001-6D8E-472F-959F-70F4742E07F3}"/>
            </c:ext>
          </c:extLst>
        </c:ser>
        <c:ser>
          <c:idx val="2"/>
          <c:order val="2"/>
          <c:tx>
            <c:strRef>
              <c:f>Trab!$Q$5</c:f>
              <c:strCache>
                <c:ptCount val="1"/>
                <c:pt idx="0">
                  <c:v>Voiture particulière</c:v>
                </c:pt>
              </c:strCache>
            </c:strRef>
          </c:tx>
          <c:spPr>
            <a:solidFill>
              <a:schemeClr val="accent3"/>
            </a:solidFill>
            <a:ln>
              <a:noFill/>
            </a:ln>
            <a:effectLst/>
          </c:spPr>
          <c:invertIfNegative val="0"/>
          <c:cat>
            <c:strRef>
              <c:f>Trab!$R$2:$V$2</c:f>
              <c:strCache>
                <c:ptCount val="3"/>
                <c:pt idx="0">
                  <c:v>Chía</c:v>
                </c:pt>
                <c:pt idx="1">
                  <c:v>Madrid</c:v>
                </c:pt>
                <c:pt idx="2">
                  <c:v>Soacha</c:v>
                </c:pt>
              </c:strCache>
            </c:strRef>
          </c:cat>
          <c:val>
            <c:numRef>
              <c:f>Trab!$R$5:$V$5</c:f>
              <c:numCache>
                <c:formatCode>0%</c:formatCode>
                <c:ptCount val="3"/>
                <c:pt idx="1">
                  <c:v>0.05</c:v>
                </c:pt>
                <c:pt idx="2">
                  <c:v>0.05</c:v>
                </c:pt>
              </c:numCache>
            </c:numRef>
          </c:val>
          <c:extLst>
            <c:ext xmlns:c16="http://schemas.microsoft.com/office/drawing/2014/chart" uri="{C3380CC4-5D6E-409C-BE32-E72D297353CC}">
              <c16:uniqueId val="{00000002-6D8E-472F-959F-70F4742E07F3}"/>
            </c:ext>
          </c:extLst>
        </c:ser>
        <c:ser>
          <c:idx val="3"/>
          <c:order val="3"/>
          <c:tx>
            <c:strRef>
              <c:f>Trab!$Q$6</c:f>
              <c:strCache>
                <c:ptCount val="1"/>
                <c:pt idx="0">
                  <c:v>Transport entreprise</c:v>
                </c:pt>
              </c:strCache>
            </c:strRef>
          </c:tx>
          <c:spPr>
            <a:solidFill>
              <a:schemeClr val="accent4"/>
            </a:solidFill>
            <a:ln>
              <a:noFill/>
            </a:ln>
            <a:effectLst/>
          </c:spPr>
          <c:invertIfNegative val="0"/>
          <c:cat>
            <c:strRef>
              <c:f>Trab!$R$2:$V$2</c:f>
              <c:strCache>
                <c:ptCount val="3"/>
                <c:pt idx="0">
                  <c:v>Chía</c:v>
                </c:pt>
                <c:pt idx="1">
                  <c:v>Madrid</c:v>
                </c:pt>
                <c:pt idx="2">
                  <c:v>Soacha</c:v>
                </c:pt>
              </c:strCache>
            </c:strRef>
          </c:cat>
          <c:val>
            <c:numRef>
              <c:f>Trab!$R$6:$V$6</c:f>
              <c:numCache>
                <c:formatCode>0%</c:formatCode>
                <c:ptCount val="3"/>
                <c:pt idx="1">
                  <c:v>0.11</c:v>
                </c:pt>
                <c:pt idx="2">
                  <c:v>0.06</c:v>
                </c:pt>
              </c:numCache>
            </c:numRef>
          </c:val>
          <c:extLst>
            <c:ext xmlns:c16="http://schemas.microsoft.com/office/drawing/2014/chart" uri="{C3380CC4-5D6E-409C-BE32-E72D297353CC}">
              <c16:uniqueId val="{00000003-6D8E-472F-959F-70F4742E07F3}"/>
            </c:ext>
          </c:extLst>
        </c:ser>
        <c:ser>
          <c:idx val="4"/>
          <c:order val="4"/>
          <c:tx>
            <c:strRef>
              <c:f>Trab!$Q$7</c:f>
              <c:strCache>
                <c:ptCount val="1"/>
                <c:pt idx="0">
                  <c:v>Transport public </c:v>
                </c:pt>
              </c:strCache>
            </c:strRef>
          </c:tx>
          <c:spPr>
            <a:solidFill>
              <a:schemeClr val="accent5"/>
            </a:solidFill>
            <a:ln>
              <a:noFill/>
            </a:ln>
            <a:effectLst/>
          </c:spPr>
          <c:invertIfNegative val="0"/>
          <c:cat>
            <c:strRef>
              <c:f>Trab!$R$2:$V$2</c:f>
              <c:strCache>
                <c:ptCount val="3"/>
                <c:pt idx="0">
                  <c:v>Chía</c:v>
                </c:pt>
                <c:pt idx="1">
                  <c:v>Madrid</c:v>
                </c:pt>
                <c:pt idx="2">
                  <c:v>Soacha</c:v>
                </c:pt>
              </c:strCache>
            </c:strRef>
          </c:cat>
          <c:val>
            <c:numRef>
              <c:f>Trab!$R$7:$V$7</c:f>
              <c:numCache>
                <c:formatCode>0%</c:formatCode>
                <c:ptCount val="3"/>
                <c:pt idx="1">
                  <c:v>0.28000000000000003</c:v>
                </c:pt>
                <c:pt idx="2">
                  <c:v>0.53</c:v>
                </c:pt>
              </c:numCache>
            </c:numRef>
          </c:val>
          <c:extLst>
            <c:ext xmlns:c16="http://schemas.microsoft.com/office/drawing/2014/chart" uri="{C3380CC4-5D6E-409C-BE32-E72D297353CC}">
              <c16:uniqueId val="{00000004-6D8E-472F-959F-70F4742E07F3}"/>
            </c:ext>
          </c:extLst>
        </c:ser>
        <c:ser>
          <c:idx val="5"/>
          <c:order val="5"/>
          <c:tx>
            <c:strRef>
              <c:f>Trab!$Q$8</c:f>
              <c:strCache>
                <c:ptCount val="1"/>
                <c:pt idx="0">
                  <c:v>Sans réponse</c:v>
                </c:pt>
              </c:strCache>
            </c:strRef>
          </c:tx>
          <c:spPr>
            <a:solidFill>
              <a:schemeClr val="accent6"/>
            </a:solidFill>
            <a:ln>
              <a:noFill/>
            </a:ln>
            <a:effectLst/>
          </c:spPr>
          <c:invertIfNegative val="0"/>
          <c:cat>
            <c:strRef>
              <c:f>Trab!$R$2:$V$2</c:f>
              <c:strCache>
                <c:ptCount val="3"/>
                <c:pt idx="0">
                  <c:v>Chía</c:v>
                </c:pt>
                <c:pt idx="1">
                  <c:v>Madrid</c:v>
                </c:pt>
                <c:pt idx="2">
                  <c:v>Soacha</c:v>
                </c:pt>
              </c:strCache>
            </c:strRef>
          </c:cat>
          <c:val>
            <c:numRef>
              <c:f>Trab!$R$8:$V$8</c:f>
              <c:numCache>
                <c:formatCode>0%</c:formatCode>
                <c:ptCount val="3"/>
                <c:pt idx="1">
                  <c:v>0.11</c:v>
                </c:pt>
                <c:pt idx="2">
                  <c:v>0.28999999999999998</c:v>
                </c:pt>
              </c:numCache>
            </c:numRef>
          </c:val>
          <c:extLst>
            <c:ext xmlns:c16="http://schemas.microsoft.com/office/drawing/2014/chart" uri="{C3380CC4-5D6E-409C-BE32-E72D297353CC}">
              <c16:uniqueId val="{00000005-6D8E-472F-959F-70F4742E07F3}"/>
            </c:ext>
          </c:extLst>
        </c:ser>
        <c:dLbls>
          <c:showLegendKey val="0"/>
          <c:showVal val="0"/>
          <c:showCatName val="0"/>
          <c:showSerName val="0"/>
          <c:showPercent val="0"/>
          <c:showBubbleSize val="0"/>
        </c:dLbls>
        <c:gapWidth val="182"/>
        <c:axId val="154459528"/>
        <c:axId val="154556152"/>
      </c:barChart>
      <c:catAx>
        <c:axId val="154459528"/>
        <c:scaling>
          <c:orientation val="minMax"/>
        </c:scaling>
        <c:delete val="1"/>
        <c:axPos val="l"/>
        <c:numFmt formatCode="General" sourceLinked="1"/>
        <c:majorTickMark val="none"/>
        <c:minorTickMark val="none"/>
        <c:tickLblPos val="nextTo"/>
        <c:crossAx val="154556152"/>
        <c:crosses val="autoZero"/>
        <c:auto val="1"/>
        <c:lblAlgn val="ctr"/>
        <c:lblOffset val="100"/>
        <c:noMultiLvlLbl val="0"/>
      </c:catAx>
      <c:valAx>
        <c:axId val="154556152"/>
        <c:scaling>
          <c:orientation val="minMax"/>
          <c:max val="0.8"/>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54459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b="1" dirty="0" smtClean="0"/>
              <a:t>FEMMES</a:t>
            </a:r>
            <a:endParaRPr lang="fr-FR" b="1" dirty="0"/>
          </a:p>
        </c:rich>
      </c:tx>
      <c:layout/>
      <c:overlay val="0"/>
      <c:spPr>
        <a:noFill/>
        <a:ln>
          <a:noFill/>
        </a:ln>
        <a:effectLst/>
      </c:spPr>
    </c:title>
    <c:autoTitleDeleted val="0"/>
    <c:plotArea>
      <c:layout/>
      <c:barChart>
        <c:barDir val="bar"/>
        <c:grouping val="clustered"/>
        <c:varyColors val="0"/>
        <c:ser>
          <c:idx val="0"/>
          <c:order val="0"/>
          <c:tx>
            <c:strRef>
              <c:f>Trab!$Q$9</c:f>
              <c:strCache>
                <c:ptCount val="1"/>
                <c:pt idx="0">
                  <c:v>A pied</c:v>
                </c:pt>
              </c:strCache>
            </c:strRef>
          </c:tx>
          <c:spPr>
            <a:solidFill>
              <a:schemeClr val="accent1"/>
            </a:solidFill>
            <a:ln>
              <a:noFill/>
            </a:ln>
            <a:effectLst/>
          </c:spPr>
          <c:invertIfNegative val="0"/>
          <c:cat>
            <c:strRef>
              <c:f>Trab!$R$2:$V$2</c:f>
              <c:strCache>
                <c:ptCount val="3"/>
                <c:pt idx="0">
                  <c:v>Chía</c:v>
                </c:pt>
                <c:pt idx="1">
                  <c:v>Madrid</c:v>
                </c:pt>
                <c:pt idx="2">
                  <c:v>Soacha</c:v>
                </c:pt>
              </c:strCache>
            </c:strRef>
          </c:cat>
          <c:val>
            <c:numRef>
              <c:f>Trab!$R$9:$V$9</c:f>
              <c:numCache>
                <c:formatCode>0%</c:formatCode>
                <c:ptCount val="3"/>
                <c:pt idx="1">
                  <c:v>0.28999999999999998</c:v>
                </c:pt>
                <c:pt idx="2">
                  <c:v>0.1</c:v>
                </c:pt>
              </c:numCache>
            </c:numRef>
          </c:val>
          <c:extLst>
            <c:ext xmlns:c16="http://schemas.microsoft.com/office/drawing/2014/chart" uri="{C3380CC4-5D6E-409C-BE32-E72D297353CC}">
              <c16:uniqueId val="{00000000-26B0-46E7-96F8-E6F6B22EB801}"/>
            </c:ext>
          </c:extLst>
        </c:ser>
        <c:ser>
          <c:idx val="1"/>
          <c:order val="1"/>
          <c:tx>
            <c:strRef>
              <c:f>Trab!$Q$10</c:f>
              <c:strCache>
                <c:ptCount val="1"/>
                <c:pt idx="0">
                  <c:v>Vélo, moto</c:v>
                </c:pt>
              </c:strCache>
            </c:strRef>
          </c:tx>
          <c:spPr>
            <a:solidFill>
              <a:schemeClr val="accent2"/>
            </a:solidFill>
            <a:ln>
              <a:noFill/>
            </a:ln>
            <a:effectLst/>
          </c:spPr>
          <c:invertIfNegative val="0"/>
          <c:cat>
            <c:strRef>
              <c:f>Trab!$R$2:$V$2</c:f>
              <c:strCache>
                <c:ptCount val="3"/>
                <c:pt idx="0">
                  <c:v>Chía</c:v>
                </c:pt>
                <c:pt idx="1">
                  <c:v>Madrid</c:v>
                </c:pt>
                <c:pt idx="2">
                  <c:v>Soacha</c:v>
                </c:pt>
              </c:strCache>
            </c:strRef>
          </c:cat>
          <c:val>
            <c:numRef>
              <c:f>Trab!$R$10:$V$10</c:f>
              <c:numCache>
                <c:formatCode>0%</c:formatCode>
                <c:ptCount val="3"/>
                <c:pt idx="1">
                  <c:v>7.0000000000000007E-2</c:v>
                </c:pt>
                <c:pt idx="2">
                  <c:v>0</c:v>
                </c:pt>
              </c:numCache>
            </c:numRef>
          </c:val>
          <c:extLst>
            <c:ext xmlns:c16="http://schemas.microsoft.com/office/drawing/2014/chart" uri="{C3380CC4-5D6E-409C-BE32-E72D297353CC}">
              <c16:uniqueId val="{00000001-26B0-46E7-96F8-E6F6B22EB801}"/>
            </c:ext>
          </c:extLst>
        </c:ser>
        <c:ser>
          <c:idx val="2"/>
          <c:order val="2"/>
          <c:tx>
            <c:strRef>
              <c:f>Trab!$Q$11</c:f>
              <c:strCache>
                <c:ptCount val="1"/>
                <c:pt idx="0">
                  <c:v>Voiture particulière</c:v>
                </c:pt>
              </c:strCache>
            </c:strRef>
          </c:tx>
          <c:spPr>
            <a:solidFill>
              <a:schemeClr val="accent3"/>
            </a:solidFill>
            <a:ln>
              <a:noFill/>
            </a:ln>
            <a:effectLst/>
          </c:spPr>
          <c:invertIfNegative val="0"/>
          <c:cat>
            <c:strRef>
              <c:f>Trab!$R$2:$V$2</c:f>
              <c:strCache>
                <c:ptCount val="3"/>
                <c:pt idx="0">
                  <c:v>Chía</c:v>
                </c:pt>
                <c:pt idx="1">
                  <c:v>Madrid</c:v>
                </c:pt>
                <c:pt idx="2">
                  <c:v>Soacha</c:v>
                </c:pt>
              </c:strCache>
            </c:strRef>
          </c:cat>
          <c:val>
            <c:numRef>
              <c:f>Trab!$R$11:$V$11</c:f>
              <c:numCache>
                <c:formatCode>0%</c:formatCode>
                <c:ptCount val="3"/>
                <c:pt idx="1">
                  <c:v>0.01</c:v>
                </c:pt>
                <c:pt idx="2">
                  <c:v>0</c:v>
                </c:pt>
              </c:numCache>
            </c:numRef>
          </c:val>
          <c:extLst>
            <c:ext xmlns:c16="http://schemas.microsoft.com/office/drawing/2014/chart" uri="{C3380CC4-5D6E-409C-BE32-E72D297353CC}">
              <c16:uniqueId val="{00000002-26B0-46E7-96F8-E6F6B22EB801}"/>
            </c:ext>
          </c:extLst>
        </c:ser>
        <c:ser>
          <c:idx val="3"/>
          <c:order val="3"/>
          <c:tx>
            <c:strRef>
              <c:f>Trab!$Q$12</c:f>
              <c:strCache>
                <c:ptCount val="1"/>
                <c:pt idx="0">
                  <c:v>Transport entreprise</c:v>
                </c:pt>
              </c:strCache>
            </c:strRef>
          </c:tx>
          <c:spPr>
            <a:solidFill>
              <a:schemeClr val="accent4"/>
            </a:solidFill>
            <a:ln>
              <a:noFill/>
            </a:ln>
            <a:effectLst/>
          </c:spPr>
          <c:invertIfNegative val="0"/>
          <c:cat>
            <c:strRef>
              <c:f>Trab!$R$2:$V$2</c:f>
              <c:strCache>
                <c:ptCount val="3"/>
                <c:pt idx="0">
                  <c:v>Chía</c:v>
                </c:pt>
                <c:pt idx="1">
                  <c:v>Madrid</c:v>
                </c:pt>
                <c:pt idx="2">
                  <c:v>Soacha</c:v>
                </c:pt>
              </c:strCache>
            </c:strRef>
          </c:cat>
          <c:val>
            <c:numRef>
              <c:f>Trab!$R$12:$V$12</c:f>
              <c:numCache>
                <c:formatCode>0%</c:formatCode>
                <c:ptCount val="3"/>
                <c:pt idx="1">
                  <c:v>0.38</c:v>
                </c:pt>
                <c:pt idx="2">
                  <c:v>0.01</c:v>
                </c:pt>
              </c:numCache>
            </c:numRef>
          </c:val>
          <c:extLst>
            <c:ext xmlns:c16="http://schemas.microsoft.com/office/drawing/2014/chart" uri="{C3380CC4-5D6E-409C-BE32-E72D297353CC}">
              <c16:uniqueId val="{00000003-26B0-46E7-96F8-E6F6B22EB801}"/>
            </c:ext>
          </c:extLst>
        </c:ser>
        <c:ser>
          <c:idx val="4"/>
          <c:order val="4"/>
          <c:tx>
            <c:strRef>
              <c:f>Trab!$Q$13</c:f>
              <c:strCache>
                <c:ptCount val="1"/>
                <c:pt idx="0">
                  <c:v>Transport public </c:v>
                </c:pt>
              </c:strCache>
            </c:strRef>
          </c:tx>
          <c:spPr>
            <a:solidFill>
              <a:schemeClr val="accent5"/>
            </a:solidFill>
            <a:ln>
              <a:noFill/>
            </a:ln>
            <a:effectLst/>
          </c:spPr>
          <c:invertIfNegative val="0"/>
          <c:cat>
            <c:strRef>
              <c:f>Trab!$R$2:$V$2</c:f>
              <c:strCache>
                <c:ptCount val="3"/>
                <c:pt idx="0">
                  <c:v>Chía</c:v>
                </c:pt>
                <c:pt idx="1">
                  <c:v>Madrid</c:v>
                </c:pt>
                <c:pt idx="2">
                  <c:v>Soacha</c:v>
                </c:pt>
              </c:strCache>
            </c:strRef>
          </c:cat>
          <c:val>
            <c:numRef>
              <c:f>Trab!$R$13:$V$13</c:f>
              <c:numCache>
                <c:formatCode>0%</c:formatCode>
                <c:ptCount val="3"/>
                <c:pt idx="1">
                  <c:v>0.25</c:v>
                </c:pt>
                <c:pt idx="2">
                  <c:v>0.83</c:v>
                </c:pt>
              </c:numCache>
            </c:numRef>
          </c:val>
          <c:extLst>
            <c:ext xmlns:c16="http://schemas.microsoft.com/office/drawing/2014/chart" uri="{C3380CC4-5D6E-409C-BE32-E72D297353CC}">
              <c16:uniqueId val="{00000004-26B0-46E7-96F8-E6F6B22EB801}"/>
            </c:ext>
          </c:extLst>
        </c:ser>
        <c:ser>
          <c:idx val="5"/>
          <c:order val="5"/>
          <c:tx>
            <c:strRef>
              <c:f>Trab!$Q$14</c:f>
              <c:strCache>
                <c:ptCount val="1"/>
                <c:pt idx="0">
                  <c:v>Sans réponse</c:v>
                </c:pt>
              </c:strCache>
            </c:strRef>
          </c:tx>
          <c:spPr>
            <a:solidFill>
              <a:schemeClr val="accent6"/>
            </a:solidFill>
            <a:ln>
              <a:noFill/>
            </a:ln>
            <a:effectLst/>
          </c:spPr>
          <c:invertIfNegative val="0"/>
          <c:cat>
            <c:strRef>
              <c:f>Trab!$R$2:$V$2</c:f>
              <c:strCache>
                <c:ptCount val="3"/>
                <c:pt idx="0">
                  <c:v>Chía</c:v>
                </c:pt>
                <c:pt idx="1">
                  <c:v>Madrid</c:v>
                </c:pt>
                <c:pt idx="2">
                  <c:v>Soacha</c:v>
                </c:pt>
              </c:strCache>
            </c:strRef>
          </c:cat>
          <c:val>
            <c:numRef>
              <c:f>Trab!$R$14:$V$14</c:f>
              <c:numCache>
                <c:formatCode>0%</c:formatCode>
                <c:ptCount val="3"/>
                <c:pt idx="1">
                  <c:v>0</c:v>
                </c:pt>
                <c:pt idx="2">
                  <c:v>6.0000000000000102E-2</c:v>
                </c:pt>
              </c:numCache>
            </c:numRef>
          </c:val>
          <c:extLst>
            <c:ext xmlns:c16="http://schemas.microsoft.com/office/drawing/2014/chart" uri="{C3380CC4-5D6E-409C-BE32-E72D297353CC}">
              <c16:uniqueId val="{00000005-26B0-46E7-96F8-E6F6B22EB801}"/>
            </c:ext>
          </c:extLst>
        </c:ser>
        <c:dLbls>
          <c:showLegendKey val="0"/>
          <c:showVal val="0"/>
          <c:showCatName val="0"/>
          <c:showSerName val="0"/>
          <c:showPercent val="0"/>
          <c:showBubbleSize val="0"/>
        </c:dLbls>
        <c:gapWidth val="182"/>
        <c:axId val="154556936"/>
        <c:axId val="154557328"/>
      </c:barChart>
      <c:catAx>
        <c:axId val="154556936"/>
        <c:scaling>
          <c:orientation val="minMax"/>
        </c:scaling>
        <c:delete val="1"/>
        <c:axPos val="r"/>
        <c:numFmt formatCode="General" sourceLinked="1"/>
        <c:majorTickMark val="none"/>
        <c:minorTickMark val="none"/>
        <c:tickLblPos val="nextTo"/>
        <c:crossAx val="154557328"/>
        <c:crosses val="autoZero"/>
        <c:auto val="1"/>
        <c:lblAlgn val="ctr"/>
        <c:lblOffset val="100"/>
        <c:noMultiLvlLbl val="0"/>
      </c:catAx>
      <c:valAx>
        <c:axId val="154557328"/>
        <c:scaling>
          <c:orientation val="maxMin"/>
          <c:max val="0.8"/>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54556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717514124293802E-2"/>
          <c:y val="0.90754608403733805"/>
          <c:w val="1.5819209039548001E-2"/>
          <c:h val="2.04899092989081E-2"/>
        </c:manualLayout>
      </c:layout>
      <c:barChart>
        <c:barDir val="bar"/>
        <c:grouping val="clustered"/>
        <c:varyColors val="0"/>
        <c:ser>
          <c:idx val="0"/>
          <c:order val="0"/>
          <c:tx>
            <c:strRef>
              <c:f>Trab!$Q$3</c:f>
              <c:strCache>
                <c:ptCount val="1"/>
                <c:pt idx="0">
                  <c:v>A pied</c:v>
                </c:pt>
              </c:strCache>
            </c:strRef>
          </c:tx>
          <c:spPr>
            <a:solidFill>
              <a:schemeClr val="accent1"/>
            </a:solidFill>
            <a:ln>
              <a:noFill/>
            </a:ln>
            <a:effectLst/>
          </c:spPr>
          <c:invertIfNegative val="0"/>
          <c:cat>
            <c:strRef>
              <c:f>Trab!$R$2:$V$2</c:f>
              <c:strCache>
                <c:ptCount val="3"/>
                <c:pt idx="0">
                  <c:v>Chía</c:v>
                </c:pt>
                <c:pt idx="1">
                  <c:v>Madrid</c:v>
                </c:pt>
                <c:pt idx="2">
                  <c:v>Soacha</c:v>
                </c:pt>
              </c:strCache>
            </c:strRef>
          </c:cat>
          <c:val>
            <c:numRef>
              <c:f>Trab!$R$3:$V$3</c:f>
              <c:numCache>
                <c:formatCode>0%</c:formatCode>
                <c:ptCount val="3"/>
                <c:pt idx="1">
                  <c:v>0.19</c:v>
                </c:pt>
                <c:pt idx="2">
                  <c:v>0.06</c:v>
                </c:pt>
              </c:numCache>
            </c:numRef>
          </c:val>
          <c:extLst>
            <c:ext xmlns:c16="http://schemas.microsoft.com/office/drawing/2014/chart" uri="{C3380CC4-5D6E-409C-BE32-E72D297353CC}">
              <c16:uniqueId val="{00000000-7951-4E3B-A04E-215BB92D2242}"/>
            </c:ext>
          </c:extLst>
        </c:ser>
        <c:ser>
          <c:idx val="1"/>
          <c:order val="1"/>
          <c:tx>
            <c:strRef>
              <c:f>Trab!$Q$4</c:f>
              <c:strCache>
                <c:ptCount val="1"/>
                <c:pt idx="0">
                  <c:v>Vélo, moto</c:v>
                </c:pt>
              </c:strCache>
            </c:strRef>
          </c:tx>
          <c:spPr>
            <a:solidFill>
              <a:schemeClr val="accent2"/>
            </a:solidFill>
            <a:ln>
              <a:noFill/>
            </a:ln>
            <a:effectLst/>
          </c:spPr>
          <c:invertIfNegative val="0"/>
          <c:cat>
            <c:strRef>
              <c:f>Trab!$R$2:$V$2</c:f>
              <c:strCache>
                <c:ptCount val="3"/>
                <c:pt idx="0">
                  <c:v>Chía</c:v>
                </c:pt>
                <c:pt idx="1">
                  <c:v>Madrid</c:v>
                </c:pt>
                <c:pt idx="2">
                  <c:v>Soacha</c:v>
                </c:pt>
              </c:strCache>
            </c:strRef>
          </c:cat>
          <c:val>
            <c:numRef>
              <c:f>Trab!$R$4:$V$4</c:f>
              <c:numCache>
                <c:formatCode>0%</c:formatCode>
                <c:ptCount val="3"/>
                <c:pt idx="1">
                  <c:v>0.26</c:v>
                </c:pt>
                <c:pt idx="2">
                  <c:v>0.01</c:v>
                </c:pt>
              </c:numCache>
            </c:numRef>
          </c:val>
          <c:extLst>
            <c:ext xmlns:c16="http://schemas.microsoft.com/office/drawing/2014/chart" uri="{C3380CC4-5D6E-409C-BE32-E72D297353CC}">
              <c16:uniqueId val="{00000001-7951-4E3B-A04E-215BB92D2242}"/>
            </c:ext>
          </c:extLst>
        </c:ser>
        <c:ser>
          <c:idx val="2"/>
          <c:order val="2"/>
          <c:tx>
            <c:strRef>
              <c:f>Trab!$Q$5</c:f>
              <c:strCache>
                <c:ptCount val="1"/>
                <c:pt idx="0">
                  <c:v>Voiture particulière</c:v>
                </c:pt>
              </c:strCache>
            </c:strRef>
          </c:tx>
          <c:spPr>
            <a:solidFill>
              <a:schemeClr val="accent3"/>
            </a:solidFill>
            <a:ln>
              <a:noFill/>
            </a:ln>
            <a:effectLst/>
          </c:spPr>
          <c:invertIfNegative val="0"/>
          <c:cat>
            <c:strRef>
              <c:f>Trab!$R$2:$V$2</c:f>
              <c:strCache>
                <c:ptCount val="3"/>
                <c:pt idx="0">
                  <c:v>Chía</c:v>
                </c:pt>
                <c:pt idx="1">
                  <c:v>Madrid</c:v>
                </c:pt>
                <c:pt idx="2">
                  <c:v>Soacha</c:v>
                </c:pt>
              </c:strCache>
            </c:strRef>
          </c:cat>
          <c:val>
            <c:numRef>
              <c:f>Trab!$R$5:$V$5</c:f>
              <c:numCache>
                <c:formatCode>0%</c:formatCode>
                <c:ptCount val="3"/>
                <c:pt idx="1">
                  <c:v>0.05</c:v>
                </c:pt>
                <c:pt idx="2">
                  <c:v>0.05</c:v>
                </c:pt>
              </c:numCache>
            </c:numRef>
          </c:val>
          <c:extLst>
            <c:ext xmlns:c16="http://schemas.microsoft.com/office/drawing/2014/chart" uri="{C3380CC4-5D6E-409C-BE32-E72D297353CC}">
              <c16:uniqueId val="{00000002-7951-4E3B-A04E-215BB92D2242}"/>
            </c:ext>
          </c:extLst>
        </c:ser>
        <c:ser>
          <c:idx val="3"/>
          <c:order val="3"/>
          <c:tx>
            <c:strRef>
              <c:f>Trab!$Q$6</c:f>
              <c:strCache>
                <c:ptCount val="1"/>
                <c:pt idx="0">
                  <c:v>Transport entreprise</c:v>
                </c:pt>
              </c:strCache>
            </c:strRef>
          </c:tx>
          <c:spPr>
            <a:solidFill>
              <a:schemeClr val="accent4"/>
            </a:solidFill>
            <a:ln>
              <a:noFill/>
            </a:ln>
            <a:effectLst/>
          </c:spPr>
          <c:invertIfNegative val="0"/>
          <c:cat>
            <c:strRef>
              <c:f>Trab!$R$2:$V$2</c:f>
              <c:strCache>
                <c:ptCount val="3"/>
                <c:pt idx="0">
                  <c:v>Chía</c:v>
                </c:pt>
                <c:pt idx="1">
                  <c:v>Madrid</c:v>
                </c:pt>
                <c:pt idx="2">
                  <c:v>Soacha</c:v>
                </c:pt>
              </c:strCache>
            </c:strRef>
          </c:cat>
          <c:val>
            <c:numRef>
              <c:f>Trab!$R$6:$V$6</c:f>
              <c:numCache>
                <c:formatCode>0%</c:formatCode>
                <c:ptCount val="3"/>
                <c:pt idx="1">
                  <c:v>0.11</c:v>
                </c:pt>
                <c:pt idx="2">
                  <c:v>0.06</c:v>
                </c:pt>
              </c:numCache>
            </c:numRef>
          </c:val>
          <c:extLst>
            <c:ext xmlns:c16="http://schemas.microsoft.com/office/drawing/2014/chart" uri="{C3380CC4-5D6E-409C-BE32-E72D297353CC}">
              <c16:uniqueId val="{00000003-7951-4E3B-A04E-215BB92D2242}"/>
            </c:ext>
          </c:extLst>
        </c:ser>
        <c:ser>
          <c:idx val="4"/>
          <c:order val="4"/>
          <c:tx>
            <c:strRef>
              <c:f>Trab!$Q$7</c:f>
              <c:strCache>
                <c:ptCount val="1"/>
                <c:pt idx="0">
                  <c:v>Transport public </c:v>
                </c:pt>
              </c:strCache>
            </c:strRef>
          </c:tx>
          <c:spPr>
            <a:solidFill>
              <a:schemeClr val="accent5"/>
            </a:solidFill>
            <a:ln>
              <a:noFill/>
            </a:ln>
            <a:effectLst/>
          </c:spPr>
          <c:invertIfNegative val="0"/>
          <c:cat>
            <c:strRef>
              <c:f>Trab!$R$2:$V$2</c:f>
              <c:strCache>
                <c:ptCount val="3"/>
                <c:pt idx="0">
                  <c:v>Chía</c:v>
                </c:pt>
                <c:pt idx="1">
                  <c:v>Madrid</c:v>
                </c:pt>
                <c:pt idx="2">
                  <c:v>Soacha</c:v>
                </c:pt>
              </c:strCache>
            </c:strRef>
          </c:cat>
          <c:val>
            <c:numRef>
              <c:f>Trab!$R$7:$V$7</c:f>
              <c:numCache>
                <c:formatCode>0%</c:formatCode>
                <c:ptCount val="3"/>
                <c:pt idx="1">
                  <c:v>0.28000000000000003</c:v>
                </c:pt>
                <c:pt idx="2">
                  <c:v>0.53</c:v>
                </c:pt>
              </c:numCache>
            </c:numRef>
          </c:val>
          <c:extLst>
            <c:ext xmlns:c16="http://schemas.microsoft.com/office/drawing/2014/chart" uri="{C3380CC4-5D6E-409C-BE32-E72D297353CC}">
              <c16:uniqueId val="{00000004-7951-4E3B-A04E-215BB92D2242}"/>
            </c:ext>
          </c:extLst>
        </c:ser>
        <c:ser>
          <c:idx val="5"/>
          <c:order val="5"/>
          <c:tx>
            <c:strRef>
              <c:f>Trab!$Q$8</c:f>
              <c:strCache>
                <c:ptCount val="1"/>
                <c:pt idx="0">
                  <c:v>Sans réponse</c:v>
                </c:pt>
              </c:strCache>
            </c:strRef>
          </c:tx>
          <c:spPr>
            <a:solidFill>
              <a:schemeClr val="accent6"/>
            </a:solidFill>
            <a:ln>
              <a:noFill/>
            </a:ln>
            <a:effectLst/>
          </c:spPr>
          <c:invertIfNegative val="0"/>
          <c:cat>
            <c:strRef>
              <c:f>Trab!$R$2:$V$2</c:f>
              <c:strCache>
                <c:ptCount val="3"/>
                <c:pt idx="0">
                  <c:v>Chía</c:v>
                </c:pt>
                <c:pt idx="1">
                  <c:v>Madrid</c:v>
                </c:pt>
                <c:pt idx="2">
                  <c:v>Soacha</c:v>
                </c:pt>
              </c:strCache>
            </c:strRef>
          </c:cat>
          <c:val>
            <c:numRef>
              <c:f>Trab!$R$8:$V$8</c:f>
              <c:numCache>
                <c:formatCode>0%</c:formatCode>
                <c:ptCount val="3"/>
                <c:pt idx="1">
                  <c:v>0.11</c:v>
                </c:pt>
                <c:pt idx="2">
                  <c:v>0.28999999999999998</c:v>
                </c:pt>
              </c:numCache>
            </c:numRef>
          </c:val>
          <c:extLst>
            <c:ext xmlns:c16="http://schemas.microsoft.com/office/drawing/2014/chart" uri="{C3380CC4-5D6E-409C-BE32-E72D297353CC}">
              <c16:uniqueId val="{00000005-7951-4E3B-A04E-215BB92D2242}"/>
            </c:ext>
          </c:extLst>
        </c:ser>
        <c:dLbls>
          <c:showLegendKey val="0"/>
          <c:showVal val="0"/>
          <c:showCatName val="0"/>
          <c:showSerName val="0"/>
          <c:showPercent val="0"/>
          <c:showBubbleSize val="0"/>
        </c:dLbls>
        <c:gapWidth val="182"/>
        <c:axId val="154558112"/>
        <c:axId val="154558504"/>
      </c:barChart>
      <c:catAx>
        <c:axId val="154558112"/>
        <c:scaling>
          <c:orientation val="minMax"/>
        </c:scaling>
        <c:delete val="1"/>
        <c:axPos val="l"/>
        <c:numFmt formatCode="General" sourceLinked="1"/>
        <c:majorTickMark val="none"/>
        <c:minorTickMark val="none"/>
        <c:tickLblPos val="nextTo"/>
        <c:crossAx val="154558504"/>
        <c:crosses val="autoZero"/>
        <c:auto val="1"/>
        <c:lblAlgn val="ctr"/>
        <c:lblOffset val="100"/>
        <c:noMultiLvlLbl val="0"/>
      </c:catAx>
      <c:valAx>
        <c:axId val="154558504"/>
        <c:scaling>
          <c:orientation val="minMax"/>
          <c:max val="0.8"/>
        </c:scaling>
        <c:delete val="1"/>
        <c:axPos val="b"/>
        <c:numFmt formatCode="0%" sourceLinked="0"/>
        <c:majorTickMark val="none"/>
        <c:minorTickMark val="none"/>
        <c:tickLblPos val="nextTo"/>
        <c:crossAx val="154558112"/>
        <c:crosses val="autoZero"/>
        <c:crossBetween val="between"/>
      </c:valAx>
      <c:spPr>
        <a:noFill/>
        <a:ln>
          <a:noFill/>
        </a:ln>
        <a:effectLst/>
      </c:spPr>
    </c:plotArea>
    <c:legend>
      <c:legendPos val="r"/>
      <c:layout>
        <c:manualLayout>
          <c:xMode val="edge"/>
          <c:yMode val="edge"/>
          <c:x val="5.0095261905145697E-2"/>
          <c:y val="0"/>
          <c:w val="0.92994350282485905"/>
          <c:h val="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b="1" dirty="0" smtClean="0"/>
              <a:t>HOMMES</a:t>
            </a:r>
            <a:endParaRPr lang="fr-FR" b="1" dirty="0"/>
          </a:p>
        </c:rich>
      </c:tx>
      <c:layout>
        <c:manualLayout>
          <c:xMode val="edge"/>
          <c:yMode val="edge"/>
          <c:x val="0.345308553602517"/>
          <c:y val="2.78503071574558E-2"/>
        </c:manualLayout>
      </c:layout>
      <c:overlay val="0"/>
      <c:spPr>
        <a:noFill/>
        <a:ln>
          <a:noFill/>
        </a:ln>
        <a:effectLst/>
      </c:spPr>
    </c:title>
    <c:autoTitleDeleted val="0"/>
    <c:plotArea>
      <c:layout/>
      <c:barChart>
        <c:barDir val="bar"/>
        <c:grouping val="clustered"/>
        <c:varyColors val="0"/>
        <c:ser>
          <c:idx val="0"/>
          <c:order val="0"/>
          <c:tx>
            <c:strRef>
              <c:f>Trab!$AA$3</c:f>
              <c:strCache>
                <c:ptCount val="1"/>
                <c:pt idx="0">
                  <c:v>A pied</c:v>
                </c:pt>
              </c:strCache>
            </c:strRef>
          </c:tx>
          <c:spPr>
            <a:solidFill>
              <a:schemeClr val="accent1"/>
            </a:solidFill>
            <a:ln>
              <a:noFill/>
            </a:ln>
            <a:effectLst/>
          </c:spPr>
          <c:invertIfNegative val="0"/>
          <c:cat>
            <c:strRef>
              <c:f>Trab!$AB$2:$AF$2</c:f>
              <c:strCache>
                <c:ptCount val="3"/>
                <c:pt idx="0">
                  <c:v>Chía</c:v>
                </c:pt>
                <c:pt idx="1">
                  <c:v>Madrid</c:v>
                </c:pt>
                <c:pt idx="2">
                  <c:v>Soacha</c:v>
                </c:pt>
              </c:strCache>
            </c:strRef>
          </c:cat>
          <c:val>
            <c:numRef>
              <c:f>Trab!$AB$3:$AF$3</c:f>
              <c:numCache>
                <c:formatCode>0%</c:formatCode>
                <c:ptCount val="3"/>
                <c:pt idx="0">
                  <c:v>0.27</c:v>
                </c:pt>
                <c:pt idx="1">
                  <c:v>0.15</c:v>
                </c:pt>
                <c:pt idx="2">
                  <c:v>0.09</c:v>
                </c:pt>
              </c:numCache>
            </c:numRef>
          </c:val>
          <c:extLst>
            <c:ext xmlns:c16="http://schemas.microsoft.com/office/drawing/2014/chart" uri="{C3380CC4-5D6E-409C-BE32-E72D297353CC}">
              <c16:uniqueId val="{00000000-FE19-408C-BFFE-D64FC467EC4E}"/>
            </c:ext>
          </c:extLst>
        </c:ser>
        <c:ser>
          <c:idx val="1"/>
          <c:order val="1"/>
          <c:tx>
            <c:strRef>
              <c:f>Trab!$AA$4</c:f>
              <c:strCache>
                <c:ptCount val="1"/>
                <c:pt idx="0">
                  <c:v>Vélo, moto</c:v>
                </c:pt>
              </c:strCache>
            </c:strRef>
          </c:tx>
          <c:spPr>
            <a:solidFill>
              <a:schemeClr val="accent2"/>
            </a:solidFill>
            <a:ln>
              <a:noFill/>
            </a:ln>
            <a:effectLst/>
          </c:spPr>
          <c:invertIfNegative val="0"/>
          <c:cat>
            <c:strRef>
              <c:f>Trab!$AB$2:$AF$2</c:f>
              <c:strCache>
                <c:ptCount val="3"/>
                <c:pt idx="0">
                  <c:v>Chía</c:v>
                </c:pt>
                <c:pt idx="1">
                  <c:v>Madrid</c:v>
                </c:pt>
                <c:pt idx="2">
                  <c:v>Soacha</c:v>
                </c:pt>
              </c:strCache>
            </c:strRef>
          </c:cat>
          <c:val>
            <c:numRef>
              <c:f>Trab!$AB$4:$AF$4</c:f>
              <c:numCache>
                <c:formatCode>0%</c:formatCode>
                <c:ptCount val="3"/>
                <c:pt idx="0">
                  <c:v>0.19</c:v>
                </c:pt>
                <c:pt idx="1">
                  <c:v>0.49</c:v>
                </c:pt>
                <c:pt idx="2">
                  <c:v>0.13</c:v>
                </c:pt>
              </c:numCache>
            </c:numRef>
          </c:val>
          <c:extLst>
            <c:ext xmlns:c16="http://schemas.microsoft.com/office/drawing/2014/chart" uri="{C3380CC4-5D6E-409C-BE32-E72D297353CC}">
              <c16:uniqueId val="{00000001-FE19-408C-BFFE-D64FC467EC4E}"/>
            </c:ext>
          </c:extLst>
        </c:ser>
        <c:ser>
          <c:idx val="2"/>
          <c:order val="2"/>
          <c:tx>
            <c:strRef>
              <c:f>Trab!$AA$5</c:f>
              <c:strCache>
                <c:ptCount val="1"/>
                <c:pt idx="0">
                  <c:v>Voiture particulière</c:v>
                </c:pt>
              </c:strCache>
            </c:strRef>
          </c:tx>
          <c:spPr>
            <a:solidFill>
              <a:schemeClr val="accent3"/>
            </a:solidFill>
            <a:ln>
              <a:noFill/>
            </a:ln>
            <a:effectLst/>
          </c:spPr>
          <c:invertIfNegative val="0"/>
          <c:cat>
            <c:strRef>
              <c:f>Trab!$AB$2:$AF$2</c:f>
              <c:strCache>
                <c:ptCount val="3"/>
                <c:pt idx="0">
                  <c:v>Chía</c:v>
                </c:pt>
                <c:pt idx="1">
                  <c:v>Madrid</c:v>
                </c:pt>
                <c:pt idx="2">
                  <c:v>Soacha</c:v>
                </c:pt>
              </c:strCache>
            </c:strRef>
          </c:cat>
          <c:val>
            <c:numRef>
              <c:f>Trab!$AB$5:$AF$5</c:f>
              <c:numCache>
                <c:formatCode>0%</c:formatCode>
                <c:ptCount val="3"/>
                <c:pt idx="0">
                  <c:v>0.32</c:v>
                </c:pt>
                <c:pt idx="1">
                  <c:v>0.03</c:v>
                </c:pt>
                <c:pt idx="2">
                  <c:v>0.05</c:v>
                </c:pt>
              </c:numCache>
            </c:numRef>
          </c:val>
          <c:extLst>
            <c:ext xmlns:c16="http://schemas.microsoft.com/office/drawing/2014/chart" uri="{C3380CC4-5D6E-409C-BE32-E72D297353CC}">
              <c16:uniqueId val="{00000002-FE19-408C-BFFE-D64FC467EC4E}"/>
            </c:ext>
          </c:extLst>
        </c:ser>
        <c:ser>
          <c:idx val="3"/>
          <c:order val="3"/>
          <c:tx>
            <c:strRef>
              <c:f>Trab!$AA$6</c:f>
              <c:strCache>
                <c:ptCount val="1"/>
                <c:pt idx="0">
                  <c:v>Transport entreprise</c:v>
                </c:pt>
              </c:strCache>
            </c:strRef>
          </c:tx>
          <c:spPr>
            <a:solidFill>
              <a:schemeClr val="accent4"/>
            </a:solidFill>
            <a:ln>
              <a:noFill/>
            </a:ln>
            <a:effectLst/>
          </c:spPr>
          <c:invertIfNegative val="0"/>
          <c:cat>
            <c:strRef>
              <c:f>Trab!$AB$2:$AF$2</c:f>
              <c:strCache>
                <c:ptCount val="3"/>
                <c:pt idx="0">
                  <c:v>Chía</c:v>
                </c:pt>
                <c:pt idx="1">
                  <c:v>Madrid</c:v>
                </c:pt>
                <c:pt idx="2">
                  <c:v>Soacha</c:v>
                </c:pt>
              </c:strCache>
            </c:strRef>
          </c:cat>
          <c:val>
            <c:numRef>
              <c:f>Trab!$AB$6:$AF$6</c:f>
              <c:numCache>
                <c:formatCode>0%</c:formatCode>
                <c:ptCount val="3"/>
                <c:pt idx="0">
                  <c:v>0</c:v>
                </c:pt>
                <c:pt idx="1">
                  <c:v>0.13</c:v>
                </c:pt>
                <c:pt idx="2">
                  <c:v>0</c:v>
                </c:pt>
              </c:numCache>
            </c:numRef>
          </c:val>
          <c:extLst>
            <c:ext xmlns:c16="http://schemas.microsoft.com/office/drawing/2014/chart" uri="{C3380CC4-5D6E-409C-BE32-E72D297353CC}">
              <c16:uniqueId val="{00000003-FE19-408C-BFFE-D64FC467EC4E}"/>
            </c:ext>
          </c:extLst>
        </c:ser>
        <c:ser>
          <c:idx val="4"/>
          <c:order val="4"/>
          <c:tx>
            <c:strRef>
              <c:f>Trab!$AA$7</c:f>
              <c:strCache>
                <c:ptCount val="1"/>
                <c:pt idx="0">
                  <c:v>Transport public </c:v>
                </c:pt>
              </c:strCache>
            </c:strRef>
          </c:tx>
          <c:spPr>
            <a:solidFill>
              <a:schemeClr val="accent5"/>
            </a:solidFill>
            <a:ln>
              <a:noFill/>
            </a:ln>
            <a:effectLst/>
          </c:spPr>
          <c:invertIfNegative val="0"/>
          <c:cat>
            <c:strRef>
              <c:f>Trab!$AB$2:$AF$2</c:f>
              <c:strCache>
                <c:ptCount val="3"/>
                <c:pt idx="0">
                  <c:v>Chía</c:v>
                </c:pt>
                <c:pt idx="1">
                  <c:v>Madrid</c:v>
                </c:pt>
                <c:pt idx="2">
                  <c:v>Soacha</c:v>
                </c:pt>
              </c:strCache>
            </c:strRef>
          </c:cat>
          <c:val>
            <c:numRef>
              <c:f>Trab!$AB$7:$AF$7</c:f>
              <c:numCache>
                <c:formatCode>0%</c:formatCode>
                <c:ptCount val="3"/>
                <c:pt idx="0">
                  <c:v>0.17</c:v>
                </c:pt>
                <c:pt idx="1">
                  <c:v>0.14000000000000001</c:v>
                </c:pt>
                <c:pt idx="2">
                  <c:v>0.67</c:v>
                </c:pt>
              </c:numCache>
            </c:numRef>
          </c:val>
          <c:extLst>
            <c:ext xmlns:c16="http://schemas.microsoft.com/office/drawing/2014/chart" uri="{C3380CC4-5D6E-409C-BE32-E72D297353CC}">
              <c16:uniqueId val="{00000004-FE19-408C-BFFE-D64FC467EC4E}"/>
            </c:ext>
          </c:extLst>
        </c:ser>
        <c:ser>
          <c:idx val="5"/>
          <c:order val="5"/>
          <c:tx>
            <c:strRef>
              <c:f>Trab!$AA$8</c:f>
              <c:strCache>
                <c:ptCount val="1"/>
                <c:pt idx="0">
                  <c:v>Sans réponse</c:v>
                </c:pt>
              </c:strCache>
            </c:strRef>
          </c:tx>
          <c:spPr>
            <a:solidFill>
              <a:schemeClr val="accent6"/>
            </a:solidFill>
            <a:ln>
              <a:noFill/>
            </a:ln>
            <a:effectLst/>
          </c:spPr>
          <c:invertIfNegative val="0"/>
          <c:cat>
            <c:strRef>
              <c:f>Trab!$AB$2:$AF$2</c:f>
              <c:strCache>
                <c:ptCount val="3"/>
                <c:pt idx="0">
                  <c:v>Chía</c:v>
                </c:pt>
                <c:pt idx="1">
                  <c:v>Madrid</c:v>
                </c:pt>
                <c:pt idx="2">
                  <c:v>Soacha</c:v>
                </c:pt>
              </c:strCache>
            </c:strRef>
          </c:cat>
          <c:val>
            <c:numRef>
              <c:f>Trab!$AB$8:$AF$8</c:f>
              <c:numCache>
                <c:formatCode>0%</c:formatCode>
                <c:ptCount val="3"/>
                <c:pt idx="1">
                  <c:v>5.9999999999999901E-2</c:v>
                </c:pt>
                <c:pt idx="2">
                  <c:v>5.9999999999999901E-2</c:v>
                </c:pt>
              </c:numCache>
            </c:numRef>
          </c:val>
          <c:extLst>
            <c:ext xmlns:c16="http://schemas.microsoft.com/office/drawing/2014/chart" uri="{C3380CC4-5D6E-409C-BE32-E72D297353CC}">
              <c16:uniqueId val="{00000005-FE19-408C-BFFE-D64FC467EC4E}"/>
            </c:ext>
          </c:extLst>
        </c:ser>
        <c:dLbls>
          <c:showLegendKey val="0"/>
          <c:showVal val="0"/>
          <c:showCatName val="0"/>
          <c:showSerName val="0"/>
          <c:showPercent val="0"/>
          <c:showBubbleSize val="0"/>
        </c:dLbls>
        <c:gapWidth val="182"/>
        <c:axId val="154559288"/>
        <c:axId val="154559680"/>
      </c:barChart>
      <c:catAx>
        <c:axId val="154559288"/>
        <c:scaling>
          <c:orientation val="minMax"/>
        </c:scaling>
        <c:delete val="1"/>
        <c:axPos val="l"/>
        <c:numFmt formatCode="General" sourceLinked="1"/>
        <c:majorTickMark val="none"/>
        <c:minorTickMark val="none"/>
        <c:tickLblPos val="nextTo"/>
        <c:crossAx val="154559680"/>
        <c:crosses val="autoZero"/>
        <c:auto val="1"/>
        <c:lblAlgn val="ctr"/>
        <c:lblOffset val="100"/>
        <c:noMultiLvlLbl val="0"/>
      </c:catAx>
      <c:valAx>
        <c:axId val="1545596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54559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b="1" dirty="0" smtClean="0"/>
              <a:t>FEMMES</a:t>
            </a:r>
            <a:endParaRPr lang="fr-FR" b="1" dirty="0"/>
          </a:p>
        </c:rich>
      </c:tx>
      <c:layout>
        <c:manualLayout>
          <c:xMode val="edge"/>
          <c:yMode val="edge"/>
          <c:x val="0.345308553602517"/>
          <c:y val="2.78503071574558E-2"/>
        </c:manualLayout>
      </c:layout>
      <c:overlay val="0"/>
      <c:spPr>
        <a:noFill/>
        <a:ln>
          <a:noFill/>
        </a:ln>
        <a:effectLst/>
      </c:spPr>
    </c:title>
    <c:autoTitleDeleted val="0"/>
    <c:plotArea>
      <c:layout/>
      <c:barChart>
        <c:barDir val="bar"/>
        <c:grouping val="clustered"/>
        <c:varyColors val="0"/>
        <c:ser>
          <c:idx val="0"/>
          <c:order val="0"/>
          <c:tx>
            <c:strRef>
              <c:f>Trab!$AA$9</c:f>
              <c:strCache>
                <c:ptCount val="1"/>
                <c:pt idx="0">
                  <c:v>A pied</c:v>
                </c:pt>
              </c:strCache>
            </c:strRef>
          </c:tx>
          <c:spPr>
            <a:solidFill>
              <a:schemeClr val="accent1"/>
            </a:solidFill>
            <a:ln>
              <a:noFill/>
            </a:ln>
            <a:effectLst/>
          </c:spPr>
          <c:invertIfNegative val="0"/>
          <c:cat>
            <c:strRef>
              <c:f>Trab!$AB$2:$AF$2</c:f>
              <c:strCache>
                <c:ptCount val="3"/>
                <c:pt idx="0">
                  <c:v>Chía</c:v>
                </c:pt>
                <c:pt idx="1">
                  <c:v>Madrid</c:v>
                </c:pt>
                <c:pt idx="2">
                  <c:v>Soacha</c:v>
                </c:pt>
              </c:strCache>
            </c:strRef>
          </c:cat>
          <c:val>
            <c:numRef>
              <c:f>Trab!$AB$9:$AF$9</c:f>
              <c:numCache>
                <c:formatCode>0%</c:formatCode>
                <c:ptCount val="3"/>
                <c:pt idx="0">
                  <c:v>0.12</c:v>
                </c:pt>
                <c:pt idx="1">
                  <c:v>0.17</c:v>
                </c:pt>
                <c:pt idx="2">
                  <c:v>0.16</c:v>
                </c:pt>
              </c:numCache>
            </c:numRef>
          </c:val>
          <c:extLst>
            <c:ext xmlns:c16="http://schemas.microsoft.com/office/drawing/2014/chart" uri="{C3380CC4-5D6E-409C-BE32-E72D297353CC}">
              <c16:uniqueId val="{00000000-1801-4337-B33E-EE385B7707B3}"/>
            </c:ext>
          </c:extLst>
        </c:ser>
        <c:ser>
          <c:idx val="1"/>
          <c:order val="1"/>
          <c:tx>
            <c:strRef>
              <c:f>Trab!$AA$10</c:f>
              <c:strCache>
                <c:ptCount val="1"/>
                <c:pt idx="0">
                  <c:v>Vélo, moto</c:v>
                </c:pt>
              </c:strCache>
            </c:strRef>
          </c:tx>
          <c:spPr>
            <a:solidFill>
              <a:schemeClr val="accent2"/>
            </a:solidFill>
            <a:ln>
              <a:noFill/>
            </a:ln>
            <a:effectLst/>
          </c:spPr>
          <c:invertIfNegative val="0"/>
          <c:cat>
            <c:strRef>
              <c:f>Trab!$AB$2:$AF$2</c:f>
              <c:strCache>
                <c:ptCount val="3"/>
                <c:pt idx="0">
                  <c:v>Chía</c:v>
                </c:pt>
                <c:pt idx="1">
                  <c:v>Madrid</c:v>
                </c:pt>
                <c:pt idx="2">
                  <c:v>Soacha</c:v>
                </c:pt>
              </c:strCache>
            </c:strRef>
          </c:cat>
          <c:val>
            <c:numRef>
              <c:f>Trab!$AB$10:$AF$10</c:f>
              <c:numCache>
                <c:formatCode>0%</c:formatCode>
                <c:ptCount val="3"/>
                <c:pt idx="0">
                  <c:v>0.1</c:v>
                </c:pt>
                <c:pt idx="1">
                  <c:v>0.12</c:v>
                </c:pt>
                <c:pt idx="2">
                  <c:v>0</c:v>
                </c:pt>
              </c:numCache>
            </c:numRef>
          </c:val>
          <c:extLst>
            <c:ext xmlns:c16="http://schemas.microsoft.com/office/drawing/2014/chart" uri="{C3380CC4-5D6E-409C-BE32-E72D297353CC}">
              <c16:uniqueId val="{00000001-1801-4337-B33E-EE385B7707B3}"/>
            </c:ext>
          </c:extLst>
        </c:ser>
        <c:ser>
          <c:idx val="2"/>
          <c:order val="2"/>
          <c:tx>
            <c:strRef>
              <c:f>Trab!$AA$11</c:f>
              <c:strCache>
                <c:ptCount val="1"/>
                <c:pt idx="0">
                  <c:v>Voiture particulière</c:v>
                </c:pt>
              </c:strCache>
            </c:strRef>
          </c:tx>
          <c:spPr>
            <a:solidFill>
              <a:schemeClr val="accent3"/>
            </a:solidFill>
            <a:ln>
              <a:noFill/>
            </a:ln>
            <a:effectLst/>
          </c:spPr>
          <c:invertIfNegative val="0"/>
          <c:cat>
            <c:strRef>
              <c:f>Trab!$AB$2:$AF$2</c:f>
              <c:strCache>
                <c:ptCount val="3"/>
                <c:pt idx="0">
                  <c:v>Chía</c:v>
                </c:pt>
                <c:pt idx="1">
                  <c:v>Madrid</c:v>
                </c:pt>
                <c:pt idx="2">
                  <c:v>Soacha</c:v>
                </c:pt>
              </c:strCache>
            </c:strRef>
          </c:cat>
          <c:val>
            <c:numRef>
              <c:f>Trab!$AB$11:$AF$11</c:f>
              <c:numCache>
                <c:formatCode>0%</c:formatCode>
                <c:ptCount val="3"/>
                <c:pt idx="0">
                  <c:v>0.21</c:v>
                </c:pt>
                <c:pt idx="1">
                  <c:v>0</c:v>
                </c:pt>
                <c:pt idx="2">
                  <c:v>0</c:v>
                </c:pt>
              </c:numCache>
            </c:numRef>
          </c:val>
          <c:extLst>
            <c:ext xmlns:c16="http://schemas.microsoft.com/office/drawing/2014/chart" uri="{C3380CC4-5D6E-409C-BE32-E72D297353CC}">
              <c16:uniqueId val="{00000002-1801-4337-B33E-EE385B7707B3}"/>
            </c:ext>
          </c:extLst>
        </c:ser>
        <c:ser>
          <c:idx val="3"/>
          <c:order val="3"/>
          <c:tx>
            <c:strRef>
              <c:f>Trab!$AA$12</c:f>
              <c:strCache>
                <c:ptCount val="1"/>
                <c:pt idx="0">
                  <c:v>Transport entreprise</c:v>
                </c:pt>
              </c:strCache>
            </c:strRef>
          </c:tx>
          <c:spPr>
            <a:solidFill>
              <a:schemeClr val="accent4"/>
            </a:solidFill>
            <a:ln>
              <a:noFill/>
            </a:ln>
            <a:effectLst/>
          </c:spPr>
          <c:invertIfNegative val="0"/>
          <c:cat>
            <c:strRef>
              <c:f>Trab!$AB$2:$AF$2</c:f>
              <c:strCache>
                <c:ptCount val="3"/>
                <c:pt idx="0">
                  <c:v>Chía</c:v>
                </c:pt>
                <c:pt idx="1">
                  <c:v>Madrid</c:v>
                </c:pt>
                <c:pt idx="2">
                  <c:v>Soacha</c:v>
                </c:pt>
              </c:strCache>
            </c:strRef>
          </c:cat>
          <c:val>
            <c:numRef>
              <c:f>Trab!$AB$12:$AF$12</c:f>
              <c:numCache>
                <c:formatCode>0%</c:formatCode>
                <c:ptCount val="3"/>
                <c:pt idx="0">
                  <c:v>0</c:v>
                </c:pt>
                <c:pt idx="1">
                  <c:v>0.3</c:v>
                </c:pt>
                <c:pt idx="2">
                  <c:v>0</c:v>
                </c:pt>
              </c:numCache>
            </c:numRef>
          </c:val>
          <c:extLst>
            <c:ext xmlns:c16="http://schemas.microsoft.com/office/drawing/2014/chart" uri="{C3380CC4-5D6E-409C-BE32-E72D297353CC}">
              <c16:uniqueId val="{00000003-1801-4337-B33E-EE385B7707B3}"/>
            </c:ext>
          </c:extLst>
        </c:ser>
        <c:ser>
          <c:idx val="4"/>
          <c:order val="4"/>
          <c:tx>
            <c:strRef>
              <c:f>Trab!$AA$13</c:f>
              <c:strCache>
                <c:ptCount val="1"/>
                <c:pt idx="0">
                  <c:v>Transport public </c:v>
                </c:pt>
              </c:strCache>
            </c:strRef>
          </c:tx>
          <c:spPr>
            <a:solidFill>
              <a:schemeClr val="accent5"/>
            </a:solidFill>
            <a:ln>
              <a:noFill/>
            </a:ln>
            <a:effectLst/>
          </c:spPr>
          <c:invertIfNegative val="0"/>
          <c:cat>
            <c:strRef>
              <c:f>Trab!$AB$2:$AF$2</c:f>
              <c:strCache>
                <c:ptCount val="3"/>
                <c:pt idx="0">
                  <c:v>Chía</c:v>
                </c:pt>
                <c:pt idx="1">
                  <c:v>Madrid</c:v>
                </c:pt>
                <c:pt idx="2">
                  <c:v>Soacha</c:v>
                </c:pt>
              </c:strCache>
            </c:strRef>
          </c:cat>
          <c:val>
            <c:numRef>
              <c:f>Trab!$AB$13:$AF$13</c:f>
              <c:numCache>
                <c:formatCode>0%</c:formatCode>
                <c:ptCount val="3"/>
                <c:pt idx="0">
                  <c:v>0.56000000000000005</c:v>
                </c:pt>
                <c:pt idx="1">
                  <c:v>0.38</c:v>
                </c:pt>
                <c:pt idx="2">
                  <c:v>0.78</c:v>
                </c:pt>
              </c:numCache>
            </c:numRef>
          </c:val>
          <c:extLst>
            <c:ext xmlns:c16="http://schemas.microsoft.com/office/drawing/2014/chart" uri="{C3380CC4-5D6E-409C-BE32-E72D297353CC}">
              <c16:uniqueId val="{00000004-1801-4337-B33E-EE385B7707B3}"/>
            </c:ext>
          </c:extLst>
        </c:ser>
        <c:ser>
          <c:idx val="5"/>
          <c:order val="5"/>
          <c:tx>
            <c:strRef>
              <c:f>Trab!$AA$14</c:f>
              <c:strCache>
                <c:ptCount val="1"/>
                <c:pt idx="0">
                  <c:v>Sans réponse</c:v>
                </c:pt>
              </c:strCache>
            </c:strRef>
          </c:tx>
          <c:spPr>
            <a:solidFill>
              <a:schemeClr val="accent6"/>
            </a:solidFill>
            <a:ln>
              <a:noFill/>
            </a:ln>
            <a:effectLst/>
          </c:spPr>
          <c:invertIfNegative val="0"/>
          <c:cat>
            <c:strRef>
              <c:f>Trab!$AB$2:$AF$2</c:f>
              <c:strCache>
                <c:ptCount val="3"/>
                <c:pt idx="0">
                  <c:v>Chía</c:v>
                </c:pt>
                <c:pt idx="1">
                  <c:v>Madrid</c:v>
                </c:pt>
                <c:pt idx="2">
                  <c:v>Soacha</c:v>
                </c:pt>
              </c:strCache>
            </c:strRef>
          </c:cat>
          <c:val>
            <c:numRef>
              <c:f>Trab!$AB$14:$AF$14</c:f>
              <c:numCache>
                <c:formatCode>0%</c:formatCode>
                <c:ptCount val="3"/>
                <c:pt idx="1">
                  <c:v>2.9999999999999898E-2</c:v>
                </c:pt>
                <c:pt idx="2">
                  <c:v>5.9999999999999901E-2</c:v>
                </c:pt>
              </c:numCache>
            </c:numRef>
          </c:val>
          <c:extLst>
            <c:ext xmlns:c16="http://schemas.microsoft.com/office/drawing/2014/chart" uri="{C3380CC4-5D6E-409C-BE32-E72D297353CC}">
              <c16:uniqueId val="{00000005-1801-4337-B33E-EE385B7707B3}"/>
            </c:ext>
          </c:extLst>
        </c:ser>
        <c:dLbls>
          <c:showLegendKey val="0"/>
          <c:showVal val="0"/>
          <c:showCatName val="0"/>
          <c:showSerName val="0"/>
          <c:showPercent val="0"/>
          <c:showBubbleSize val="0"/>
        </c:dLbls>
        <c:gapWidth val="182"/>
        <c:axId val="154560464"/>
        <c:axId val="154560856"/>
      </c:barChart>
      <c:catAx>
        <c:axId val="154560464"/>
        <c:scaling>
          <c:orientation val="minMax"/>
        </c:scaling>
        <c:delete val="1"/>
        <c:axPos val="r"/>
        <c:numFmt formatCode="General" sourceLinked="1"/>
        <c:majorTickMark val="none"/>
        <c:minorTickMark val="none"/>
        <c:tickLblPos val="nextTo"/>
        <c:crossAx val="154560856"/>
        <c:crosses val="autoZero"/>
        <c:auto val="1"/>
        <c:lblAlgn val="ctr"/>
        <c:lblOffset val="100"/>
        <c:noMultiLvlLbl val="0"/>
      </c:catAx>
      <c:valAx>
        <c:axId val="154560856"/>
        <c:scaling>
          <c:orientation val="maxMin"/>
          <c:max val="0.8"/>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54560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500" b="1" dirty="0" smtClean="0"/>
              <a:t>Primaire</a:t>
            </a:r>
            <a:endParaRPr lang="fr-FR" sz="1500" b="1" dirty="0"/>
          </a:p>
        </c:rich>
      </c:tx>
      <c:layout>
        <c:manualLayout>
          <c:xMode val="edge"/>
          <c:yMode val="edge"/>
          <c:x val="0.79550422711229296"/>
          <c:y val="7.25294443844791E-2"/>
        </c:manualLayout>
      </c:layout>
      <c:overlay val="0"/>
      <c:spPr>
        <a:noFill/>
        <a:ln>
          <a:noFill/>
        </a:ln>
        <a:effectLst/>
      </c:spPr>
    </c:title>
    <c:autoTitleDeleted val="0"/>
    <c:plotArea>
      <c:layout>
        <c:manualLayout>
          <c:layoutTarget val="inner"/>
          <c:xMode val="edge"/>
          <c:yMode val="edge"/>
          <c:x val="0.11446689097154"/>
          <c:y val="0.363299986921856"/>
          <c:w val="0.84952093758474601"/>
          <c:h val="0.42805621660147603"/>
        </c:manualLayout>
      </c:layout>
      <c:barChart>
        <c:barDir val="col"/>
        <c:grouping val="clustered"/>
        <c:varyColors val="0"/>
        <c:ser>
          <c:idx val="0"/>
          <c:order val="0"/>
          <c:tx>
            <c:strRef>
              <c:f>Estud!$B$3</c:f>
              <c:strCache>
                <c:ptCount val="1"/>
                <c:pt idx="0">
                  <c:v>Municipe résidence </c:v>
                </c:pt>
              </c:strCache>
            </c:strRef>
          </c:tx>
          <c:spPr>
            <a:solidFill>
              <a:schemeClr val="accent1"/>
            </a:solidFill>
            <a:ln>
              <a:noFill/>
            </a:ln>
            <a:effectLst/>
          </c:spPr>
          <c:invertIfNegative val="0"/>
          <c:cat>
            <c:numRef>
              <c:f>Estud!$C$2:$G$2</c:f>
              <c:numCache>
                <c:formatCode>General</c:formatCode>
                <c:ptCount val="5"/>
                <c:pt idx="0">
                  <c:v>2009</c:v>
                </c:pt>
                <c:pt idx="1">
                  <c:v>1993</c:v>
                </c:pt>
                <c:pt idx="2">
                  <c:v>2009</c:v>
                </c:pt>
                <c:pt idx="3">
                  <c:v>1993</c:v>
                </c:pt>
                <c:pt idx="4">
                  <c:v>2009</c:v>
                </c:pt>
              </c:numCache>
            </c:numRef>
          </c:cat>
          <c:val>
            <c:numRef>
              <c:f>Estud!$C$3:$G$3</c:f>
              <c:numCache>
                <c:formatCode>0%</c:formatCode>
                <c:ptCount val="5"/>
                <c:pt idx="0">
                  <c:v>0.68</c:v>
                </c:pt>
                <c:pt idx="1">
                  <c:v>1</c:v>
                </c:pt>
                <c:pt idx="2">
                  <c:v>0.96</c:v>
                </c:pt>
                <c:pt idx="3">
                  <c:v>0.87</c:v>
                </c:pt>
                <c:pt idx="4">
                  <c:v>0.96</c:v>
                </c:pt>
              </c:numCache>
            </c:numRef>
          </c:val>
          <c:extLst>
            <c:ext xmlns:c16="http://schemas.microsoft.com/office/drawing/2014/chart" uri="{C3380CC4-5D6E-409C-BE32-E72D297353CC}">
              <c16:uniqueId val="{00000000-D9C9-45BD-BED5-5812834F3DD1}"/>
            </c:ext>
          </c:extLst>
        </c:ser>
        <c:ser>
          <c:idx val="1"/>
          <c:order val="1"/>
          <c:tx>
            <c:strRef>
              <c:f>Estud!$B$4</c:f>
              <c:strCache>
                <c:ptCount val="1"/>
                <c:pt idx="0">
                  <c:v>Bogotá DC</c:v>
                </c:pt>
              </c:strCache>
            </c:strRef>
          </c:tx>
          <c:spPr>
            <a:solidFill>
              <a:schemeClr val="accent2"/>
            </a:solidFill>
            <a:ln>
              <a:noFill/>
            </a:ln>
            <a:effectLst/>
          </c:spPr>
          <c:invertIfNegative val="0"/>
          <c:cat>
            <c:numRef>
              <c:f>Estud!$C$2:$G$2</c:f>
              <c:numCache>
                <c:formatCode>General</c:formatCode>
                <c:ptCount val="5"/>
                <c:pt idx="0">
                  <c:v>2009</c:v>
                </c:pt>
                <c:pt idx="1">
                  <c:v>1993</c:v>
                </c:pt>
                <c:pt idx="2">
                  <c:v>2009</c:v>
                </c:pt>
                <c:pt idx="3">
                  <c:v>1993</c:v>
                </c:pt>
                <c:pt idx="4">
                  <c:v>2009</c:v>
                </c:pt>
              </c:numCache>
            </c:numRef>
          </c:cat>
          <c:val>
            <c:numRef>
              <c:f>Estud!$C$4:$G$4</c:f>
              <c:numCache>
                <c:formatCode>0%</c:formatCode>
                <c:ptCount val="5"/>
                <c:pt idx="0">
                  <c:v>7.0000000000000007E-2</c:v>
                </c:pt>
                <c:pt idx="1">
                  <c:v>0</c:v>
                </c:pt>
                <c:pt idx="2">
                  <c:v>0</c:v>
                </c:pt>
                <c:pt idx="3">
                  <c:v>0.13</c:v>
                </c:pt>
                <c:pt idx="4">
                  <c:v>0.04</c:v>
                </c:pt>
              </c:numCache>
            </c:numRef>
          </c:val>
          <c:extLst>
            <c:ext xmlns:c16="http://schemas.microsoft.com/office/drawing/2014/chart" uri="{C3380CC4-5D6E-409C-BE32-E72D297353CC}">
              <c16:uniqueId val="{00000001-D9C9-45BD-BED5-5812834F3DD1}"/>
            </c:ext>
          </c:extLst>
        </c:ser>
        <c:ser>
          <c:idx val="2"/>
          <c:order val="2"/>
          <c:tx>
            <c:strRef>
              <c:f>Estud!$B$5</c:f>
              <c:strCache>
                <c:ptCount val="1"/>
                <c:pt idx="0">
                  <c:v>Reste AM</c:v>
                </c:pt>
              </c:strCache>
            </c:strRef>
          </c:tx>
          <c:spPr>
            <a:solidFill>
              <a:schemeClr val="accent3"/>
            </a:solidFill>
            <a:ln>
              <a:noFill/>
            </a:ln>
            <a:effectLst/>
          </c:spPr>
          <c:invertIfNegative val="0"/>
          <c:cat>
            <c:numRef>
              <c:f>Estud!$C$2:$G$2</c:f>
              <c:numCache>
                <c:formatCode>General</c:formatCode>
                <c:ptCount val="5"/>
                <c:pt idx="0">
                  <c:v>2009</c:v>
                </c:pt>
                <c:pt idx="1">
                  <c:v>1993</c:v>
                </c:pt>
                <c:pt idx="2">
                  <c:v>2009</c:v>
                </c:pt>
                <c:pt idx="3">
                  <c:v>1993</c:v>
                </c:pt>
                <c:pt idx="4">
                  <c:v>2009</c:v>
                </c:pt>
              </c:numCache>
            </c:numRef>
          </c:cat>
          <c:val>
            <c:numRef>
              <c:f>Estud!$C$5:$G$5</c:f>
              <c:numCache>
                <c:formatCode>0%</c:formatCode>
                <c:ptCount val="5"/>
                <c:pt idx="0">
                  <c:v>0.25</c:v>
                </c:pt>
                <c:pt idx="1">
                  <c:v>0</c:v>
                </c:pt>
                <c:pt idx="2">
                  <c:v>0.04</c:v>
                </c:pt>
                <c:pt idx="3">
                  <c:v>0</c:v>
                </c:pt>
                <c:pt idx="4">
                  <c:v>0</c:v>
                </c:pt>
              </c:numCache>
            </c:numRef>
          </c:val>
          <c:extLst>
            <c:ext xmlns:c16="http://schemas.microsoft.com/office/drawing/2014/chart" uri="{C3380CC4-5D6E-409C-BE32-E72D297353CC}">
              <c16:uniqueId val="{00000002-D9C9-45BD-BED5-5812834F3DD1}"/>
            </c:ext>
          </c:extLst>
        </c:ser>
        <c:dLbls>
          <c:showLegendKey val="0"/>
          <c:showVal val="0"/>
          <c:showCatName val="0"/>
          <c:showSerName val="0"/>
          <c:showPercent val="0"/>
          <c:showBubbleSize val="0"/>
        </c:dLbls>
        <c:gapWidth val="219"/>
        <c:overlap val="-27"/>
        <c:axId val="154561640"/>
        <c:axId val="154562032"/>
      </c:barChart>
      <c:catAx>
        <c:axId val="154561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154562032"/>
        <c:crosses val="autoZero"/>
        <c:auto val="1"/>
        <c:lblAlgn val="ctr"/>
        <c:lblOffset val="1"/>
        <c:noMultiLvlLbl val="0"/>
      </c:catAx>
      <c:valAx>
        <c:axId val="15456203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54561640"/>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0" i="0" u="none" strike="noStrike" kern="1200" spc="0" baseline="0">
                <a:solidFill>
                  <a:schemeClr val="tx1">
                    <a:lumMod val="65000"/>
                    <a:lumOff val="35000"/>
                  </a:schemeClr>
                </a:solidFill>
                <a:latin typeface="+mn-lt"/>
                <a:ea typeface="+mn-ea"/>
                <a:cs typeface="+mn-cs"/>
              </a:defRPr>
            </a:pPr>
            <a:r>
              <a:rPr lang="fr-FR" sz="1500" b="1" dirty="0" smtClean="0"/>
              <a:t>Secondaire</a:t>
            </a:r>
            <a:endParaRPr lang="fr-FR" sz="1500" b="1" dirty="0"/>
          </a:p>
        </c:rich>
      </c:tx>
      <c:layout>
        <c:manualLayout>
          <c:xMode val="edge"/>
          <c:yMode val="edge"/>
          <c:x val="0.74378261540836799"/>
          <c:y val="7.2998910189498306E-2"/>
        </c:manualLayout>
      </c:layout>
      <c:overlay val="0"/>
      <c:spPr>
        <a:noFill/>
        <a:ln>
          <a:noFill/>
        </a:ln>
        <a:effectLst/>
      </c:spPr>
    </c:title>
    <c:autoTitleDeleted val="0"/>
    <c:plotArea>
      <c:layout>
        <c:manualLayout>
          <c:layoutTarget val="inner"/>
          <c:xMode val="edge"/>
          <c:yMode val="edge"/>
          <c:x val="0.114262004014204"/>
          <c:y val="0.38025132317709698"/>
          <c:w val="0.84979028356749498"/>
          <c:h val="0.38267293269385499"/>
        </c:manualLayout>
      </c:layout>
      <c:barChart>
        <c:barDir val="col"/>
        <c:grouping val="clustered"/>
        <c:varyColors val="0"/>
        <c:ser>
          <c:idx val="0"/>
          <c:order val="0"/>
          <c:tx>
            <c:strRef>
              <c:f>Estud!$B$6</c:f>
              <c:strCache>
                <c:ptCount val="1"/>
                <c:pt idx="0">
                  <c:v>Municipe résidence</c:v>
                </c:pt>
              </c:strCache>
            </c:strRef>
          </c:tx>
          <c:spPr>
            <a:solidFill>
              <a:schemeClr val="accent1"/>
            </a:solidFill>
            <a:ln>
              <a:noFill/>
            </a:ln>
            <a:effectLst/>
          </c:spPr>
          <c:invertIfNegative val="0"/>
          <c:cat>
            <c:numRef>
              <c:f>Estud!$C$2:$G$2</c:f>
              <c:numCache>
                <c:formatCode>General</c:formatCode>
                <c:ptCount val="5"/>
                <c:pt idx="0">
                  <c:v>2009</c:v>
                </c:pt>
                <c:pt idx="1">
                  <c:v>1993</c:v>
                </c:pt>
                <c:pt idx="2">
                  <c:v>2009</c:v>
                </c:pt>
                <c:pt idx="3">
                  <c:v>1993</c:v>
                </c:pt>
                <c:pt idx="4">
                  <c:v>2009</c:v>
                </c:pt>
              </c:numCache>
            </c:numRef>
          </c:cat>
          <c:val>
            <c:numRef>
              <c:f>Estud!$C$6:$G$6</c:f>
              <c:numCache>
                <c:formatCode>0%</c:formatCode>
                <c:ptCount val="5"/>
                <c:pt idx="0">
                  <c:v>0.44</c:v>
                </c:pt>
                <c:pt idx="1">
                  <c:v>0.8</c:v>
                </c:pt>
                <c:pt idx="2">
                  <c:v>0.94</c:v>
                </c:pt>
                <c:pt idx="3">
                  <c:v>0.6</c:v>
                </c:pt>
                <c:pt idx="4">
                  <c:v>0.9</c:v>
                </c:pt>
              </c:numCache>
            </c:numRef>
          </c:val>
          <c:extLst>
            <c:ext xmlns:c16="http://schemas.microsoft.com/office/drawing/2014/chart" uri="{C3380CC4-5D6E-409C-BE32-E72D297353CC}">
              <c16:uniqueId val="{00000000-29DD-4214-A390-4A4BF776D93A}"/>
            </c:ext>
          </c:extLst>
        </c:ser>
        <c:ser>
          <c:idx val="1"/>
          <c:order val="1"/>
          <c:tx>
            <c:strRef>
              <c:f>Estud!$B$7</c:f>
              <c:strCache>
                <c:ptCount val="1"/>
                <c:pt idx="0">
                  <c:v>Bogotá DC</c:v>
                </c:pt>
              </c:strCache>
            </c:strRef>
          </c:tx>
          <c:spPr>
            <a:solidFill>
              <a:schemeClr val="accent2"/>
            </a:solidFill>
            <a:ln>
              <a:noFill/>
            </a:ln>
            <a:effectLst/>
          </c:spPr>
          <c:invertIfNegative val="0"/>
          <c:cat>
            <c:numRef>
              <c:f>Estud!$C$2:$G$2</c:f>
              <c:numCache>
                <c:formatCode>General</c:formatCode>
                <c:ptCount val="5"/>
                <c:pt idx="0">
                  <c:v>2009</c:v>
                </c:pt>
                <c:pt idx="1">
                  <c:v>1993</c:v>
                </c:pt>
                <c:pt idx="2">
                  <c:v>2009</c:v>
                </c:pt>
                <c:pt idx="3">
                  <c:v>1993</c:v>
                </c:pt>
                <c:pt idx="4">
                  <c:v>2009</c:v>
                </c:pt>
              </c:numCache>
            </c:numRef>
          </c:cat>
          <c:val>
            <c:numRef>
              <c:f>Estud!$C$7:$G$7</c:f>
              <c:numCache>
                <c:formatCode>0%</c:formatCode>
                <c:ptCount val="5"/>
                <c:pt idx="0">
                  <c:v>0.52</c:v>
                </c:pt>
                <c:pt idx="1">
                  <c:v>0.03</c:v>
                </c:pt>
                <c:pt idx="2">
                  <c:v>0</c:v>
                </c:pt>
                <c:pt idx="3">
                  <c:v>0.35</c:v>
                </c:pt>
                <c:pt idx="4">
                  <c:v>0.1</c:v>
                </c:pt>
              </c:numCache>
            </c:numRef>
          </c:val>
          <c:extLst>
            <c:ext xmlns:c16="http://schemas.microsoft.com/office/drawing/2014/chart" uri="{C3380CC4-5D6E-409C-BE32-E72D297353CC}">
              <c16:uniqueId val="{00000001-29DD-4214-A390-4A4BF776D93A}"/>
            </c:ext>
          </c:extLst>
        </c:ser>
        <c:ser>
          <c:idx val="2"/>
          <c:order val="2"/>
          <c:tx>
            <c:strRef>
              <c:f>Estud!$B$8</c:f>
              <c:strCache>
                <c:ptCount val="1"/>
                <c:pt idx="0">
                  <c:v>Reste AM</c:v>
                </c:pt>
              </c:strCache>
            </c:strRef>
          </c:tx>
          <c:spPr>
            <a:solidFill>
              <a:schemeClr val="accent3"/>
            </a:solidFill>
            <a:ln>
              <a:noFill/>
            </a:ln>
            <a:effectLst/>
          </c:spPr>
          <c:invertIfNegative val="0"/>
          <c:cat>
            <c:numRef>
              <c:f>Estud!$C$2:$G$2</c:f>
              <c:numCache>
                <c:formatCode>General</c:formatCode>
                <c:ptCount val="5"/>
                <c:pt idx="0">
                  <c:v>2009</c:v>
                </c:pt>
                <c:pt idx="1">
                  <c:v>1993</c:v>
                </c:pt>
                <c:pt idx="2">
                  <c:v>2009</c:v>
                </c:pt>
                <c:pt idx="3">
                  <c:v>1993</c:v>
                </c:pt>
                <c:pt idx="4">
                  <c:v>2009</c:v>
                </c:pt>
              </c:numCache>
            </c:numRef>
          </c:cat>
          <c:val>
            <c:numRef>
              <c:f>Estud!$C$8:$G$8</c:f>
              <c:numCache>
                <c:formatCode>0%</c:formatCode>
                <c:ptCount val="5"/>
                <c:pt idx="0">
                  <c:v>0.04</c:v>
                </c:pt>
                <c:pt idx="1">
                  <c:v>0.17</c:v>
                </c:pt>
                <c:pt idx="2">
                  <c:v>0.06</c:v>
                </c:pt>
                <c:pt idx="3">
                  <c:v>0.01</c:v>
                </c:pt>
                <c:pt idx="4">
                  <c:v>0</c:v>
                </c:pt>
              </c:numCache>
            </c:numRef>
          </c:val>
          <c:extLst>
            <c:ext xmlns:c16="http://schemas.microsoft.com/office/drawing/2014/chart" uri="{C3380CC4-5D6E-409C-BE32-E72D297353CC}">
              <c16:uniqueId val="{00000002-29DD-4214-A390-4A4BF776D93A}"/>
            </c:ext>
          </c:extLst>
        </c:ser>
        <c:dLbls>
          <c:showLegendKey val="0"/>
          <c:showVal val="0"/>
          <c:showCatName val="0"/>
          <c:showSerName val="0"/>
          <c:showPercent val="0"/>
          <c:showBubbleSize val="0"/>
        </c:dLbls>
        <c:gapWidth val="219"/>
        <c:overlap val="-27"/>
        <c:axId val="154562816"/>
        <c:axId val="154563208"/>
      </c:barChart>
      <c:catAx>
        <c:axId val="154562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154563208"/>
        <c:crosses val="autoZero"/>
        <c:auto val="1"/>
        <c:lblAlgn val="ctr"/>
        <c:lblOffset val="100"/>
        <c:noMultiLvlLbl val="0"/>
      </c:catAx>
      <c:valAx>
        <c:axId val="1545632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54562816"/>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4F2FE3-291C-4F75-8901-29DAD1902446}" type="datetimeFigureOut">
              <a:rPr lang="fr-FR" smtClean="0"/>
              <a:t>26/10/2017</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1B25B8-130C-4D40-B629-5A58A392A655}" type="slidenum">
              <a:rPr lang="fr-FR" smtClean="0"/>
              <a:t>‹N°›</a:t>
            </a:fld>
            <a:endParaRPr lang="fr-FR"/>
          </a:p>
        </p:txBody>
      </p:sp>
    </p:spTree>
    <p:extLst>
      <p:ext uri="{BB962C8B-B14F-4D97-AF65-F5344CB8AC3E}">
        <p14:creationId xmlns:p14="http://schemas.microsoft.com/office/powerpoint/2010/main" val="3267863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4B2BC6-F8D6-FE42-80F8-736516FE88CD}" type="datetimeFigureOut">
              <a:rPr lang="fr-FR" smtClean="0"/>
              <a:t>26/10/2017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C1358F-B818-5940-B3A9-9D28F0443295}" type="slidenum">
              <a:rPr lang="fr-FR" smtClean="0"/>
              <a:t>‹N°›</a:t>
            </a:fld>
            <a:endParaRPr lang="fr-FR"/>
          </a:p>
        </p:txBody>
      </p:sp>
    </p:spTree>
    <p:extLst>
      <p:ext uri="{BB962C8B-B14F-4D97-AF65-F5344CB8AC3E}">
        <p14:creationId xmlns:p14="http://schemas.microsoft.com/office/powerpoint/2010/main" val="19276235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spcAft>
                <a:spcPts val="600"/>
              </a:spcAft>
            </a:pPr>
            <a:r>
              <a:rPr lang="fr-FR" noProof="0" dirty="0" smtClean="0">
                <a:latin typeface="Arial"/>
                <a:cs typeface="Arial"/>
              </a:rPr>
              <a:t>Communication</a:t>
            </a:r>
            <a:r>
              <a:rPr lang="fr-FR" baseline="0" noProof="0" dirty="0" smtClean="0">
                <a:latin typeface="Arial"/>
                <a:cs typeface="Arial"/>
              </a:rPr>
              <a:t> à 4 mains</a:t>
            </a:r>
          </a:p>
          <a:p>
            <a:pPr>
              <a:spcAft>
                <a:spcPts val="600"/>
              </a:spcAft>
            </a:pPr>
            <a:r>
              <a:rPr lang="fr-FR" baseline="0" noProof="0" dirty="0" smtClean="0">
                <a:latin typeface="Arial"/>
                <a:cs typeface="Arial"/>
              </a:rPr>
              <a:t>4 géographes ayant travaillé sur Bogota / Programme ANR METAL (cf. Diapo suivante)</a:t>
            </a:r>
          </a:p>
          <a:p>
            <a:pPr>
              <a:spcAft>
                <a:spcPts val="600"/>
              </a:spcAft>
            </a:pPr>
            <a:r>
              <a:rPr lang="fr-FR" baseline="0" noProof="0" dirty="0" smtClean="0">
                <a:latin typeface="Arial"/>
                <a:cs typeface="Arial"/>
              </a:rPr>
              <a:t>Intérêt pour participer = thème des périphéries métropolitaines dans les villes du Sud / Pas si fréquent / largement abordé dans programme de recherche commun (METAL)</a:t>
            </a:r>
          </a:p>
        </p:txBody>
      </p:sp>
      <p:sp>
        <p:nvSpPr>
          <p:cNvPr id="4" name="Espace réservé du numéro de diapositive 3"/>
          <p:cNvSpPr>
            <a:spLocks noGrp="1"/>
          </p:cNvSpPr>
          <p:nvPr>
            <p:ph type="sldNum" sz="quarter" idx="10"/>
          </p:nvPr>
        </p:nvSpPr>
        <p:spPr/>
        <p:txBody>
          <a:bodyPr/>
          <a:lstStyle/>
          <a:p>
            <a:fld id="{8EC1358F-B818-5940-B3A9-9D28F0443295}" type="slidenum">
              <a:rPr lang="fr-FR" smtClean="0"/>
              <a:t>1</a:t>
            </a:fld>
            <a:endParaRPr lang="fr-FR"/>
          </a:p>
        </p:txBody>
      </p:sp>
    </p:spTree>
    <p:extLst>
      <p:ext uri="{BB962C8B-B14F-4D97-AF65-F5344CB8AC3E}">
        <p14:creationId xmlns:p14="http://schemas.microsoft.com/office/powerpoint/2010/main" val="2140753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Nous allons nous concentrer dans un premier temps sur </a:t>
            </a:r>
            <a:r>
              <a:rPr lang="fr-FR" sz="1200" b="1" kern="1200" dirty="0" smtClean="0">
                <a:solidFill>
                  <a:schemeClr val="tx1"/>
                </a:solidFill>
                <a:effectLst/>
                <a:latin typeface="+mn-lt"/>
                <a:ea typeface="+mn-ea"/>
                <a:cs typeface="+mn-cs"/>
              </a:rPr>
              <a:t>l’évolution des navettes domicile-travail </a:t>
            </a:r>
            <a:r>
              <a:rPr lang="fr-FR" sz="1200" kern="1200" dirty="0" smtClean="0">
                <a:solidFill>
                  <a:schemeClr val="tx1"/>
                </a:solidFill>
                <a:effectLst/>
                <a:latin typeface="+mn-lt"/>
                <a:ea typeface="+mn-ea"/>
                <a:cs typeface="+mn-cs"/>
              </a:rPr>
              <a:t>au départ des 3 zones d’enquête entre 1993 et 2009.</a:t>
            </a:r>
          </a:p>
          <a:p>
            <a:r>
              <a:rPr lang="fr-FR" sz="1200" kern="1200" dirty="0" smtClean="0">
                <a:solidFill>
                  <a:schemeClr val="tx1"/>
                </a:solidFill>
                <a:effectLst/>
                <a:latin typeface="+mn-lt"/>
                <a:ea typeface="+mn-ea"/>
                <a:cs typeface="+mn-cs"/>
              </a:rPr>
              <a:t>[CLIC] Pour chaque zone d’enquête, nous avons représenté la destination des navettes aux deux dates</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(sauf pour </a:t>
            </a:r>
            <a:r>
              <a:rPr lang="fr-FR" sz="1200" kern="1200" dirty="0" err="1" smtClean="0">
                <a:solidFill>
                  <a:schemeClr val="tx1"/>
                </a:solidFill>
                <a:effectLst/>
                <a:latin typeface="+mn-lt"/>
                <a:ea typeface="+mn-ea"/>
                <a:cs typeface="+mn-cs"/>
              </a:rPr>
              <a:t>Chía</a:t>
            </a:r>
            <a:r>
              <a:rPr lang="fr-FR" sz="1200" kern="1200" dirty="0" smtClean="0">
                <a:solidFill>
                  <a:schemeClr val="tx1"/>
                </a:solidFill>
                <a:effectLst/>
                <a:latin typeface="+mn-lt"/>
                <a:ea typeface="+mn-ea"/>
                <a:cs typeface="+mn-cs"/>
              </a:rPr>
              <a:t> en 1993, car les données n’étaient pas significatives).</a:t>
            </a:r>
          </a:p>
          <a:p>
            <a:r>
              <a:rPr lang="fr-FR" sz="1200" kern="1200" dirty="0" smtClean="0">
                <a:solidFill>
                  <a:schemeClr val="tx1"/>
                </a:solidFill>
                <a:effectLst/>
                <a:latin typeface="+mn-lt"/>
                <a:ea typeface="+mn-ea"/>
                <a:cs typeface="+mn-cs"/>
              </a:rPr>
              <a:t>Les changements observés ici permettent d’apporter des éclairages sur la question de l’autonomie des périphéries.</a:t>
            </a:r>
          </a:p>
          <a:p>
            <a:r>
              <a:rPr lang="fr-FR" sz="1200" b="1" kern="1200" dirty="0" smtClean="0">
                <a:solidFill>
                  <a:schemeClr val="tx1"/>
                </a:solidFill>
                <a:effectLst/>
                <a:latin typeface="+mn-lt"/>
                <a:ea typeface="+mn-ea"/>
                <a:cs typeface="+mn-cs"/>
              </a:rPr>
              <a:t>Le premier fait marquant </a:t>
            </a:r>
            <a:r>
              <a:rPr lang="fr-FR" sz="1200" kern="1200" dirty="0" smtClean="0">
                <a:solidFill>
                  <a:schemeClr val="tx1"/>
                </a:solidFill>
                <a:effectLst/>
                <a:latin typeface="+mn-lt"/>
                <a:ea typeface="+mn-ea"/>
                <a:cs typeface="+mn-cs"/>
              </a:rPr>
              <a:t>est qu’on observe [clic] une augmentation des navettes vers le reste de l'AM au départ de Madrid, aussi bien pour les hommes que pour les femmes ce qui traduit une diversification des liens et plus d‘échanges de périphérie à périphérie. Cela s’explique par le développement de l’activité floricole dans la Savane, très demandeuse en main-d’œuvre, et par l’implantation ces 20 dernières années de plusieurs parcs industriels en périphérie également. Cette consolidation des bassins d’emploi en dehors de Bogota explique aussi qu’on observe au départ de Madrid : </a:t>
            </a:r>
          </a:p>
          <a:p>
            <a:pPr lvl="0"/>
            <a:r>
              <a:rPr lang="fr-FR" sz="1200" kern="1200" dirty="0" smtClean="0">
                <a:solidFill>
                  <a:schemeClr val="tx1"/>
                </a:solidFill>
                <a:effectLst/>
                <a:latin typeface="+mn-lt"/>
                <a:ea typeface="+mn-ea"/>
                <a:cs typeface="+mn-cs"/>
              </a:rPr>
              <a:t>[CLIC] une réduction des liens avec Bogotá surtout chez les hommes </a:t>
            </a:r>
          </a:p>
          <a:p>
            <a:pPr lvl="0"/>
            <a:r>
              <a:rPr lang="fr-FR" sz="1200" kern="1200" dirty="0" smtClean="0">
                <a:solidFill>
                  <a:schemeClr val="tx1"/>
                </a:solidFill>
                <a:effectLst/>
                <a:latin typeface="+mn-lt"/>
                <a:ea typeface="+mn-ea"/>
                <a:cs typeface="+mn-cs"/>
              </a:rPr>
              <a:t>[CLIC] une réduction très nette des navettes locales chez les femmes</a:t>
            </a:r>
          </a:p>
          <a:p>
            <a:r>
              <a:rPr lang="fr-FR" sz="1200" b="1" kern="1200" dirty="0" smtClean="0">
                <a:solidFill>
                  <a:schemeClr val="tx1"/>
                </a:solidFill>
                <a:effectLst/>
                <a:latin typeface="+mn-lt"/>
                <a:ea typeface="+mn-ea"/>
                <a:cs typeface="+mn-cs"/>
              </a:rPr>
              <a:t>Le deuxième fait marquant</a:t>
            </a:r>
            <a:r>
              <a:rPr lang="fr-FR" sz="1200" kern="1200" dirty="0" smtClean="0">
                <a:solidFill>
                  <a:schemeClr val="tx1"/>
                </a:solidFill>
                <a:effectLst/>
                <a:latin typeface="+mn-lt"/>
                <a:ea typeface="+mn-ea"/>
                <a:cs typeface="+mn-cs"/>
              </a:rPr>
              <a:t> est de façon assez opposée [CLIC], une augmentation de la part des navettes vers Bogotá au départ de </a:t>
            </a:r>
            <a:r>
              <a:rPr lang="fr-FR" sz="1200" kern="1200" dirty="0" err="1" smtClean="0">
                <a:solidFill>
                  <a:schemeClr val="tx1"/>
                </a:solidFill>
                <a:effectLst/>
                <a:latin typeface="+mn-lt"/>
                <a:ea typeface="+mn-ea"/>
                <a:cs typeface="+mn-cs"/>
              </a:rPr>
              <a:t>Soacha</a:t>
            </a:r>
            <a:r>
              <a:rPr lang="fr-FR" sz="1200" kern="1200" dirty="0" smtClean="0">
                <a:solidFill>
                  <a:schemeClr val="tx1"/>
                </a:solidFill>
                <a:effectLst/>
                <a:latin typeface="+mn-lt"/>
                <a:ea typeface="+mn-ea"/>
                <a:cs typeface="+mn-cs"/>
              </a:rPr>
              <a:t> pour les hommes, ce qui reflète une intégration de la main d’œuvre masculine locale au marché de l’emploi du district capital, et de ce fait une dépendance accrue de cette périphérie vis-à-vis du centre.</a:t>
            </a:r>
          </a:p>
          <a:p>
            <a:r>
              <a:rPr lang="fr-FR" sz="1200" b="1" kern="1200" dirty="0" smtClean="0">
                <a:solidFill>
                  <a:schemeClr val="tx1"/>
                </a:solidFill>
                <a:effectLst/>
                <a:latin typeface="+mn-lt"/>
                <a:ea typeface="+mn-ea"/>
                <a:cs typeface="+mn-cs"/>
              </a:rPr>
              <a:t>Le troisième fait marquant </a:t>
            </a:r>
            <a:r>
              <a:rPr lang="fr-FR" sz="1200" kern="1200" dirty="0" smtClean="0">
                <a:solidFill>
                  <a:schemeClr val="tx1"/>
                </a:solidFill>
                <a:effectLst/>
                <a:latin typeface="+mn-lt"/>
                <a:ea typeface="+mn-ea"/>
                <a:cs typeface="+mn-cs"/>
              </a:rPr>
              <a:t>est l’ampleur du travail féminin à domicile dans les 3 municipes, qui atteint [CLIC] 40% à </a:t>
            </a:r>
            <a:r>
              <a:rPr lang="fr-FR" sz="1200" kern="1200" dirty="0" err="1" smtClean="0">
                <a:solidFill>
                  <a:schemeClr val="tx1"/>
                </a:solidFill>
                <a:effectLst/>
                <a:latin typeface="+mn-lt"/>
                <a:ea typeface="+mn-ea"/>
                <a:cs typeface="+mn-cs"/>
              </a:rPr>
              <a:t>Chía</a:t>
            </a:r>
            <a:r>
              <a:rPr lang="fr-FR" sz="1200" kern="1200" dirty="0" smtClean="0">
                <a:solidFill>
                  <a:schemeClr val="tx1"/>
                </a:solidFill>
                <a:effectLst/>
                <a:latin typeface="+mn-lt"/>
                <a:ea typeface="+mn-ea"/>
                <a:cs typeface="+mn-cs"/>
              </a:rPr>
              <a:t> en 2009. Si on ajoute à cela les 28% de navettes locales (dont le lieu de destination est </a:t>
            </a:r>
            <a:r>
              <a:rPr lang="fr-FR" sz="1200" kern="1200" dirty="0" err="1" smtClean="0">
                <a:solidFill>
                  <a:schemeClr val="tx1"/>
                </a:solidFill>
                <a:effectLst/>
                <a:latin typeface="+mn-lt"/>
                <a:ea typeface="+mn-ea"/>
                <a:cs typeface="+mn-cs"/>
              </a:rPr>
              <a:t>Chía</a:t>
            </a:r>
            <a:r>
              <a:rPr lang="fr-FR" sz="1200" kern="1200" dirty="0" smtClean="0">
                <a:solidFill>
                  <a:schemeClr val="tx1"/>
                </a:solidFill>
                <a:effectLst/>
                <a:latin typeface="+mn-lt"/>
                <a:ea typeface="+mn-ea"/>
                <a:cs typeface="+mn-cs"/>
              </a:rPr>
              <a:t>), on arrive à plus des 2/3 de l’activité professionnelle féminine réalisée à l’intérieur de ce municipe, ce qui est considérable.</a:t>
            </a:r>
          </a:p>
          <a:p>
            <a:r>
              <a:rPr lang="fr-FR" sz="1200" b="1" kern="1200" dirty="0" smtClean="0">
                <a:solidFill>
                  <a:schemeClr val="tx1"/>
                </a:solidFill>
                <a:effectLst/>
                <a:latin typeface="+mn-lt"/>
                <a:ea typeface="+mn-ea"/>
                <a:cs typeface="+mn-cs"/>
              </a:rPr>
              <a:t>Conclusion</a:t>
            </a:r>
            <a:r>
              <a:rPr lang="fr-FR" sz="1200" kern="1200" dirty="0" smtClean="0">
                <a:solidFill>
                  <a:schemeClr val="tx1"/>
                </a:solidFill>
                <a:effectLst/>
                <a:latin typeface="+mn-lt"/>
                <a:ea typeface="+mn-ea"/>
                <a:cs typeface="+mn-cs"/>
              </a:rPr>
              <a:t> : l’évolution des rapports qu’entretiennent les périphéries avec la ville-centre n’est pas homogène : le processus de maturation évoqué en introduction est plus manifeste à Madrid et </a:t>
            </a:r>
            <a:r>
              <a:rPr lang="fr-FR" sz="1200" kern="1200" dirty="0" err="1" smtClean="0">
                <a:solidFill>
                  <a:schemeClr val="tx1"/>
                </a:solidFill>
                <a:effectLst/>
                <a:latin typeface="+mn-lt"/>
                <a:ea typeface="+mn-ea"/>
                <a:cs typeface="+mn-cs"/>
              </a:rPr>
              <a:t>Chía</a:t>
            </a:r>
            <a:r>
              <a:rPr lang="fr-FR" sz="1200" kern="1200" dirty="0" smtClean="0">
                <a:solidFill>
                  <a:schemeClr val="tx1"/>
                </a:solidFill>
                <a:effectLst/>
                <a:latin typeface="+mn-lt"/>
                <a:ea typeface="+mn-ea"/>
                <a:cs typeface="+mn-cs"/>
              </a:rPr>
              <a:t>, qui se distinguent par l’importance de l’emploi de proximité (à domicile ou non loin du domicile), pour les hommes comme pour les femmes.</a:t>
            </a:r>
          </a:p>
          <a:p>
            <a:pPr>
              <a:spcAft>
                <a:spcPts val="600"/>
              </a:spcAft>
            </a:pPr>
            <a:endParaRPr lang="fr-FR" sz="1200" kern="1200" dirty="0" smtClean="0">
              <a:solidFill>
                <a:schemeClr val="tx1"/>
              </a:solidFill>
              <a:effectLst/>
              <a:latin typeface="Arial" panose="020B0604020202020204" pitchFamily="34" charset="0"/>
              <a:ea typeface="+mn-ea"/>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8EC1358F-B818-5940-B3A9-9D28F0443295}" type="slidenum">
              <a:rPr lang="fr-FR" smtClean="0"/>
              <a:t>10</a:t>
            </a:fld>
            <a:endParaRPr lang="fr-FR"/>
          </a:p>
        </p:txBody>
      </p:sp>
    </p:spTree>
    <p:extLst>
      <p:ext uri="{BB962C8B-B14F-4D97-AF65-F5344CB8AC3E}">
        <p14:creationId xmlns:p14="http://schemas.microsoft.com/office/powerpoint/2010/main" val="4129179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Cette diapo illustre </a:t>
            </a:r>
            <a:r>
              <a:rPr lang="fr-FR" sz="1200" b="1" kern="1200" dirty="0" smtClean="0">
                <a:solidFill>
                  <a:schemeClr val="tx1"/>
                </a:solidFill>
                <a:effectLst/>
                <a:latin typeface="+mn-lt"/>
                <a:ea typeface="+mn-ea"/>
                <a:cs typeface="+mn-cs"/>
              </a:rPr>
              <a:t>l’évolution des modes de déplacement</a:t>
            </a:r>
            <a:r>
              <a:rPr lang="fr-FR" sz="1200" kern="1200" dirty="0" smtClean="0">
                <a:solidFill>
                  <a:schemeClr val="tx1"/>
                </a:solidFill>
                <a:effectLst/>
                <a:latin typeface="+mn-lt"/>
                <a:ea typeface="+mn-ea"/>
                <a:cs typeface="+mn-cs"/>
              </a:rPr>
              <a:t> dans chacune des zones suivant le sexe</a:t>
            </a:r>
          </a:p>
          <a:p>
            <a:r>
              <a:rPr lang="fr-FR" sz="1200" kern="1200" dirty="0" smtClean="0">
                <a:solidFill>
                  <a:schemeClr val="tx1"/>
                </a:solidFill>
                <a:effectLst/>
                <a:latin typeface="+mn-lt"/>
                <a:ea typeface="+mn-ea"/>
                <a:cs typeface="+mn-cs"/>
              </a:rPr>
              <a:t>[CLIC] A </a:t>
            </a:r>
            <a:r>
              <a:rPr lang="fr-FR" sz="1200" kern="1200" dirty="0" err="1" smtClean="0">
                <a:solidFill>
                  <a:schemeClr val="tx1"/>
                </a:solidFill>
                <a:effectLst/>
                <a:latin typeface="+mn-lt"/>
                <a:ea typeface="+mn-ea"/>
                <a:cs typeface="+mn-cs"/>
              </a:rPr>
              <a:t>Soacha</a:t>
            </a:r>
            <a:r>
              <a:rPr lang="fr-FR" sz="1200" kern="1200" dirty="0" smtClean="0">
                <a:solidFill>
                  <a:schemeClr val="tx1"/>
                </a:solidFill>
                <a:effectLst/>
                <a:latin typeface="+mn-lt"/>
                <a:ea typeface="+mn-ea"/>
                <a:cs typeface="+mn-cs"/>
              </a:rPr>
              <a:t>, la prépondérance des transports en commun (en bleu) en 1993 et en 2009, s’y explique par le très faible taux de motorisation des ménages et par une offre abondante de minibus informels.</a:t>
            </a:r>
          </a:p>
          <a:p>
            <a:r>
              <a:rPr lang="fr-FR" sz="1200" kern="1200" dirty="0" smtClean="0">
                <a:solidFill>
                  <a:schemeClr val="tx1"/>
                </a:solidFill>
                <a:effectLst/>
                <a:latin typeface="+mn-lt"/>
                <a:ea typeface="+mn-ea"/>
                <a:cs typeface="+mn-cs"/>
              </a:rPr>
              <a:t>[CLIC] A Madrid, on constate en lien avec l’industrie et la floriculture, l’importance du transport d’entreprise globalement plus utilisé par les femmes et [CLIC] une forte progression vélo et moto chez les hommes, facilitée par la proximité des emplois.</a:t>
            </a:r>
          </a:p>
          <a:p>
            <a:r>
              <a:rPr lang="fr-FR" sz="1200" kern="1200" dirty="0" smtClean="0">
                <a:solidFill>
                  <a:schemeClr val="tx1"/>
                </a:solidFill>
                <a:effectLst/>
                <a:latin typeface="+mn-lt"/>
                <a:ea typeface="+mn-ea"/>
                <a:cs typeface="+mn-cs"/>
              </a:rPr>
              <a:t>A </a:t>
            </a:r>
            <a:r>
              <a:rPr lang="fr-FR" sz="1200" kern="1200" dirty="0" err="1" smtClean="0">
                <a:solidFill>
                  <a:schemeClr val="tx1"/>
                </a:solidFill>
                <a:effectLst/>
                <a:latin typeface="+mn-lt"/>
                <a:ea typeface="+mn-ea"/>
                <a:cs typeface="+mn-cs"/>
              </a:rPr>
              <a:t>Chía</a:t>
            </a:r>
            <a:r>
              <a:rPr lang="fr-FR" sz="1200" kern="1200" dirty="0" smtClean="0">
                <a:solidFill>
                  <a:schemeClr val="tx1"/>
                </a:solidFill>
                <a:effectLst/>
                <a:latin typeface="+mn-lt"/>
                <a:ea typeface="+mn-ea"/>
                <a:cs typeface="+mn-cs"/>
              </a:rPr>
              <a:t> (uniquement pour 2009), la distribution modale homme/femme est très inégale. </a:t>
            </a:r>
            <a:br>
              <a:rPr lang="fr-FR" sz="1200" kern="1200" dirty="0" smtClean="0">
                <a:solidFill>
                  <a:schemeClr val="tx1"/>
                </a:solidFill>
                <a:effectLst/>
                <a:latin typeface="+mn-lt"/>
                <a:ea typeface="+mn-ea"/>
                <a:cs typeface="+mn-cs"/>
              </a:rPr>
            </a:br>
            <a:r>
              <a:rPr lang="fr-FR" sz="1200" kern="1200" dirty="0" smtClean="0">
                <a:solidFill>
                  <a:schemeClr val="tx1"/>
                </a:solidFill>
                <a:effectLst/>
                <a:latin typeface="+mn-lt"/>
                <a:ea typeface="+mn-ea"/>
                <a:cs typeface="+mn-cs"/>
              </a:rPr>
              <a:t>[CLIC] Les hommes s’approprient en général la voiture disponible au sein du ménage pour aller au travail tandis que les femmes [CLIC] s’y rendent en bus. </a:t>
            </a:r>
          </a:p>
          <a:p>
            <a:r>
              <a:rPr lang="fr-FR" sz="1200" kern="1200" dirty="0" smtClean="0">
                <a:solidFill>
                  <a:schemeClr val="tx1"/>
                </a:solidFill>
                <a:effectLst/>
                <a:latin typeface="+mn-lt"/>
                <a:ea typeface="+mn-ea"/>
                <a:cs typeface="+mn-cs"/>
              </a:rPr>
              <a:t>Concernant les temps de trajets ils sont à la hausse partout aussi bien pour les hommes que pour les femmes. Ils avoisinaient en 2009 une demi-heure à Madrid et 40 minutes à </a:t>
            </a:r>
            <a:r>
              <a:rPr lang="fr-FR" sz="1200" kern="1200" dirty="0" err="1" smtClean="0">
                <a:solidFill>
                  <a:schemeClr val="tx1"/>
                </a:solidFill>
                <a:effectLst/>
                <a:latin typeface="+mn-lt"/>
                <a:ea typeface="+mn-ea"/>
                <a:cs typeface="+mn-cs"/>
              </a:rPr>
              <a:t>Chía</a:t>
            </a:r>
            <a:r>
              <a:rPr lang="fr-FR" sz="1200" kern="1200" dirty="0" smtClean="0">
                <a:solidFill>
                  <a:schemeClr val="tx1"/>
                </a:solidFill>
                <a:effectLst/>
                <a:latin typeface="+mn-lt"/>
                <a:ea typeface="+mn-ea"/>
                <a:cs typeface="+mn-cs"/>
              </a:rPr>
              <a:t>. Au départ de </a:t>
            </a:r>
            <a:r>
              <a:rPr lang="fr-FR" sz="1200" kern="1200" dirty="0" err="1" smtClean="0">
                <a:solidFill>
                  <a:schemeClr val="tx1"/>
                </a:solidFill>
                <a:effectLst/>
                <a:latin typeface="+mn-lt"/>
                <a:ea typeface="+mn-ea"/>
                <a:cs typeface="+mn-cs"/>
              </a:rPr>
              <a:t>Soacha</a:t>
            </a:r>
            <a:r>
              <a:rPr lang="fr-FR" sz="1200" kern="1200" dirty="0" smtClean="0">
                <a:solidFill>
                  <a:schemeClr val="tx1"/>
                </a:solidFill>
                <a:effectLst/>
                <a:latin typeface="+mn-lt"/>
                <a:ea typeface="+mn-ea"/>
                <a:cs typeface="+mn-cs"/>
              </a:rPr>
              <a:t> les conditions de déplacement des hommes vers les emplois, situés majoritairement dans le district, se dégradent pour atteindre 58 minutes en 2009 (+ 12 min par rapport à 1993)</a:t>
            </a:r>
          </a:p>
          <a:p>
            <a:pPr>
              <a:spcAft>
                <a:spcPts val="600"/>
              </a:spcAft>
            </a:pPr>
            <a:endParaRPr lang="fr-FR"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8EC1358F-B818-5940-B3A9-9D28F0443295}" type="slidenum">
              <a:rPr lang="fr-FR" smtClean="0"/>
              <a:t>11</a:t>
            </a:fld>
            <a:endParaRPr lang="fr-FR"/>
          </a:p>
        </p:txBody>
      </p:sp>
    </p:spTree>
    <p:extLst>
      <p:ext uri="{BB962C8B-B14F-4D97-AF65-F5344CB8AC3E}">
        <p14:creationId xmlns:p14="http://schemas.microsoft.com/office/powerpoint/2010/main" val="1755883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Après l’évolution des navettes domicile- travail, on aborde maintenant </a:t>
            </a:r>
            <a:r>
              <a:rPr lang="fr-FR" sz="1200" b="1" kern="1200" dirty="0" smtClean="0">
                <a:solidFill>
                  <a:schemeClr val="tx1"/>
                </a:solidFill>
                <a:effectLst/>
                <a:latin typeface="+mn-lt"/>
                <a:ea typeface="+mn-ea"/>
                <a:cs typeface="+mn-cs"/>
              </a:rPr>
              <a:t>l’évolution des destinations et des modes de déplacement des jeunes vers leur lieu d’étude</a:t>
            </a:r>
            <a:r>
              <a:rPr lang="fr-FR" sz="1200" kern="1200" dirty="0" smtClean="0">
                <a:solidFill>
                  <a:schemeClr val="tx1"/>
                </a:solidFill>
                <a:effectLst/>
                <a:latin typeface="+mn-lt"/>
                <a:ea typeface="+mn-ea"/>
                <a:cs typeface="+mn-cs"/>
              </a:rPr>
              <a:t>.</a:t>
            </a:r>
          </a:p>
          <a:p>
            <a:r>
              <a:rPr lang="fr-FR" sz="1200" kern="1200" dirty="0" smtClean="0">
                <a:solidFill>
                  <a:schemeClr val="tx1"/>
                </a:solidFill>
                <a:effectLst/>
                <a:latin typeface="+mn-lt"/>
                <a:ea typeface="+mn-ea"/>
                <a:cs typeface="+mn-cs"/>
              </a:rPr>
              <a:t>- Globalement, comme attendu, [CLIC] pour l’éducation primaire en 1993 comme en 2009 les navettes sont plutôt centrées sur municipe résidence (en bleu). Il en est de même pour le secondaire à l’exception de </a:t>
            </a:r>
            <a:r>
              <a:rPr lang="fr-FR" sz="1200" kern="1200" dirty="0" err="1" smtClean="0">
                <a:solidFill>
                  <a:schemeClr val="tx1"/>
                </a:solidFill>
                <a:effectLst/>
                <a:latin typeface="+mn-lt"/>
                <a:ea typeface="+mn-ea"/>
                <a:cs typeface="+mn-cs"/>
              </a:rPr>
              <a:t>Chía</a:t>
            </a:r>
            <a:r>
              <a:rPr lang="fr-FR" sz="1200" kern="1200" dirty="0" smtClean="0">
                <a:solidFill>
                  <a:schemeClr val="tx1"/>
                </a:solidFill>
                <a:effectLst/>
                <a:latin typeface="+mn-lt"/>
                <a:ea typeface="+mn-ea"/>
                <a:cs typeface="+mn-cs"/>
              </a:rPr>
              <a:t> en 2009 [CLIC] où les enfants des classes moyennes et aisées sont fréquemment scolarisés dans des établissements privés de la capitale.</a:t>
            </a:r>
          </a:p>
          <a:p>
            <a:r>
              <a:rPr lang="fr-FR" sz="1200" kern="1200" dirty="0" smtClean="0">
                <a:solidFill>
                  <a:schemeClr val="tx1"/>
                </a:solidFill>
                <a:effectLst/>
                <a:latin typeface="+mn-lt"/>
                <a:ea typeface="+mn-ea"/>
                <a:cs typeface="+mn-cs"/>
              </a:rPr>
              <a:t>- On remarque aussi [CLIC] que la dépendance vis-à-vis de </a:t>
            </a:r>
            <a:r>
              <a:rPr lang="fr-FR" sz="1200" kern="1200" dirty="0" err="1" smtClean="0">
                <a:solidFill>
                  <a:schemeClr val="tx1"/>
                </a:solidFill>
                <a:effectLst/>
                <a:latin typeface="+mn-lt"/>
                <a:ea typeface="+mn-ea"/>
                <a:cs typeface="+mn-cs"/>
              </a:rPr>
              <a:t>Bgta</a:t>
            </a:r>
            <a:r>
              <a:rPr lang="fr-FR" sz="1200" kern="1200" dirty="0" smtClean="0">
                <a:solidFill>
                  <a:schemeClr val="tx1"/>
                </a:solidFill>
                <a:effectLst/>
                <a:latin typeface="+mn-lt"/>
                <a:ea typeface="+mn-ea"/>
                <a:cs typeface="+mn-cs"/>
              </a:rPr>
              <a:t> est surtout marquée pour le supérieur (en brun), même si [CLIC] cette influence diminue (du fait du renforcement des pôles de formation supérieure en périphérie)</a:t>
            </a:r>
          </a:p>
          <a:p>
            <a:r>
              <a:rPr lang="fr-FR" sz="1200" kern="1200" dirty="0" smtClean="0">
                <a:solidFill>
                  <a:schemeClr val="tx1"/>
                </a:solidFill>
                <a:effectLst/>
                <a:latin typeface="+mn-lt"/>
                <a:ea typeface="+mn-ea"/>
                <a:cs typeface="+mn-cs"/>
              </a:rPr>
              <a:t>- En 2009, </a:t>
            </a:r>
            <a:r>
              <a:rPr lang="fr-FR" sz="1200" kern="1200" dirty="0" err="1" smtClean="0">
                <a:solidFill>
                  <a:schemeClr val="tx1"/>
                </a:solidFill>
                <a:effectLst/>
                <a:latin typeface="+mn-lt"/>
                <a:ea typeface="+mn-ea"/>
                <a:cs typeface="+mn-cs"/>
              </a:rPr>
              <a:t>Chía</a:t>
            </a:r>
            <a:r>
              <a:rPr lang="fr-FR" sz="1200" kern="1200" dirty="0" smtClean="0">
                <a:solidFill>
                  <a:schemeClr val="tx1"/>
                </a:solidFill>
                <a:effectLst/>
                <a:latin typeface="+mn-lt"/>
                <a:ea typeface="+mn-ea"/>
                <a:cs typeface="+mn-cs"/>
              </a:rPr>
              <a:t> [CLIC] est comparativement la municipalité qui propose l’offre la plus élevée en enseignement supérieur parmi les 3 zones d’enquêtes (plus de 50% des étudiants ne sortent pas du municipe), ce qui reflète un degré d’autonomie plus avancé.</a:t>
            </a:r>
          </a:p>
          <a:p>
            <a:r>
              <a:rPr lang="fr-FR" sz="1200" kern="1200" dirty="0" smtClean="0">
                <a:solidFill>
                  <a:schemeClr val="tx1"/>
                </a:solidFill>
                <a:effectLst/>
                <a:latin typeface="+mn-lt"/>
                <a:ea typeface="+mn-ea"/>
                <a:cs typeface="+mn-cs"/>
              </a:rPr>
              <a:t>Si on s’intéresse maintenant aux modes de déplacement [CLIC], on remarque que la marche à pied (en beige) est très pratiquée pour le primaire et le secondaire, ce qui n’est pas surprenant dans des périphéries populaires comme Madrid et </a:t>
            </a:r>
            <a:r>
              <a:rPr lang="fr-FR" sz="1200" kern="1200" dirty="0" err="1" smtClean="0">
                <a:solidFill>
                  <a:schemeClr val="tx1"/>
                </a:solidFill>
                <a:effectLst/>
                <a:latin typeface="+mn-lt"/>
                <a:ea typeface="+mn-ea"/>
                <a:cs typeface="+mn-cs"/>
              </a:rPr>
              <a:t>Soacha</a:t>
            </a:r>
            <a:r>
              <a:rPr lang="fr-FR" sz="1200" kern="1200" dirty="0" smtClean="0">
                <a:solidFill>
                  <a:schemeClr val="tx1"/>
                </a:solidFill>
                <a:effectLst/>
                <a:latin typeface="+mn-lt"/>
                <a:ea typeface="+mn-ea"/>
                <a:cs typeface="+mn-cs"/>
              </a:rPr>
              <a:t>, où les enfants fréquentent majoritairement l’école publique de leur quartier. </a:t>
            </a:r>
          </a:p>
          <a:p>
            <a:r>
              <a:rPr lang="fr-FR" sz="1200" kern="1200" dirty="0" smtClean="0">
                <a:solidFill>
                  <a:schemeClr val="tx1"/>
                </a:solidFill>
                <a:effectLst/>
                <a:latin typeface="+mn-lt"/>
                <a:ea typeface="+mn-ea"/>
                <a:cs typeface="+mn-cs"/>
              </a:rPr>
              <a:t>- A </a:t>
            </a:r>
            <a:r>
              <a:rPr lang="fr-FR" sz="1200" kern="1200" dirty="0" err="1" smtClean="0">
                <a:solidFill>
                  <a:schemeClr val="tx1"/>
                </a:solidFill>
                <a:effectLst/>
                <a:latin typeface="+mn-lt"/>
                <a:ea typeface="+mn-ea"/>
                <a:cs typeface="+mn-cs"/>
              </a:rPr>
              <a:t>Chía</a:t>
            </a:r>
            <a:r>
              <a:rPr lang="fr-FR" sz="1200" kern="1200" dirty="0" smtClean="0">
                <a:solidFill>
                  <a:schemeClr val="tx1"/>
                </a:solidFill>
                <a:effectLst/>
                <a:latin typeface="+mn-lt"/>
                <a:ea typeface="+mn-ea"/>
                <a:cs typeface="+mn-cs"/>
              </a:rPr>
              <a:t> au contraire [CLIC], le 1er mode de déplacement est le ramassage scolaire (en pourpre), ce qui reflète un fait déjà évoqué plus haut, à savoir que la majorité des enfants sont scolarisés dans des établissements privés éloignés de leur domicile.</a:t>
            </a:r>
          </a:p>
          <a:p>
            <a:r>
              <a:rPr lang="fr-FR" sz="1200" kern="1200" dirty="0" smtClean="0">
                <a:solidFill>
                  <a:schemeClr val="tx1"/>
                </a:solidFill>
                <a:effectLst/>
                <a:latin typeface="+mn-lt"/>
                <a:ea typeface="+mn-ea"/>
                <a:cs typeface="+mn-cs"/>
              </a:rPr>
              <a:t>Pour le supérieur [CLIC], l’éloignement des universités explique l’important recours aux transports en commun publics (en gris), sauf en 2009 à </a:t>
            </a:r>
            <a:r>
              <a:rPr lang="fr-FR" sz="1200" kern="1200" dirty="0" err="1" smtClean="0">
                <a:solidFill>
                  <a:schemeClr val="tx1"/>
                </a:solidFill>
                <a:effectLst/>
                <a:latin typeface="+mn-lt"/>
                <a:ea typeface="+mn-ea"/>
                <a:cs typeface="+mn-cs"/>
              </a:rPr>
              <a:t>Chía</a:t>
            </a:r>
            <a:r>
              <a:rPr lang="fr-FR" sz="1200" kern="1200" dirty="0" smtClean="0">
                <a:solidFill>
                  <a:schemeClr val="tx1"/>
                </a:solidFill>
                <a:effectLst/>
                <a:latin typeface="+mn-lt"/>
                <a:ea typeface="+mn-ea"/>
                <a:cs typeface="+mn-cs"/>
              </a:rPr>
              <a:t>, où la marche à pied joue également un rôle, du fait de l’existence d’une offre de formation sur place.</a:t>
            </a:r>
          </a:p>
          <a:p>
            <a:r>
              <a:rPr lang="fr-FR" sz="1200" b="1" kern="1200" dirty="0" smtClean="0">
                <a:solidFill>
                  <a:schemeClr val="tx1"/>
                </a:solidFill>
                <a:effectLst/>
                <a:latin typeface="+mn-lt"/>
                <a:ea typeface="+mn-ea"/>
                <a:cs typeface="+mn-cs"/>
              </a:rPr>
              <a:t>Conclusion : </a:t>
            </a:r>
            <a:r>
              <a:rPr lang="fr-FR" sz="1200" kern="1200" dirty="0" smtClean="0">
                <a:solidFill>
                  <a:schemeClr val="tx1"/>
                </a:solidFill>
                <a:effectLst/>
                <a:latin typeface="+mn-lt"/>
                <a:ea typeface="+mn-ea"/>
                <a:cs typeface="+mn-cs"/>
              </a:rPr>
              <a:t>à travers les </a:t>
            </a:r>
            <a:r>
              <a:rPr lang="fr-FR" sz="1200" b="1" kern="1200" dirty="0" smtClean="0">
                <a:solidFill>
                  <a:schemeClr val="tx1"/>
                </a:solidFill>
                <a:effectLst/>
                <a:latin typeface="+mn-lt"/>
                <a:ea typeface="+mn-ea"/>
                <a:cs typeface="+mn-cs"/>
              </a:rPr>
              <a:t>navettes vers le lieu d’étude</a:t>
            </a:r>
            <a:r>
              <a:rPr lang="fr-FR" sz="1200" kern="1200" dirty="0" smtClean="0">
                <a:solidFill>
                  <a:schemeClr val="tx1"/>
                </a:solidFill>
                <a:effectLst/>
                <a:latin typeface="+mn-lt"/>
                <a:ea typeface="+mn-ea"/>
                <a:cs typeface="+mn-cs"/>
              </a:rPr>
              <a:t>, on confirme le constat précédent que les trois zones d’enquête n’ont pas toute la même forme d’autonomie / dépendance vis-à-vis de </a:t>
            </a:r>
            <a:r>
              <a:rPr lang="fr-FR" sz="1200" kern="1200" dirty="0" err="1" smtClean="0">
                <a:solidFill>
                  <a:schemeClr val="tx1"/>
                </a:solidFill>
                <a:effectLst/>
                <a:latin typeface="+mn-lt"/>
                <a:ea typeface="+mn-ea"/>
                <a:cs typeface="+mn-cs"/>
              </a:rPr>
              <a:t>Bgtá</a:t>
            </a:r>
            <a:r>
              <a:rPr lang="fr-FR" sz="1200" kern="1200" dirty="0" smtClean="0">
                <a:solidFill>
                  <a:schemeClr val="tx1"/>
                </a:solidFill>
                <a:effectLst/>
                <a:latin typeface="+mn-lt"/>
                <a:ea typeface="+mn-ea"/>
                <a:cs typeface="+mn-cs"/>
              </a:rPr>
              <a:t>: </a:t>
            </a:r>
          </a:p>
          <a:p>
            <a:pPr lvl="0"/>
            <a:r>
              <a:rPr lang="fr-FR" sz="1200" b="1" kern="1200" dirty="0" err="1" smtClean="0">
                <a:solidFill>
                  <a:schemeClr val="tx1"/>
                </a:solidFill>
                <a:effectLst/>
                <a:latin typeface="+mn-lt"/>
                <a:ea typeface="+mn-ea"/>
                <a:cs typeface="+mn-cs"/>
              </a:rPr>
              <a:t>Soacha</a:t>
            </a:r>
            <a:r>
              <a:rPr lang="fr-FR" sz="1200" kern="1200" dirty="0" smtClean="0">
                <a:solidFill>
                  <a:schemeClr val="tx1"/>
                </a:solidFill>
                <a:effectLst/>
                <a:latin typeface="+mn-lt"/>
                <a:ea typeface="+mn-ea"/>
                <a:cs typeface="+mn-cs"/>
              </a:rPr>
              <a:t> et </a:t>
            </a:r>
            <a:r>
              <a:rPr lang="fr-FR" sz="1200" b="1" kern="1200" dirty="0" smtClean="0">
                <a:solidFill>
                  <a:schemeClr val="tx1"/>
                </a:solidFill>
                <a:effectLst/>
                <a:latin typeface="+mn-lt"/>
                <a:ea typeface="+mn-ea"/>
                <a:cs typeface="+mn-cs"/>
              </a:rPr>
              <a:t>Madrid</a:t>
            </a:r>
            <a:r>
              <a:rPr lang="fr-FR" sz="1200" kern="1200" dirty="0" smtClean="0">
                <a:solidFill>
                  <a:schemeClr val="tx1"/>
                </a:solidFill>
                <a:effectLst/>
                <a:latin typeface="+mn-lt"/>
                <a:ea typeface="+mn-ea"/>
                <a:cs typeface="+mn-cs"/>
              </a:rPr>
              <a:t> voient globalement leur autonomie se renforcer à tous les niveaux d’éducation, même si l’attractivité de Bogotá reste forte dans le supérieur; </a:t>
            </a:r>
          </a:p>
          <a:p>
            <a:pPr lvl="0"/>
            <a:r>
              <a:rPr lang="fr-FR" sz="1200" kern="1200" dirty="0" smtClean="0">
                <a:solidFill>
                  <a:schemeClr val="tx1"/>
                </a:solidFill>
                <a:effectLst/>
                <a:latin typeface="+mn-lt"/>
                <a:ea typeface="+mn-ea"/>
                <a:cs typeface="+mn-cs"/>
              </a:rPr>
              <a:t>De son côté </a:t>
            </a:r>
            <a:r>
              <a:rPr lang="fr-FR" sz="1200" kern="1200" dirty="0" err="1" smtClean="0">
                <a:solidFill>
                  <a:schemeClr val="tx1"/>
                </a:solidFill>
                <a:effectLst/>
                <a:latin typeface="+mn-lt"/>
                <a:ea typeface="+mn-ea"/>
                <a:cs typeface="+mn-cs"/>
              </a:rPr>
              <a:t>Chía</a:t>
            </a:r>
            <a:r>
              <a:rPr lang="fr-FR" sz="1200" kern="1200" dirty="0" smtClean="0">
                <a:solidFill>
                  <a:schemeClr val="tx1"/>
                </a:solidFill>
                <a:effectLst/>
                <a:latin typeface="+mn-lt"/>
                <a:ea typeface="+mn-ea"/>
                <a:cs typeface="+mn-cs"/>
              </a:rPr>
              <a:t> mobilise assez largement les établissements privés de </a:t>
            </a:r>
            <a:r>
              <a:rPr lang="fr-FR" sz="1200" kern="1200" dirty="0" err="1" smtClean="0">
                <a:solidFill>
                  <a:schemeClr val="tx1"/>
                </a:solidFill>
                <a:effectLst/>
                <a:latin typeface="+mn-lt"/>
                <a:ea typeface="+mn-ea"/>
                <a:cs typeface="+mn-cs"/>
              </a:rPr>
              <a:t>Bgta</a:t>
            </a:r>
            <a:r>
              <a:rPr lang="fr-FR" sz="1200" kern="1200" smtClean="0">
                <a:solidFill>
                  <a:schemeClr val="tx1"/>
                </a:solidFill>
                <a:effectLst/>
                <a:latin typeface="+mn-lt"/>
                <a:ea typeface="+mn-ea"/>
                <a:cs typeface="+mn-cs"/>
              </a:rPr>
              <a:t> dans le secondaire, mais dispose d’une offre éducative locale importante dans le supérieur.</a:t>
            </a:r>
          </a:p>
          <a:p>
            <a:pPr>
              <a:spcAft>
                <a:spcPts val="600"/>
              </a:spcAft>
            </a:pPr>
            <a:endParaRPr lang="fr-FR" sz="1200" kern="1200" dirty="0" smtClean="0">
              <a:solidFill>
                <a:schemeClr val="tx1"/>
              </a:solidFill>
              <a:effectLst/>
              <a:latin typeface="Arial" panose="020B0604020202020204" pitchFamily="34" charset="0"/>
              <a:ea typeface="+mn-ea"/>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8EC1358F-B818-5940-B3A9-9D28F0443295}" type="slidenum">
              <a:rPr lang="fr-FR" smtClean="0"/>
              <a:t>12</a:t>
            </a:fld>
            <a:endParaRPr lang="fr-FR"/>
          </a:p>
        </p:txBody>
      </p:sp>
    </p:spTree>
    <p:extLst>
      <p:ext uri="{BB962C8B-B14F-4D97-AF65-F5344CB8AC3E}">
        <p14:creationId xmlns:p14="http://schemas.microsoft.com/office/powerpoint/2010/main" val="4131583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spcAft>
                <a:spcPts val="600"/>
              </a:spcAft>
            </a:pPr>
            <a:r>
              <a:rPr lang="fr-FR" sz="1200" b="1" kern="1200" dirty="0" smtClean="0">
                <a:solidFill>
                  <a:schemeClr val="tx1"/>
                </a:solidFill>
                <a:effectLst/>
                <a:latin typeface="Arial" panose="020B0604020202020204" pitchFamily="34" charset="0"/>
                <a:ea typeface="+mn-ea"/>
                <a:cs typeface="Arial" panose="020B0604020202020204" pitchFamily="34" charset="0"/>
              </a:rPr>
              <a:t>Conclusion</a:t>
            </a:r>
            <a:r>
              <a:rPr lang="fr-FR" sz="1200" kern="1200" dirty="0" smtClean="0">
                <a:solidFill>
                  <a:schemeClr val="tx1"/>
                </a:solidFill>
                <a:effectLst/>
                <a:latin typeface="Arial" panose="020B0604020202020204" pitchFamily="34" charset="0"/>
                <a:ea typeface="+mn-ea"/>
                <a:cs typeface="Arial" panose="020B0604020202020204" pitchFamily="34" charset="0"/>
              </a:rPr>
              <a:t> : 2 idées simples</a:t>
            </a:r>
          </a:p>
          <a:p>
            <a:pPr>
              <a:spcAft>
                <a:spcPts val="600"/>
              </a:spcAft>
            </a:pPr>
            <a:r>
              <a:rPr lang="fr-FR" sz="1200" kern="1200" dirty="0" smtClean="0">
                <a:solidFill>
                  <a:schemeClr val="tx1"/>
                </a:solidFill>
                <a:effectLst/>
                <a:latin typeface="Arial" panose="020B0604020202020204" pitchFamily="34" charset="0"/>
                <a:ea typeface="+mn-ea"/>
                <a:cs typeface="Arial" panose="020B0604020202020204" pitchFamily="34" charset="0"/>
              </a:rPr>
              <a:t>1. Concernant la « </a:t>
            </a:r>
            <a:r>
              <a:rPr lang="fr-FR" sz="1200" b="1" kern="1200" dirty="0" smtClean="0">
                <a:solidFill>
                  <a:schemeClr val="tx1"/>
                </a:solidFill>
                <a:effectLst/>
                <a:latin typeface="Arial" panose="020B0604020202020204" pitchFamily="34" charset="0"/>
                <a:ea typeface="+mn-ea"/>
                <a:cs typeface="Arial" panose="020B0604020202020204" pitchFamily="34" charset="0"/>
              </a:rPr>
              <a:t>Maturation des périphéries </a:t>
            </a:r>
            <a:r>
              <a:rPr lang="fr-FR" sz="1200" kern="1200" dirty="0" smtClean="0">
                <a:solidFill>
                  <a:schemeClr val="tx1"/>
                </a:solidFill>
                <a:effectLst/>
                <a:latin typeface="Arial" panose="020B0604020202020204" pitchFamily="34" charset="0"/>
                <a:ea typeface="+mn-ea"/>
                <a:cs typeface="Arial" panose="020B0604020202020204" pitchFamily="34" charset="0"/>
              </a:rPr>
              <a:t>» : cette idée, déjà avancée sur Bogotá et également décrite en France à propos de Paris (JP Lévy, 2009 ; Imbert, Brune, </a:t>
            </a:r>
            <a:r>
              <a:rPr lang="fr-FR" sz="1200" kern="1200" dirty="0" err="1" smtClean="0">
                <a:solidFill>
                  <a:schemeClr val="tx1"/>
                </a:solidFill>
                <a:effectLst/>
                <a:latin typeface="Arial" panose="020B0604020202020204" pitchFamily="34" charset="0"/>
                <a:ea typeface="+mn-ea"/>
                <a:cs typeface="Arial" panose="020B0604020202020204" pitchFamily="34" charset="0"/>
              </a:rPr>
              <a:t>Rozenholc</a:t>
            </a:r>
            <a:r>
              <a:rPr lang="fr-FR" sz="1200" kern="1200" dirty="0" smtClean="0">
                <a:solidFill>
                  <a:schemeClr val="tx1"/>
                </a:solidFill>
                <a:effectLst/>
                <a:latin typeface="Arial" panose="020B0604020202020204" pitchFamily="34" charset="0"/>
                <a:ea typeface="+mn-ea"/>
                <a:cs typeface="Arial" panose="020B0604020202020204" pitchFamily="34" charset="0"/>
              </a:rPr>
              <a:t>, 2011 [</a:t>
            </a:r>
            <a:r>
              <a:rPr lang="fr-FR" sz="1200" i="1" kern="1200" dirty="0" smtClean="0">
                <a:solidFill>
                  <a:schemeClr val="tx1"/>
                </a:solidFill>
                <a:effectLst/>
                <a:latin typeface="Arial" panose="020B0604020202020204" pitchFamily="34" charset="0"/>
                <a:ea typeface="+mn-ea"/>
                <a:cs typeface="Arial" panose="020B0604020202020204" pitchFamily="34" charset="0"/>
              </a:rPr>
              <a:t>villes nouvelles</a:t>
            </a:r>
            <a:r>
              <a:rPr lang="fr-FR" sz="1200" kern="1200" dirty="0" smtClean="0">
                <a:solidFill>
                  <a:schemeClr val="tx1"/>
                </a:solidFill>
                <a:effectLst/>
                <a:latin typeface="Arial" panose="020B0604020202020204" pitchFamily="34" charset="0"/>
                <a:ea typeface="+mn-ea"/>
                <a:cs typeface="Arial" panose="020B0604020202020204" pitchFamily="34" charset="0"/>
              </a:rPr>
              <a:t>] ; M. Berger,  </a:t>
            </a:r>
            <a:r>
              <a:rPr lang="fr-FR" sz="1200" kern="1200" dirty="0" err="1" smtClean="0">
                <a:solidFill>
                  <a:schemeClr val="tx1"/>
                </a:solidFill>
                <a:effectLst/>
                <a:latin typeface="Arial" panose="020B0604020202020204" pitchFamily="34" charset="0"/>
                <a:ea typeface="+mn-ea"/>
                <a:cs typeface="Arial" panose="020B0604020202020204" pitchFamily="34" charset="0"/>
              </a:rPr>
              <a:t>Aragau</a:t>
            </a:r>
            <a:r>
              <a:rPr lang="fr-FR" sz="1200" kern="1200" dirty="0" smtClean="0">
                <a:solidFill>
                  <a:schemeClr val="tx1"/>
                </a:solidFill>
                <a:effectLst/>
                <a:latin typeface="Arial" panose="020B0604020202020204" pitchFamily="34" charset="0"/>
                <a:ea typeface="+mn-ea"/>
                <a:cs typeface="Arial" panose="020B0604020202020204" pitchFamily="34" charset="0"/>
              </a:rPr>
              <a:t>, Rougé 2014 [</a:t>
            </a:r>
            <a:r>
              <a:rPr lang="fr-FR" sz="1200" i="1" kern="1200" dirty="0" smtClean="0">
                <a:solidFill>
                  <a:schemeClr val="tx1"/>
                </a:solidFill>
                <a:effectLst/>
                <a:latin typeface="Arial" panose="020B0604020202020204" pitchFamily="34" charset="0"/>
                <a:ea typeface="+mn-ea"/>
                <a:cs typeface="Arial" panose="020B0604020202020204" pitchFamily="34" charset="0"/>
              </a:rPr>
              <a:t>périurbain</a:t>
            </a:r>
            <a:r>
              <a:rPr lang="fr-FR" sz="1200" kern="1200" dirty="0" smtClean="0">
                <a:solidFill>
                  <a:schemeClr val="tx1"/>
                </a:solidFill>
                <a:effectLst/>
                <a:latin typeface="Arial" panose="020B0604020202020204" pitchFamily="34" charset="0"/>
                <a:ea typeface="+mn-ea"/>
                <a:cs typeface="Arial" panose="020B0604020202020204" pitchFamily="34" charset="0"/>
              </a:rPr>
              <a:t>]) se confirme dans les 3 municipes étudiés. Elle repose sur la capacité des périphéries à générer de l’emploi et une offre éducative sur place, mais aussi –ce que nous n’avons pas eu le temps de développer ici- des logements et des services permettant aux populations résidentes de s’affranchir de la dépendance du centre. C’est donc une étape importante, qui marque la fin d’un certain modèle de périphérie urbaine « dominée » par le centre.</a:t>
            </a:r>
          </a:p>
          <a:p>
            <a:pPr>
              <a:spcAft>
                <a:spcPts val="600"/>
              </a:spcAft>
            </a:pPr>
            <a:r>
              <a:rPr lang="fr-FR" sz="1200" kern="1200" dirty="0" smtClean="0">
                <a:solidFill>
                  <a:schemeClr val="tx1"/>
                </a:solidFill>
                <a:effectLst/>
                <a:latin typeface="Arial" panose="020B0604020202020204" pitchFamily="34" charset="0"/>
                <a:ea typeface="+mn-ea"/>
                <a:cs typeface="Arial" panose="020B0604020202020204" pitchFamily="34" charset="0"/>
              </a:rPr>
              <a:t>Pour autant, et comme l’ont bien montré Yves Jouffe </a:t>
            </a:r>
            <a:r>
              <a:rPr lang="fr-FR" sz="1200" i="1" kern="1200" dirty="0" smtClean="0">
                <a:solidFill>
                  <a:schemeClr val="tx1"/>
                </a:solidFill>
                <a:effectLst/>
                <a:latin typeface="Arial" panose="020B0604020202020204" pitchFamily="34" charset="0"/>
                <a:ea typeface="+mn-ea"/>
                <a:cs typeface="Arial" panose="020B0604020202020204" pitchFamily="34" charset="0"/>
              </a:rPr>
              <a:t>et al.</a:t>
            </a:r>
            <a:r>
              <a:rPr lang="fr-FR" sz="1200" kern="1200" dirty="0" smtClean="0">
                <a:solidFill>
                  <a:schemeClr val="tx1"/>
                </a:solidFill>
                <a:effectLst/>
                <a:latin typeface="Arial" panose="020B0604020202020204" pitchFamily="34" charset="0"/>
                <a:ea typeface="+mn-ea"/>
                <a:cs typeface="Arial" panose="020B0604020202020204" pitchFamily="34" charset="0"/>
              </a:rPr>
              <a:t>, cette maturation a ses </a:t>
            </a:r>
            <a:r>
              <a:rPr lang="fr-FR" sz="1200" b="1" kern="1200" dirty="0" smtClean="0">
                <a:solidFill>
                  <a:schemeClr val="tx1"/>
                </a:solidFill>
                <a:effectLst/>
                <a:latin typeface="Arial" panose="020B0604020202020204" pitchFamily="34" charset="0"/>
                <a:ea typeface="+mn-ea"/>
                <a:cs typeface="Arial" panose="020B0604020202020204" pitchFamily="34" charset="0"/>
              </a:rPr>
              <a:t>limites</a:t>
            </a:r>
            <a:r>
              <a:rPr lang="fr-FR" sz="1200" kern="1200" dirty="0" smtClean="0">
                <a:solidFill>
                  <a:schemeClr val="tx1"/>
                </a:solidFill>
                <a:effectLst/>
                <a:latin typeface="Arial" panose="020B0604020202020204" pitchFamily="34" charset="0"/>
                <a:ea typeface="+mn-ea"/>
                <a:cs typeface="Arial" panose="020B0604020202020204" pitchFamily="34" charset="0"/>
              </a:rPr>
              <a:t>: ces espaces restent marqués par la pauvreté et quand les navettes au centre diminuent, cela peut traduite des formes de renoncement aux ressources du centre (ex: emplois qualifiés et rémunérateurs), ainsi qu’un repli sur des ressources locales qui restent limitées (en termes d’emplois, d’offre éducative ou de services). </a:t>
            </a:r>
            <a:r>
              <a:rPr lang="fr-FR" sz="1200" i="1" kern="1200" dirty="0" smtClean="0">
                <a:solidFill>
                  <a:schemeClr val="tx1"/>
                </a:solidFill>
                <a:effectLst/>
                <a:latin typeface="Arial" panose="020B0604020202020204" pitchFamily="34" charset="0"/>
                <a:ea typeface="+mn-ea"/>
                <a:cs typeface="Arial" panose="020B0604020202020204" pitchFamily="34" charset="0"/>
              </a:rPr>
              <a:t>Dans ces conditions, les réseaux sociaux, principalement la famille (élargie) sont les principaux contrepoints aux handicaps de la </a:t>
            </a:r>
            <a:r>
              <a:rPr lang="fr-FR" sz="1200" i="1" kern="1200" dirty="0" err="1" smtClean="0">
                <a:solidFill>
                  <a:schemeClr val="tx1"/>
                </a:solidFill>
                <a:effectLst/>
                <a:latin typeface="Arial" panose="020B0604020202020204" pitchFamily="34" charset="0"/>
                <a:ea typeface="+mn-ea"/>
                <a:cs typeface="Arial" panose="020B0604020202020204" pitchFamily="34" charset="0"/>
              </a:rPr>
              <a:t>périphicité</a:t>
            </a:r>
            <a:r>
              <a:rPr lang="fr-FR" sz="1200" i="1" kern="1200" dirty="0" smtClean="0">
                <a:solidFill>
                  <a:schemeClr val="tx1"/>
                </a:solidFill>
                <a:effectLst/>
                <a:latin typeface="Arial" panose="020B0604020202020204" pitchFamily="34" charset="0"/>
                <a:ea typeface="+mn-ea"/>
                <a:cs typeface="Arial" panose="020B0604020202020204" pitchFamily="34" charset="0"/>
              </a:rPr>
              <a:t> (notion de « </a:t>
            </a:r>
            <a:r>
              <a:rPr lang="fr-FR" sz="1200" i="1" kern="1200" dirty="0" err="1" smtClean="0">
                <a:solidFill>
                  <a:schemeClr val="tx1"/>
                </a:solidFill>
                <a:effectLst/>
                <a:latin typeface="Arial" panose="020B0604020202020204" pitchFamily="34" charset="0"/>
                <a:ea typeface="+mn-ea"/>
                <a:cs typeface="Arial" panose="020B0604020202020204" pitchFamily="34" charset="0"/>
              </a:rPr>
              <a:t>bonding</a:t>
            </a:r>
            <a:r>
              <a:rPr lang="fr-FR" sz="1200" i="1" kern="1200" dirty="0" smtClean="0">
                <a:solidFill>
                  <a:schemeClr val="tx1"/>
                </a:solidFill>
                <a:effectLst/>
                <a:latin typeface="Arial" panose="020B0604020202020204" pitchFamily="34" charset="0"/>
                <a:ea typeface="+mn-ea"/>
                <a:cs typeface="Arial" panose="020B0604020202020204" pitchFamily="34" charset="0"/>
              </a:rPr>
              <a:t> capital »).</a:t>
            </a:r>
            <a:endParaRPr lang="fr-FR" sz="1200" kern="1200" dirty="0" smtClean="0">
              <a:solidFill>
                <a:schemeClr val="tx1"/>
              </a:solidFill>
              <a:effectLst/>
              <a:latin typeface="Arial" panose="020B0604020202020204" pitchFamily="34" charset="0"/>
              <a:ea typeface="+mn-ea"/>
              <a:cs typeface="Arial" panose="020B0604020202020204" pitchFamily="34" charset="0"/>
            </a:endParaRPr>
          </a:p>
          <a:p>
            <a:pPr>
              <a:spcAft>
                <a:spcPts val="600"/>
              </a:spcAft>
            </a:pPr>
            <a:r>
              <a:rPr lang="fr-FR" sz="1200" kern="1200" dirty="0" smtClean="0">
                <a:solidFill>
                  <a:schemeClr val="tx1"/>
                </a:solidFill>
                <a:effectLst/>
                <a:latin typeface="Arial" panose="020B0604020202020204" pitchFamily="34" charset="0"/>
                <a:ea typeface="+mn-ea"/>
                <a:cs typeface="Arial" panose="020B0604020202020204" pitchFamily="34" charset="0"/>
              </a:rPr>
              <a:t>Enfin la situation est assez </a:t>
            </a:r>
            <a:r>
              <a:rPr lang="fr-FR" sz="1200" b="1" kern="1200" dirty="0" smtClean="0">
                <a:solidFill>
                  <a:schemeClr val="tx1"/>
                </a:solidFill>
                <a:effectLst/>
                <a:latin typeface="Arial" panose="020B0604020202020204" pitchFamily="34" charset="0"/>
                <a:ea typeface="+mn-ea"/>
                <a:cs typeface="Arial" panose="020B0604020202020204" pitchFamily="34" charset="0"/>
              </a:rPr>
              <a:t>variable d’une périphérie à l’autre</a:t>
            </a:r>
            <a:r>
              <a:rPr lang="fr-FR" sz="1200" kern="1200" dirty="0" smtClean="0">
                <a:solidFill>
                  <a:schemeClr val="tx1"/>
                </a:solidFill>
                <a:effectLst/>
                <a:latin typeface="Arial" panose="020B0604020202020204" pitchFamily="34" charset="0"/>
                <a:ea typeface="+mn-ea"/>
                <a:cs typeface="Arial" panose="020B0604020202020204" pitchFamily="34" charset="0"/>
              </a:rPr>
              <a:t>: </a:t>
            </a:r>
            <a:r>
              <a:rPr lang="fr-FR" sz="1200" kern="1200" dirty="0" err="1" smtClean="0">
                <a:solidFill>
                  <a:schemeClr val="tx1"/>
                </a:solidFill>
                <a:effectLst/>
                <a:latin typeface="Arial" panose="020B0604020202020204" pitchFamily="34" charset="0"/>
                <a:ea typeface="+mn-ea"/>
                <a:cs typeface="Arial" panose="020B0604020202020204" pitchFamily="34" charset="0"/>
              </a:rPr>
              <a:t>Soacha</a:t>
            </a:r>
            <a:r>
              <a:rPr lang="fr-FR" sz="1200" kern="1200" dirty="0" smtClean="0">
                <a:solidFill>
                  <a:schemeClr val="tx1"/>
                </a:solidFill>
                <a:effectLst/>
                <a:latin typeface="Arial" panose="020B0604020202020204" pitchFamily="34" charset="0"/>
                <a:ea typeface="+mn-ea"/>
                <a:cs typeface="Arial" panose="020B0604020202020204" pitchFamily="34" charset="0"/>
              </a:rPr>
              <a:t> confirme sa position de banlieue pauvre, Chia la trajectoire ascendante du profil social de ses habitants, et Madrid une attirance aussi marquée pour la Savane que pour </a:t>
            </a:r>
            <a:r>
              <a:rPr lang="fr-FR" sz="1200" kern="1200" dirty="0" err="1" smtClean="0">
                <a:solidFill>
                  <a:schemeClr val="tx1"/>
                </a:solidFill>
                <a:effectLst/>
                <a:latin typeface="Arial" panose="020B0604020202020204" pitchFamily="34" charset="0"/>
                <a:ea typeface="+mn-ea"/>
                <a:cs typeface="Arial" panose="020B0604020202020204" pitchFamily="34" charset="0"/>
              </a:rPr>
              <a:t>Bgta</a:t>
            </a:r>
            <a:r>
              <a:rPr lang="fr-FR" sz="1200" kern="1200" dirty="0" smtClean="0">
                <a:solidFill>
                  <a:schemeClr val="tx1"/>
                </a:solidFill>
                <a:effectLst/>
                <a:latin typeface="Arial" panose="020B0604020202020204" pitchFamily="34" charset="0"/>
                <a:ea typeface="+mn-ea"/>
                <a:cs typeface="Arial" panose="020B0604020202020204" pitchFamily="34" charset="0"/>
              </a:rPr>
              <a:t>. </a:t>
            </a:r>
          </a:p>
          <a:p>
            <a:pPr>
              <a:spcAft>
                <a:spcPts val="600"/>
              </a:spcAft>
            </a:pPr>
            <a:r>
              <a:rPr lang="fr-FR" sz="1200" kern="1200" dirty="0" smtClean="0">
                <a:solidFill>
                  <a:schemeClr val="tx1"/>
                </a:solidFill>
                <a:effectLst/>
                <a:latin typeface="Arial" panose="020B0604020202020204" pitchFamily="34" charset="0"/>
                <a:ea typeface="+mn-ea"/>
                <a:cs typeface="Arial" panose="020B0604020202020204" pitchFamily="34" charset="0"/>
              </a:rPr>
              <a:t> </a:t>
            </a:r>
          </a:p>
          <a:p>
            <a:pPr>
              <a:spcAft>
                <a:spcPts val="600"/>
              </a:spcAft>
            </a:pPr>
            <a:r>
              <a:rPr lang="fr-FR" sz="1200" kern="1200" dirty="0" smtClean="0">
                <a:solidFill>
                  <a:schemeClr val="tx1"/>
                </a:solidFill>
                <a:effectLst/>
                <a:latin typeface="Arial" panose="020B0604020202020204" pitchFamily="34" charset="0"/>
                <a:ea typeface="+mn-ea"/>
                <a:cs typeface="Arial" panose="020B0604020202020204" pitchFamily="34" charset="0"/>
              </a:rPr>
              <a:t>2. Concernant la </a:t>
            </a:r>
            <a:r>
              <a:rPr lang="fr-FR" sz="1200" b="1" kern="1200" dirty="0" smtClean="0">
                <a:solidFill>
                  <a:schemeClr val="tx1"/>
                </a:solidFill>
                <a:effectLst/>
                <a:latin typeface="Arial" panose="020B0604020202020204" pitchFamily="34" charset="0"/>
                <a:ea typeface="+mn-ea"/>
                <a:cs typeface="Arial" panose="020B0604020202020204" pitchFamily="34" charset="0"/>
              </a:rPr>
              <a:t>portée comparative</a:t>
            </a:r>
            <a:r>
              <a:rPr lang="fr-FR" sz="1200" kern="1200" dirty="0" smtClean="0">
                <a:solidFill>
                  <a:schemeClr val="tx1"/>
                </a:solidFill>
                <a:effectLst/>
                <a:latin typeface="Arial" panose="020B0604020202020204" pitchFamily="34" charset="0"/>
                <a:ea typeface="+mn-ea"/>
                <a:cs typeface="Arial" panose="020B0604020202020204" pitchFamily="34" charset="0"/>
              </a:rPr>
              <a:t> des observations faites à </a:t>
            </a:r>
            <a:r>
              <a:rPr lang="fr-FR" sz="1200" b="1" kern="1200" dirty="0" smtClean="0">
                <a:solidFill>
                  <a:schemeClr val="tx1"/>
                </a:solidFill>
                <a:effectLst/>
                <a:latin typeface="Arial" panose="020B0604020202020204" pitchFamily="34" charset="0"/>
                <a:ea typeface="+mn-ea"/>
                <a:cs typeface="Arial" panose="020B0604020202020204" pitchFamily="34" charset="0"/>
              </a:rPr>
              <a:t>Bogota</a:t>
            </a:r>
            <a:r>
              <a:rPr lang="fr-FR" sz="1200" kern="1200" dirty="0" smtClean="0">
                <a:solidFill>
                  <a:schemeClr val="tx1"/>
                </a:solidFill>
                <a:effectLst/>
                <a:latin typeface="Arial" panose="020B0604020202020204" pitchFamily="34" charset="0"/>
                <a:ea typeface="+mn-ea"/>
                <a:cs typeface="Arial" panose="020B0604020202020204" pitchFamily="34" charset="0"/>
              </a:rPr>
              <a:t>: qu’en est-il des autres villes d’Amérique latine (Santiago et São Paulo)? L’absence d’enquête antérieure dans ces 2 villes ne permet pas de faire de comparaison sur l’évolution observée entre 1993 et 2009. </a:t>
            </a:r>
            <a:r>
              <a:rPr lang="fr-FR" sz="1200" i="1" kern="1200" dirty="0" smtClean="0">
                <a:solidFill>
                  <a:schemeClr val="tx1"/>
                </a:solidFill>
                <a:effectLst/>
                <a:latin typeface="Arial" panose="020B0604020202020204" pitchFamily="34" charset="0"/>
                <a:ea typeface="+mn-ea"/>
                <a:cs typeface="Arial" panose="020B0604020202020204" pitchFamily="34" charset="0"/>
              </a:rPr>
              <a:t>[D’autre part, le poids démographique plus limité de la ville-centre dans ces 2 derniers cas relativise la portée de l’exercice comparatif.]</a:t>
            </a:r>
            <a:r>
              <a:rPr lang="fr-FR" sz="1200" kern="1200" dirty="0" smtClean="0">
                <a:solidFill>
                  <a:schemeClr val="tx1"/>
                </a:solidFill>
                <a:effectLst/>
                <a:latin typeface="Arial" panose="020B0604020202020204" pitchFamily="34" charset="0"/>
                <a:ea typeface="+mn-ea"/>
                <a:cs typeface="Arial" panose="020B0604020202020204" pitchFamily="34" charset="0"/>
              </a:rPr>
              <a:t> </a:t>
            </a:r>
            <a:br>
              <a:rPr lang="fr-FR" sz="1200" kern="1200" dirty="0" smtClean="0">
                <a:solidFill>
                  <a:schemeClr val="tx1"/>
                </a:solidFill>
                <a:effectLst/>
                <a:latin typeface="Arial" panose="020B0604020202020204" pitchFamily="34" charset="0"/>
                <a:ea typeface="+mn-ea"/>
                <a:cs typeface="Arial" panose="020B0604020202020204" pitchFamily="34" charset="0"/>
              </a:rPr>
            </a:br>
            <a:r>
              <a:rPr lang="fr-FR" sz="1200" kern="1200" dirty="0" smtClean="0">
                <a:solidFill>
                  <a:schemeClr val="tx1"/>
                </a:solidFill>
                <a:effectLst/>
                <a:latin typeface="Arial" panose="020B0604020202020204" pitchFamily="34" charset="0"/>
                <a:ea typeface="+mn-ea"/>
                <a:cs typeface="Arial" panose="020B0604020202020204" pitchFamily="34" charset="0"/>
              </a:rPr>
              <a:t>Toutefois, qu’observe-t-on dans ces 2 villes en 2009? Globalement, une situation assez comparable, avec </a:t>
            </a:r>
            <a:r>
              <a:rPr lang="fr-FR" sz="1200" kern="1200" dirty="0" err="1" smtClean="0">
                <a:solidFill>
                  <a:schemeClr val="tx1"/>
                </a:solidFill>
                <a:effectLst/>
                <a:latin typeface="Arial" panose="020B0604020202020204" pitchFamily="34" charset="0"/>
                <a:ea typeface="+mn-ea"/>
                <a:cs typeface="Arial" panose="020B0604020202020204" pitchFamily="34" charset="0"/>
              </a:rPr>
              <a:t>qqs</a:t>
            </a:r>
            <a:r>
              <a:rPr lang="fr-FR" sz="1200" kern="1200" dirty="0" smtClean="0">
                <a:solidFill>
                  <a:schemeClr val="tx1"/>
                </a:solidFill>
                <a:effectLst/>
                <a:latin typeface="Arial" panose="020B0604020202020204" pitchFamily="34" charset="0"/>
                <a:ea typeface="+mn-ea"/>
                <a:cs typeface="Arial" panose="020B0604020202020204" pitchFamily="34" charset="0"/>
              </a:rPr>
              <a:t> nuances significatives:</a:t>
            </a:r>
          </a:p>
          <a:p>
            <a:pPr>
              <a:spcAft>
                <a:spcPts val="600"/>
              </a:spcAft>
            </a:pPr>
            <a:r>
              <a:rPr lang="fr-FR" sz="1200" kern="1200" dirty="0" smtClean="0">
                <a:solidFill>
                  <a:schemeClr val="tx1"/>
                </a:solidFill>
                <a:effectLst/>
                <a:latin typeface="Arial" panose="020B0604020202020204" pitchFamily="34" charset="0"/>
                <a:ea typeface="+mn-ea"/>
                <a:cs typeface="Arial" panose="020B0604020202020204" pitchFamily="34" charset="0"/>
              </a:rPr>
              <a:t>À </a:t>
            </a:r>
            <a:r>
              <a:rPr lang="fr-FR" sz="1200" b="1" kern="1200" dirty="0" smtClean="0">
                <a:solidFill>
                  <a:schemeClr val="tx1"/>
                </a:solidFill>
                <a:effectLst/>
                <a:latin typeface="Arial" panose="020B0604020202020204" pitchFamily="34" charset="0"/>
                <a:ea typeface="+mn-ea"/>
                <a:cs typeface="Arial" panose="020B0604020202020204" pitchFamily="34" charset="0"/>
              </a:rPr>
              <a:t>Santiago</a:t>
            </a:r>
            <a:r>
              <a:rPr lang="fr-FR" sz="1200" kern="1200" dirty="0" smtClean="0">
                <a:solidFill>
                  <a:schemeClr val="tx1"/>
                </a:solidFill>
                <a:effectLst/>
                <a:latin typeface="Arial" panose="020B0604020202020204" pitchFamily="34" charset="0"/>
                <a:ea typeface="+mn-ea"/>
                <a:cs typeface="Arial" panose="020B0604020202020204" pitchFamily="34" charset="0"/>
              </a:rPr>
              <a:t>, la fonction essentiellement résidentielle des </a:t>
            </a:r>
            <a:r>
              <a:rPr lang="fr-FR" sz="1200" i="1" kern="1200" dirty="0" err="1" smtClean="0">
                <a:solidFill>
                  <a:schemeClr val="tx1"/>
                </a:solidFill>
                <a:effectLst/>
                <a:latin typeface="Arial" panose="020B0604020202020204" pitchFamily="34" charset="0"/>
                <a:ea typeface="+mn-ea"/>
                <a:cs typeface="Arial" panose="020B0604020202020204" pitchFamily="34" charset="0"/>
              </a:rPr>
              <a:t>comunas</a:t>
            </a:r>
            <a:r>
              <a:rPr lang="fr-FR" sz="1200" kern="1200" dirty="0" smtClean="0">
                <a:solidFill>
                  <a:schemeClr val="tx1"/>
                </a:solidFill>
                <a:effectLst/>
                <a:latin typeface="Arial" panose="020B0604020202020204" pitchFamily="34" charset="0"/>
                <a:ea typeface="+mn-ea"/>
                <a:cs typeface="Arial" panose="020B0604020202020204" pitchFamily="34" charset="0"/>
              </a:rPr>
              <a:t> périphériques reste forte et concerne aussi bien les zones aisées (ex: </a:t>
            </a:r>
            <a:r>
              <a:rPr lang="fr-FR" sz="1200" kern="1200" dirty="0" err="1" smtClean="0">
                <a:solidFill>
                  <a:schemeClr val="tx1"/>
                </a:solidFill>
                <a:effectLst/>
                <a:latin typeface="Arial" panose="020B0604020202020204" pitchFamily="34" charset="0"/>
                <a:ea typeface="+mn-ea"/>
                <a:cs typeface="Arial" panose="020B0604020202020204" pitchFamily="34" charset="0"/>
              </a:rPr>
              <a:t>Colina</a:t>
            </a:r>
            <a:r>
              <a:rPr lang="fr-FR" sz="1200" kern="1200" dirty="0" smtClean="0">
                <a:solidFill>
                  <a:schemeClr val="tx1"/>
                </a:solidFill>
                <a:effectLst/>
                <a:latin typeface="Arial" panose="020B0604020202020204" pitchFamily="34" charset="0"/>
                <a:ea typeface="+mn-ea"/>
                <a:cs typeface="Arial" panose="020B0604020202020204" pitchFamily="34" charset="0"/>
              </a:rPr>
              <a:t> </a:t>
            </a:r>
            <a:r>
              <a:rPr lang="fr-FR" sz="1200" kern="1200" dirty="0" err="1" smtClean="0">
                <a:solidFill>
                  <a:schemeClr val="tx1"/>
                </a:solidFill>
                <a:effectLst/>
                <a:latin typeface="Arial" panose="020B0604020202020204" pitchFamily="34" charset="0"/>
                <a:ea typeface="+mn-ea"/>
                <a:cs typeface="Arial" panose="020B0604020202020204" pitchFamily="34" charset="0"/>
              </a:rPr>
              <a:t>Tradicional</a:t>
            </a:r>
            <a:r>
              <a:rPr lang="fr-FR" sz="1200" kern="1200" dirty="0" smtClean="0">
                <a:solidFill>
                  <a:schemeClr val="tx1"/>
                </a:solidFill>
                <a:effectLst/>
                <a:latin typeface="Arial" panose="020B0604020202020204" pitchFamily="34" charset="0"/>
                <a:ea typeface="+mn-ea"/>
                <a:cs typeface="Arial" panose="020B0604020202020204" pitchFamily="34" charset="0"/>
              </a:rPr>
              <a:t>), bien reliées aux centre par des autoroutes urbaines à péage, que populaires (ex: El Volcan), où les navettes quotidiennes vers les emplois du centre s’avèrent difficiles pour les habitants dépourvus d’automobile</a:t>
            </a:r>
          </a:p>
          <a:p>
            <a:pPr>
              <a:spcAft>
                <a:spcPts val="600"/>
              </a:spcAft>
            </a:pPr>
            <a:r>
              <a:rPr lang="fr-FR" sz="1200" kern="1200" dirty="0" smtClean="0">
                <a:solidFill>
                  <a:schemeClr val="tx1"/>
                </a:solidFill>
                <a:effectLst/>
                <a:latin typeface="Arial" panose="020B0604020202020204" pitchFamily="34" charset="0"/>
                <a:ea typeface="+mn-ea"/>
                <a:cs typeface="Arial" panose="020B0604020202020204" pitchFamily="34" charset="0"/>
              </a:rPr>
              <a:t>A </a:t>
            </a:r>
            <a:r>
              <a:rPr lang="fr-FR" sz="1200" b="1" kern="1200" dirty="0" smtClean="0">
                <a:solidFill>
                  <a:schemeClr val="tx1"/>
                </a:solidFill>
                <a:effectLst/>
                <a:latin typeface="Arial" panose="020B0604020202020204" pitchFamily="34" charset="0"/>
                <a:ea typeface="+mn-ea"/>
                <a:cs typeface="Arial" panose="020B0604020202020204" pitchFamily="34" charset="0"/>
              </a:rPr>
              <a:t>São Paulo</a:t>
            </a:r>
            <a:r>
              <a:rPr lang="fr-FR" sz="1200" kern="1200" dirty="0" smtClean="0">
                <a:solidFill>
                  <a:schemeClr val="tx1"/>
                </a:solidFill>
                <a:effectLst/>
                <a:latin typeface="Arial" panose="020B0604020202020204" pitchFamily="34" charset="0"/>
                <a:ea typeface="+mn-ea"/>
                <a:cs typeface="Arial" panose="020B0604020202020204" pitchFamily="34" charset="0"/>
              </a:rPr>
              <a:t>, les distances et les difficultés de circulation sont telles (en termes de durée, mais aussi de tarifs pour les transports collectifs), pour les classes populaires périphériques (ex: </a:t>
            </a:r>
            <a:r>
              <a:rPr lang="fr-FR" sz="1200" kern="1200" dirty="0" err="1" smtClean="0">
                <a:solidFill>
                  <a:schemeClr val="tx1"/>
                </a:solidFill>
                <a:effectLst/>
                <a:latin typeface="Arial" panose="020B0604020202020204" pitchFamily="34" charset="0"/>
                <a:ea typeface="+mn-ea"/>
                <a:cs typeface="Arial" panose="020B0604020202020204" pitchFamily="34" charset="0"/>
              </a:rPr>
              <a:t>Grajau</a:t>
            </a:r>
            <a:r>
              <a:rPr lang="fr-FR" sz="1200" kern="1200" dirty="0" smtClean="0">
                <a:solidFill>
                  <a:schemeClr val="tx1"/>
                </a:solidFill>
                <a:effectLst/>
                <a:latin typeface="Arial" panose="020B0604020202020204" pitchFamily="34" charset="0"/>
                <a:ea typeface="+mn-ea"/>
                <a:cs typeface="Arial" panose="020B0604020202020204" pitchFamily="34" charset="0"/>
              </a:rPr>
              <a:t>, </a:t>
            </a:r>
            <a:r>
              <a:rPr lang="fr-FR" sz="1200" kern="1200" dirty="0" err="1" smtClean="0">
                <a:solidFill>
                  <a:schemeClr val="tx1"/>
                </a:solidFill>
                <a:effectLst/>
                <a:latin typeface="Arial" panose="020B0604020202020204" pitchFamily="34" charset="0"/>
                <a:ea typeface="+mn-ea"/>
                <a:cs typeface="Arial" panose="020B0604020202020204" pitchFamily="34" charset="0"/>
              </a:rPr>
              <a:t>Cidades</a:t>
            </a:r>
            <a:r>
              <a:rPr lang="fr-FR" sz="1200" kern="1200" dirty="0" smtClean="0">
                <a:solidFill>
                  <a:schemeClr val="tx1"/>
                </a:solidFill>
                <a:effectLst/>
                <a:latin typeface="Arial" panose="020B0604020202020204" pitchFamily="34" charset="0"/>
                <a:ea typeface="+mn-ea"/>
                <a:cs typeface="Arial" panose="020B0604020202020204" pitchFamily="34" charset="0"/>
              </a:rPr>
              <a:t> </a:t>
            </a:r>
            <a:r>
              <a:rPr lang="fr-FR" sz="1200" kern="1200" dirty="0" err="1" smtClean="0">
                <a:solidFill>
                  <a:schemeClr val="tx1"/>
                </a:solidFill>
                <a:effectLst/>
                <a:latin typeface="Arial" panose="020B0604020202020204" pitchFamily="34" charset="0"/>
                <a:ea typeface="+mn-ea"/>
                <a:cs typeface="Arial" panose="020B0604020202020204" pitchFamily="34" charset="0"/>
              </a:rPr>
              <a:t>Tiradentes</a:t>
            </a:r>
            <a:r>
              <a:rPr lang="fr-FR" sz="1200" kern="1200" dirty="0" smtClean="0">
                <a:solidFill>
                  <a:schemeClr val="tx1"/>
                </a:solidFill>
                <a:effectLst/>
                <a:latin typeface="Arial" panose="020B0604020202020204" pitchFamily="34" charset="0"/>
                <a:ea typeface="+mn-ea"/>
                <a:cs typeface="Arial" panose="020B0604020202020204" pitchFamily="34" charset="0"/>
              </a:rPr>
              <a:t>) que l’accès quotidien au centre-ville et quasiment impossible, ce qui limite considérablement l’espace d’action de ses habitants et les contraints à se contenter des ressources de la proximité. Une « autonomie contrainte », en </a:t>
            </a:r>
            <a:r>
              <a:rPr lang="fr-FR" sz="1200" kern="1200" dirty="0" err="1" smtClean="0">
                <a:solidFill>
                  <a:schemeClr val="tx1"/>
                </a:solidFill>
                <a:effectLst/>
                <a:latin typeface="Arial" panose="020B0604020202020204" pitchFamily="34" charset="0"/>
                <a:ea typeface="+mn-ea"/>
                <a:cs typeface="Arial" panose="020B0604020202020204" pitchFamily="34" charset="0"/>
              </a:rPr>
              <a:t>qq</a:t>
            </a:r>
            <a:r>
              <a:rPr lang="fr-FR" sz="1200" kern="1200" dirty="0" smtClean="0">
                <a:solidFill>
                  <a:schemeClr val="tx1"/>
                </a:solidFill>
                <a:effectLst/>
                <a:latin typeface="Arial" panose="020B0604020202020204" pitchFamily="34" charset="0"/>
                <a:ea typeface="+mn-ea"/>
                <a:cs typeface="Arial" panose="020B0604020202020204" pitchFamily="34" charset="0"/>
              </a:rPr>
              <a:t> sorte. </a:t>
            </a:r>
          </a:p>
        </p:txBody>
      </p:sp>
      <p:sp>
        <p:nvSpPr>
          <p:cNvPr id="4" name="Espace réservé du numéro de diapositive 3"/>
          <p:cNvSpPr>
            <a:spLocks noGrp="1"/>
          </p:cNvSpPr>
          <p:nvPr>
            <p:ph type="sldNum" sz="quarter" idx="10"/>
          </p:nvPr>
        </p:nvSpPr>
        <p:spPr/>
        <p:txBody>
          <a:bodyPr/>
          <a:lstStyle/>
          <a:p>
            <a:fld id="{8EC1358F-B818-5940-B3A9-9D28F0443295}" type="slidenum">
              <a:rPr lang="fr-FR" smtClean="0"/>
              <a:t>13</a:t>
            </a:fld>
            <a:endParaRPr lang="fr-FR"/>
          </a:p>
        </p:txBody>
      </p:sp>
    </p:spTree>
    <p:extLst>
      <p:ext uri="{BB962C8B-B14F-4D97-AF65-F5344CB8AC3E}">
        <p14:creationId xmlns:p14="http://schemas.microsoft.com/office/powerpoint/2010/main" val="3540990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spcAft>
                <a:spcPts val="600"/>
              </a:spcAft>
            </a:pPr>
            <a:r>
              <a:rPr lang="fr-FR" dirty="0" smtClean="0">
                <a:latin typeface="Arial"/>
                <a:cs typeface="Arial"/>
              </a:rPr>
              <a:t>Cette question a déjà été explorée dans les publications suivantes par les auteurs</a:t>
            </a:r>
          </a:p>
          <a:p>
            <a:pPr>
              <a:spcAft>
                <a:spcPts val="600"/>
              </a:spcAft>
            </a:pPr>
            <a:r>
              <a:rPr lang="fr-FR" dirty="0" smtClean="0">
                <a:latin typeface="Arial"/>
                <a:cs typeface="Arial"/>
              </a:rPr>
              <a:t>Elle sera développée de nouveau</a:t>
            </a:r>
            <a:r>
              <a:rPr lang="fr-FR" baseline="0" dirty="0" smtClean="0">
                <a:latin typeface="Arial"/>
                <a:cs typeface="Arial"/>
              </a:rPr>
              <a:t> dans l’ouvrage collectif en cours sur Bogota</a:t>
            </a:r>
          </a:p>
          <a:p>
            <a:pPr>
              <a:spcAft>
                <a:spcPts val="600"/>
              </a:spcAft>
            </a:pPr>
            <a:r>
              <a:rPr lang="fr-FR" baseline="0" dirty="0" smtClean="0">
                <a:latin typeface="Arial"/>
                <a:cs typeface="Arial"/>
              </a:rPr>
              <a:t>Nous développons ici des aspects nouveaux qui n’ont pas encore été exploré, notamment sur la mise en perspective de 3 périphéries de nature assez différente et sur le recours systématique à une approche diachronique (1993-2005)</a:t>
            </a:r>
          </a:p>
        </p:txBody>
      </p:sp>
      <p:sp>
        <p:nvSpPr>
          <p:cNvPr id="4" name="Espace réservé du numéro de diapositive 3"/>
          <p:cNvSpPr>
            <a:spLocks noGrp="1"/>
          </p:cNvSpPr>
          <p:nvPr>
            <p:ph type="sldNum" sz="quarter" idx="10"/>
          </p:nvPr>
        </p:nvSpPr>
        <p:spPr/>
        <p:txBody>
          <a:bodyPr/>
          <a:lstStyle/>
          <a:p>
            <a:fld id="{8EC1358F-B818-5940-B3A9-9D28F0443295}" type="slidenum">
              <a:rPr lang="fr-FR" smtClean="0"/>
              <a:t>14</a:t>
            </a:fld>
            <a:endParaRPr lang="fr-FR"/>
          </a:p>
        </p:txBody>
      </p:sp>
    </p:spTree>
    <p:extLst>
      <p:ext uri="{BB962C8B-B14F-4D97-AF65-F5344CB8AC3E}">
        <p14:creationId xmlns:p14="http://schemas.microsoft.com/office/powerpoint/2010/main" val="3540990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fr-FR" sz="1200" kern="1200" dirty="0" smtClean="0">
                <a:solidFill>
                  <a:schemeClr val="tx1"/>
                </a:solidFill>
                <a:effectLst/>
                <a:latin typeface="Arial"/>
                <a:ea typeface="+mn-ea"/>
                <a:cs typeface="Arial"/>
              </a:rPr>
              <a:t>Cette diversité sociale</a:t>
            </a:r>
            <a:r>
              <a:rPr lang="fr-FR" sz="1200" kern="1200" baseline="0" dirty="0" smtClean="0">
                <a:solidFill>
                  <a:schemeClr val="tx1"/>
                </a:solidFill>
                <a:effectLst/>
                <a:latin typeface="Arial"/>
                <a:ea typeface="+mn-ea"/>
                <a:cs typeface="Arial"/>
              </a:rPr>
              <a:t> est le produit d’une </a:t>
            </a:r>
            <a:r>
              <a:rPr lang="fr-FR" sz="1200" b="1" kern="1200" baseline="0" dirty="0" smtClean="0">
                <a:solidFill>
                  <a:schemeClr val="tx1"/>
                </a:solidFill>
                <a:effectLst/>
                <a:latin typeface="Arial"/>
                <a:ea typeface="+mn-ea"/>
                <a:cs typeface="Arial"/>
              </a:rPr>
              <a:t>expansion du </a:t>
            </a:r>
            <a:r>
              <a:rPr lang="fr-FR" sz="1200" b="1" kern="1200" dirty="0" smtClean="0">
                <a:solidFill>
                  <a:schemeClr val="tx1"/>
                </a:solidFill>
                <a:effectLst/>
                <a:latin typeface="Arial"/>
                <a:ea typeface="+mn-ea"/>
                <a:cs typeface="Arial"/>
              </a:rPr>
              <a:t>modèle ségrégatif </a:t>
            </a:r>
            <a:r>
              <a:rPr lang="fr-FR" sz="1200" kern="1200" dirty="0" smtClean="0">
                <a:solidFill>
                  <a:schemeClr val="tx1"/>
                </a:solidFill>
                <a:effectLst/>
                <a:latin typeface="Arial"/>
                <a:ea typeface="+mn-ea"/>
                <a:cs typeface="Arial"/>
              </a:rPr>
              <a:t>de Bogotá à une </a:t>
            </a:r>
            <a:r>
              <a:rPr lang="fr-FR" sz="1200" b="1" kern="1200" dirty="0" smtClean="0">
                <a:solidFill>
                  <a:schemeClr val="tx1"/>
                </a:solidFill>
                <a:effectLst/>
                <a:latin typeface="Arial"/>
                <a:ea typeface="+mn-ea"/>
                <a:cs typeface="Arial"/>
              </a:rPr>
              <a:t>échelle métropolitaine</a:t>
            </a:r>
            <a:r>
              <a:rPr lang="fr-FR" sz="1200" kern="1200" dirty="0" smtClean="0">
                <a:solidFill>
                  <a:schemeClr val="tx1"/>
                </a:solidFill>
                <a:effectLst/>
                <a:latin typeface="Arial"/>
                <a:ea typeface="+mn-ea"/>
                <a:cs typeface="Arial"/>
              </a:rPr>
              <a:t>:</a:t>
            </a:r>
          </a:p>
          <a:p>
            <a:pPr marL="0" marR="0" lvl="0" indent="0" algn="l" defTabSz="457200" rtl="0" eaLnBrk="1" fontAlgn="auto" latinLnBrk="0" hangingPunct="1">
              <a:lnSpc>
                <a:spcPct val="100000"/>
              </a:lnSpc>
              <a:spcBef>
                <a:spcPts val="0"/>
              </a:spcBef>
              <a:spcAft>
                <a:spcPts val="600"/>
              </a:spcAft>
              <a:buClrTx/>
              <a:buSzTx/>
              <a:buFont typeface="Arial"/>
              <a:buNone/>
              <a:tabLst/>
              <a:defRPr/>
            </a:pPr>
            <a:r>
              <a:rPr lang="fr-FR" sz="1200" kern="1200" dirty="0" smtClean="0">
                <a:solidFill>
                  <a:schemeClr val="tx1"/>
                </a:solidFill>
                <a:effectLst/>
                <a:latin typeface="Arial"/>
                <a:ea typeface="+mn-ea"/>
                <a:cs typeface="Arial"/>
              </a:rPr>
              <a:t>Historiquement </a:t>
            </a:r>
            <a:r>
              <a:rPr lang="fr-FR" sz="1200" kern="1200" baseline="0" dirty="0" smtClean="0">
                <a:solidFill>
                  <a:schemeClr val="tx1"/>
                </a:solidFill>
                <a:effectLst/>
                <a:latin typeface="Arial"/>
                <a:ea typeface="+mn-ea"/>
                <a:cs typeface="Arial"/>
              </a:rPr>
              <a:t>le DC est divisé entre:</a:t>
            </a:r>
          </a:p>
          <a:p>
            <a:pPr marL="171450" marR="0" lvl="0" indent="-171450" algn="l" defTabSz="457200" rtl="0" eaLnBrk="1" fontAlgn="auto" latinLnBrk="0" hangingPunct="1">
              <a:lnSpc>
                <a:spcPct val="100000"/>
              </a:lnSpc>
              <a:spcBef>
                <a:spcPts val="0"/>
              </a:spcBef>
              <a:spcAft>
                <a:spcPts val="600"/>
              </a:spcAft>
              <a:buClrTx/>
              <a:buSzTx/>
              <a:buFont typeface="Arial"/>
              <a:buChar char="•"/>
              <a:tabLst/>
              <a:defRPr/>
            </a:pPr>
            <a:r>
              <a:rPr lang="fr-FR" sz="1200" kern="1200" baseline="0" dirty="0" smtClean="0">
                <a:solidFill>
                  <a:schemeClr val="tx1"/>
                </a:solidFill>
                <a:effectLst/>
                <a:latin typeface="Arial"/>
                <a:ea typeface="+mn-ea"/>
                <a:cs typeface="Arial"/>
              </a:rPr>
              <a:t>un quart NE qui concentre les </a:t>
            </a:r>
            <a:r>
              <a:rPr lang="fr-FR" sz="1200" kern="1200" dirty="0" smtClean="0">
                <a:solidFill>
                  <a:schemeClr val="tx1"/>
                </a:solidFill>
                <a:effectLst/>
                <a:latin typeface="Arial"/>
                <a:ea typeface="+mn-ea"/>
                <a:cs typeface="Arial"/>
              </a:rPr>
              <a:t>classes aisées (en rouge)</a:t>
            </a:r>
          </a:p>
          <a:p>
            <a:pPr marL="171450" marR="0" lvl="0" indent="-171450" algn="l" defTabSz="457200" rtl="0" eaLnBrk="1" fontAlgn="auto" latinLnBrk="0" hangingPunct="1">
              <a:lnSpc>
                <a:spcPct val="100000"/>
              </a:lnSpc>
              <a:spcBef>
                <a:spcPts val="0"/>
              </a:spcBef>
              <a:spcAft>
                <a:spcPts val="600"/>
              </a:spcAft>
              <a:buClrTx/>
              <a:buSzTx/>
              <a:buFont typeface="Arial"/>
              <a:buChar char="•"/>
              <a:tabLst/>
              <a:defRPr/>
            </a:pPr>
            <a:r>
              <a:rPr lang="fr-FR" sz="1200" kern="1200" dirty="0" smtClean="0">
                <a:solidFill>
                  <a:schemeClr val="tx1"/>
                </a:solidFill>
                <a:effectLst/>
                <a:latin typeface="Arial"/>
                <a:ea typeface="+mn-ea"/>
                <a:cs typeface="Arial"/>
              </a:rPr>
              <a:t>Un tiers sud qui concentre les classes populaires</a:t>
            </a:r>
          </a:p>
          <a:p>
            <a:pPr marL="171450" marR="0" lvl="0" indent="-171450" algn="l" defTabSz="457200" rtl="0" eaLnBrk="1" fontAlgn="auto" latinLnBrk="0" hangingPunct="1">
              <a:lnSpc>
                <a:spcPct val="100000"/>
              </a:lnSpc>
              <a:spcBef>
                <a:spcPts val="0"/>
              </a:spcBef>
              <a:spcAft>
                <a:spcPts val="600"/>
              </a:spcAft>
              <a:buClrTx/>
              <a:buSzTx/>
              <a:buFont typeface="Arial"/>
              <a:buChar char="•"/>
              <a:tabLst/>
              <a:defRPr/>
            </a:pPr>
            <a:r>
              <a:rPr lang="fr-FR" sz="1200" kern="1200" dirty="0" smtClean="0">
                <a:solidFill>
                  <a:schemeClr val="tx1"/>
                </a:solidFill>
                <a:effectLst/>
                <a:latin typeface="Arial"/>
                <a:ea typeface="+mn-ea"/>
                <a:cs typeface="Arial"/>
              </a:rPr>
              <a:t>Un</a:t>
            </a:r>
            <a:r>
              <a:rPr lang="fr-FR" sz="1200" kern="1200" baseline="0" dirty="0" smtClean="0">
                <a:solidFill>
                  <a:schemeClr val="tx1"/>
                </a:solidFill>
                <a:effectLst/>
                <a:latin typeface="Arial"/>
                <a:ea typeface="+mn-ea"/>
                <a:cs typeface="Arial"/>
              </a:rPr>
              <a:t> quadrant ouest plus mixte socialement (classes moyennes)</a:t>
            </a:r>
          </a:p>
          <a:p>
            <a:pPr marL="0" marR="0" lvl="0" indent="0" algn="l" defTabSz="457200" rtl="0" eaLnBrk="1" fontAlgn="auto" latinLnBrk="0" hangingPunct="1">
              <a:lnSpc>
                <a:spcPct val="100000"/>
              </a:lnSpc>
              <a:spcBef>
                <a:spcPts val="0"/>
              </a:spcBef>
              <a:spcAft>
                <a:spcPts val="600"/>
              </a:spcAft>
              <a:buClrTx/>
              <a:buSzTx/>
              <a:buFont typeface="Arial"/>
              <a:buNone/>
              <a:tabLst/>
              <a:defRPr/>
            </a:pPr>
            <a:endParaRPr lang="fr-FR" sz="1200" kern="1200" baseline="0" dirty="0" smtClean="0">
              <a:solidFill>
                <a:schemeClr val="tx1"/>
              </a:solidFill>
              <a:effectLst/>
              <a:latin typeface="Arial"/>
              <a:ea typeface="+mn-ea"/>
              <a:cs typeface="Arial"/>
            </a:endParaRPr>
          </a:p>
          <a:p>
            <a:pPr marL="0" marR="0" lvl="0" indent="0" algn="l" defTabSz="457200" rtl="0" eaLnBrk="1" fontAlgn="auto" latinLnBrk="0" hangingPunct="1">
              <a:lnSpc>
                <a:spcPct val="100000"/>
              </a:lnSpc>
              <a:spcBef>
                <a:spcPts val="0"/>
              </a:spcBef>
              <a:spcAft>
                <a:spcPts val="600"/>
              </a:spcAft>
              <a:buClrTx/>
              <a:buSzTx/>
              <a:buFont typeface="Arial"/>
              <a:buNone/>
              <a:tabLst/>
              <a:defRPr/>
            </a:pPr>
            <a:r>
              <a:rPr lang="fr-FR" sz="1200" kern="1200" baseline="0" dirty="0" smtClean="0">
                <a:solidFill>
                  <a:schemeClr val="tx1"/>
                </a:solidFill>
                <a:effectLst/>
                <a:latin typeface="Arial"/>
                <a:ea typeface="+mn-ea"/>
                <a:cs typeface="Arial"/>
              </a:rPr>
              <a:t>Ce modèle ségrégatif se renforce entre 1993 et 2005 et [CLIC] il se prolonge vers la périphérie </a:t>
            </a:r>
            <a:r>
              <a:rPr lang="fr-FR" sz="1200" b="0" noProof="0" dirty="0" smtClean="0">
                <a:solidFill>
                  <a:srgbClr val="FF6600"/>
                </a:solidFill>
                <a:latin typeface="Arial"/>
                <a:ea typeface="ＭＳ Ｐゴシック" pitchFamily="-65" charset="-128"/>
                <a:cs typeface="Arial"/>
              </a:rPr>
              <a:t>[CLIC]</a:t>
            </a:r>
            <a:r>
              <a:rPr lang="fr-FR" sz="1200" kern="1200" baseline="0" dirty="0" smtClean="0">
                <a:solidFill>
                  <a:schemeClr val="tx1"/>
                </a:solidFill>
                <a:effectLst/>
                <a:latin typeface="Arial"/>
                <a:ea typeface="+mn-ea"/>
                <a:cs typeface="Arial"/>
              </a:rPr>
              <a:t>:</a:t>
            </a:r>
          </a:p>
          <a:p>
            <a:pPr marL="171450" marR="0" lvl="0" indent="-171450" algn="l" defTabSz="457200" rtl="0" eaLnBrk="1" fontAlgn="auto" latinLnBrk="0" hangingPunct="1">
              <a:lnSpc>
                <a:spcPct val="100000"/>
              </a:lnSpc>
              <a:spcBef>
                <a:spcPts val="0"/>
              </a:spcBef>
              <a:spcAft>
                <a:spcPts val="600"/>
              </a:spcAft>
              <a:buClrTx/>
              <a:buSzTx/>
              <a:buFont typeface="Arial"/>
              <a:buChar char="•"/>
              <a:tabLst/>
              <a:defRPr/>
            </a:pPr>
            <a:r>
              <a:rPr lang="fr-FR" sz="1200" kern="1200" dirty="0" smtClean="0">
                <a:solidFill>
                  <a:schemeClr val="tx1"/>
                </a:solidFill>
                <a:effectLst/>
                <a:latin typeface="Arial"/>
                <a:ea typeface="+mn-ea"/>
                <a:cs typeface="Arial"/>
              </a:rPr>
              <a:t>Corridor</a:t>
            </a:r>
            <a:r>
              <a:rPr lang="fr-FR" sz="1200" kern="1200" baseline="0" dirty="0" smtClean="0">
                <a:solidFill>
                  <a:schemeClr val="tx1"/>
                </a:solidFill>
                <a:effectLst/>
                <a:latin typeface="Arial"/>
                <a:ea typeface="+mn-ea"/>
                <a:cs typeface="Arial"/>
              </a:rPr>
              <a:t> Nord (Chia/</a:t>
            </a:r>
            <a:r>
              <a:rPr lang="fr-FR" sz="1200" kern="1200" baseline="0" dirty="0" err="1" smtClean="0">
                <a:solidFill>
                  <a:schemeClr val="tx1"/>
                </a:solidFill>
                <a:effectLst/>
                <a:latin typeface="Arial"/>
                <a:ea typeface="+mn-ea"/>
                <a:cs typeface="Arial"/>
              </a:rPr>
              <a:t>Cajica</a:t>
            </a:r>
            <a:r>
              <a:rPr lang="fr-FR" sz="1200" kern="1200" baseline="0" dirty="0" smtClean="0">
                <a:solidFill>
                  <a:schemeClr val="tx1"/>
                </a:solidFill>
                <a:effectLst/>
                <a:latin typeface="Arial"/>
                <a:ea typeface="+mn-ea"/>
                <a:cs typeface="Arial"/>
              </a:rPr>
              <a:t>/</a:t>
            </a:r>
            <a:r>
              <a:rPr lang="fr-FR" sz="1200" kern="1200" baseline="0" dirty="0" err="1" smtClean="0">
                <a:solidFill>
                  <a:schemeClr val="tx1"/>
                </a:solidFill>
                <a:effectLst/>
                <a:latin typeface="Arial"/>
                <a:ea typeface="+mn-ea"/>
                <a:cs typeface="Arial"/>
              </a:rPr>
              <a:t>Zipaquira</a:t>
            </a:r>
            <a:r>
              <a:rPr lang="fr-FR" sz="1200" kern="1200" baseline="0" dirty="0" smtClean="0">
                <a:solidFill>
                  <a:schemeClr val="tx1"/>
                </a:solidFill>
                <a:effectLst/>
                <a:latin typeface="Arial"/>
                <a:ea typeface="+mn-ea"/>
                <a:cs typeface="Arial"/>
              </a:rPr>
              <a:t>). </a:t>
            </a:r>
          </a:p>
          <a:p>
            <a:pPr marL="171450" marR="0" lvl="0" indent="-171450" algn="l" defTabSz="457200" rtl="0" eaLnBrk="1" fontAlgn="auto" latinLnBrk="0" hangingPunct="1">
              <a:lnSpc>
                <a:spcPct val="100000"/>
              </a:lnSpc>
              <a:spcBef>
                <a:spcPts val="0"/>
              </a:spcBef>
              <a:spcAft>
                <a:spcPts val="600"/>
              </a:spcAft>
              <a:buClrTx/>
              <a:buSzTx/>
              <a:buFont typeface="Arial"/>
              <a:buChar char="•"/>
              <a:tabLst/>
              <a:defRPr/>
            </a:pPr>
            <a:r>
              <a:rPr lang="fr-FR" sz="1200" kern="1200" baseline="0" dirty="0" smtClean="0">
                <a:solidFill>
                  <a:schemeClr val="tx1"/>
                </a:solidFill>
                <a:effectLst/>
                <a:latin typeface="Arial"/>
                <a:ea typeface="+mn-ea"/>
                <a:cs typeface="Arial"/>
              </a:rPr>
              <a:t>Corridor Ouest (</a:t>
            </a:r>
            <a:r>
              <a:rPr lang="fr-FR" sz="1200" kern="1200" baseline="0" dirty="0" err="1" smtClean="0">
                <a:solidFill>
                  <a:schemeClr val="tx1"/>
                </a:solidFill>
                <a:effectLst/>
                <a:latin typeface="Arial"/>
                <a:ea typeface="+mn-ea"/>
                <a:cs typeface="Arial"/>
              </a:rPr>
              <a:t>Mosquera</a:t>
            </a:r>
            <a:r>
              <a:rPr lang="fr-FR" sz="1200" kern="1200" baseline="0" dirty="0" smtClean="0">
                <a:solidFill>
                  <a:schemeClr val="tx1"/>
                </a:solidFill>
                <a:effectLst/>
                <a:latin typeface="Arial"/>
                <a:ea typeface="+mn-ea"/>
                <a:cs typeface="Arial"/>
              </a:rPr>
              <a:t>/</a:t>
            </a:r>
            <a:r>
              <a:rPr lang="fr-FR" sz="1200" kern="1200" baseline="0" dirty="0" err="1" smtClean="0">
                <a:solidFill>
                  <a:schemeClr val="tx1"/>
                </a:solidFill>
                <a:effectLst/>
                <a:latin typeface="Arial"/>
                <a:ea typeface="+mn-ea"/>
                <a:cs typeface="Arial"/>
              </a:rPr>
              <a:t>Funza</a:t>
            </a:r>
            <a:r>
              <a:rPr lang="fr-FR" sz="1200" kern="1200" baseline="0" dirty="0" smtClean="0">
                <a:solidFill>
                  <a:schemeClr val="tx1"/>
                </a:solidFill>
                <a:effectLst/>
                <a:latin typeface="Arial"/>
                <a:ea typeface="+mn-ea"/>
                <a:cs typeface="Arial"/>
              </a:rPr>
              <a:t>/Madrid)</a:t>
            </a:r>
          </a:p>
          <a:p>
            <a:pPr marL="171450" marR="0" lvl="0" indent="-171450" algn="l" defTabSz="457200" rtl="0" eaLnBrk="1" fontAlgn="auto" latinLnBrk="0" hangingPunct="1">
              <a:lnSpc>
                <a:spcPct val="100000"/>
              </a:lnSpc>
              <a:spcBef>
                <a:spcPts val="0"/>
              </a:spcBef>
              <a:spcAft>
                <a:spcPts val="600"/>
              </a:spcAft>
              <a:buClrTx/>
              <a:buSzTx/>
              <a:buFont typeface="Arial"/>
              <a:buChar char="•"/>
              <a:tabLst/>
              <a:defRPr/>
            </a:pPr>
            <a:r>
              <a:rPr lang="fr-FR" sz="1200" kern="1200" baseline="0" dirty="0" smtClean="0">
                <a:solidFill>
                  <a:schemeClr val="tx1"/>
                </a:solidFill>
                <a:effectLst/>
                <a:latin typeface="Arial"/>
                <a:ea typeface="+mn-ea"/>
                <a:cs typeface="Arial"/>
              </a:rPr>
              <a:t>Corridor Sud (</a:t>
            </a:r>
            <a:r>
              <a:rPr lang="fr-FR" sz="1200" kern="1200" baseline="0" dirty="0" err="1" smtClean="0">
                <a:solidFill>
                  <a:schemeClr val="tx1"/>
                </a:solidFill>
                <a:effectLst/>
                <a:latin typeface="Arial"/>
                <a:ea typeface="+mn-ea"/>
                <a:cs typeface="Arial"/>
              </a:rPr>
              <a:t>Soacha</a:t>
            </a:r>
            <a:r>
              <a:rPr lang="fr-FR" sz="1200" kern="1200" baseline="0" dirty="0" smtClean="0">
                <a:solidFill>
                  <a:schemeClr val="tx1"/>
                </a:solidFill>
                <a:effectLst/>
                <a:latin typeface="Arial"/>
                <a:ea typeface="+mn-ea"/>
                <a:cs typeface="Arial"/>
              </a:rPr>
              <a:t>), où des ilots de classes moyennes font néanmoins leur apparition</a:t>
            </a:r>
          </a:p>
          <a:p>
            <a:pPr marL="0" marR="0" lvl="0" indent="0" algn="l" defTabSz="457200" rtl="0" eaLnBrk="1" fontAlgn="auto" latinLnBrk="0" hangingPunct="1">
              <a:lnSpc>
                <a:spcPct val="100000"/>
              </a:lnSpc>
              <a:spcBef>
                <a:spcPts val="0"/>
              </a:spcBef>
              <a:spcAft>
                <a:spcPts val="600"/>
              </a:spcAft>
              <a:buClrTx/>
              <a:buSzTx/>
              <a:buFont typeface="Arial"/>
              <a:buNone/>
              <a:tabLst/>
              <a:defRPr/>
            </a:pPr>
            <a:endParaRPr lang="fr-FR" sz="1200" kern="1200" baseline="0" dirty="0" smtClean="0">
              <a:solidFill>
                <a:schemeClr val="tx1"/>
              </a:solidFill>
              <a:effectLst/>
              <a:latin typeface="Arial"/>
              <a:ea typeface="+mn-ea"/>
              <a:cs typeface="Arial"/>
            </a:endParaRPr>
          </a:p>
          <a:p>
            <a:pPr marL="0" marR="0" lvl="0" indent="0" algn="l" defTabSz="457200" rtl="0" eaLnBrk="1" fontAlgn="auto" latinLnBrk="0" hangingPunct="1">
              <a:lnSpc>
                <a:spcPct val="100000"/>
              </a:lnSpc>
              <a:spcBef>
                <a:spcPts val="0"/>
              </a:spcBef>
              <a:spcAft>
                <a:spcPts val="600"/>
              </a:spcAft>
              <a:buClrTx/>
              <a:buSzTx/>
              <a:buFont typeface="Arial"/>
              <a:buNone/>
              <a:tabLst/>
              <a:defRPr/>
            </a:pPr>
            <a:r>
              <a:rPr lang="fr-FR" sz="1200" i="1" kern="1200" baseline="0" dirty="0" smtClean="0">
                <a:solidFill>
                  <a:schemeClr val="tx1"/>
                </a:solidFill>
                <a:effectLst/>
                <a:latin typeface="Arial"/>
                <a:ea typeface="+mn-ea"/>
                <a:cs typeface="Arial"/>
              </a:rPr>
              <a:t>[OJO: la zone d’enquête de Chia (calée sur celle de 93 et populaire) ne reflète pas la trajectoire sociale (ascendante) du reste du Municipe =&gt; décalage entre </a:t>
            </a:r>
            <a:r>
              <a:rPr lang="fr-FR" sz="1200" i="1" kern="1200" baseline="0" dirty="0" err="1" smtClean="0">
                <a:solidFill>
                  <a:schemeClr val="tx1"/>
                </a:solidFill>
                <a:effectLst/>
                <a:latin typeface="Arial"/>
                <a:ea typeface="+mn-ea"/>
                <a:cs typeface="Arial"/>
              </a:rPr>
              <a:t>Censo</a:t>
            </a:r>
            <a:r>
              <a:rPr lang="fr-FR" sz="1200" i="1" kern="1200" baseline="0" dirty="0" smtClean="0">
                <a:solidFill>
                  <a:schemeClr val="tx1"/>
                </a:solidFill>
                <a:effectLst/>
                <a:latin typeface="Arial"/>
                <a:ea typeface="+mn-ea"/>
                <a:cs typeface="Arial"/>
              </a:rPr>
              <a:t> 2005 et </a:t>
            </a:r>
            <a:r>
              <a:rPr lang="fr-FR" sz="1200" i="1" kern="1200" baseline="0" dirty="0" err="1" smtClean="0">
                <a:solidFill>
                  <a:schemeClr val="tx1"/>
                </a:solidFill>
                <a:effectLst/>
                <a:latin typeface="Arial"/>
                <a:ea typeface="+mn-ea"/>
                <a:cs typeface="Arial"/>
              </a:rPr>
              <a:t>Encuesta</a:t>
            </a:r>
            <a:r>
              <a:rPr lang="fr-FR" sz="1200" i="1" kern="1200" baseline="0" dirty="0" smtClean="0">
                <a:solidFill>
                  <a:schemeClr val="tx1"/>
                </a:solidFill>
                <a:effectLst/>
                <a:latin typeface="Arial"/>
                <a:ea typeface="+mn-ea"/>
                <a:cs typeface="Arial"/>
              </a:rPr>
              <a:t> 2009]</a:t>
            </a:r>
            <a:endParaRPr lang="fr-FR" sz="1200" kern="1200" baseline="0" dirty="0" smtClean="0">
              <a:solidFill>
                <a:schemeClr val="tx1"/>
              </a:solidFill>
              <a:effectLst/>
              <a:latin typeface="Arial"/>
              <a:ea typeface="+mn-ea"/>
              <a:cs typeface="Arial"/>
            </a:endParaRPr>
          </a:p>
          <a:p>
            <a:pPr marL="0" marR="0" lvl="0" indent="0" algn="l" defTabSz="457200" rtl="0" eaLnBrk="1" fontAlgn="auto" latinLnBrk="0" hangingPunct="1">
              <a:lnSpc>
                <a:spcPct val="100000"/>
              </a:lnSpc>
              <a:spcBef>
                <a:spcPts val="0"/>
              </a:spcBef>
              <a:spcAft>
                <a:spcPts val="600"/>
              </a:spcAft>
              <a:buClrTx/>
              <a:buSzTx/>
              <a:buFont typeface="Arial"/>
              <a:buNone/>
              <a:tabLst/>
              <a:defRPr/>
            </a:pPr>
            <a:endParaRPr lang="fr-FR" sz="1200" kern="1200" dirty="0" smtClean="0">
              <a:solidFill>
                <a:schemeClr val="tx1"/>
              </a:solidFill>
              <a:effectLst/>
              <a:latin typeface="Arial"/>
              <a:ea typeface="+mn-ea"/>
              <a:cs typeface="Arial"/>
            </a:endParaRPr>
          </a:p>
          <a:p>
            <a:pPr>
              <a:spcAft>
                <a:spcPts val="600"/>
              </a:spcAft>
            </a:pPr>
            <a:endParaRPr lang="fr-FR" dirty="0">
              <a:latin typeface="Arial"/>
              <a:cs typeface="Arial"/>
            </a:endParaRPr>
          </a:p>
        </p:txBody>
      </p:sp>
      <p:sp>
        <p:nvSpPr>
          <p:cNvPr id="4" name="Espace réservé du numéro de diapositive 3"/>
          <p:cNvSpPr>
            <a:spLocks noGrp="1"/>
          </p:cNvSpPr>
          <p:nvPr>
            <p:ph type="sldNum" sz="quarter" idx="10"/>
          </p:nvPr>
        </p:nvSpPr>
        <p:spPr/>
        <p:txBody>
          <a:bodyPr/>
          <a:lstStyle/>
          <a:p>
            <a:fld id="{8EC1358F-B818-5940-B3A9-9D28F0443295}" type="slidenum">
              <a:rPr lang="fr-FR" smtClean="0"/>
              <a:t>16</a:t>
            </a:fld>
            <a:endParaRPr lang="fr-FR"/>
          </a:p>
        </p:txBody>
      </p:sp>
    </p:spTree>
    <p:extLst>
      <p:ext uri="{BB962C8B-B14F-4D97-AF65-F5344CB8AC3E}">
        <p14:creationId xmlns:p14="http://schemas.microsoft.com/office/powerpoint/2010/main" val="872969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fr-FR" sz="1200" b="1" kern="1200" dirty="0" smtClean="0">
                <a:solidFill>
                  <a:schemeClr val="tx1"/>
                </a:solidFill>
                <a:effectLst/>
                <a:latin typeface="Arial"/>
                <a:ea typeface="+mn-ea"/>
                <a:cs typeface="Arial"/>
              </a:rPr>
              <a:t>DIAPO FACULTATIVE (possibilité de passer directement à la suivante) </a:t>
            </a:r>
            <a:r>
              <a:rPr lang="fr-FR" sz="1200" kern="1200" dirty="0" smtClean="0">
                <a:solidFill>
                  <a:schemeClr val="tx1"/>
                </a:solidFill>
                <a:effectLst/>
                <a:latin typeface="Arial"/>
                <a:ea typeface="+mn-ea"/>
                <a:cs typeface="Arial"/>
              </a:rPr>
              <a:t>: </a:t>
            </a:r>
          </a:p>
          <a:p>
            <a:pPr marL="0" marR="0" lvl="0" indent="0" algn="l" defTabSz="457200" rtl="0" eaLnBrk="1" fontAlgn="auto" latinLnBrk="0" hangingPunct="1">
              <a:lnSpc>
                <a:spcPct val="100000"/>
              </a:lnSpc>
              <a:spcBef>
                <a:spcPts val="0"/>
              </a:spcBef>
              <a:spcAft>
                <a:spcPts val="600"/>
              </a:spcAft>
              <a:buClrTx/>
              <a:buSzTx/>
              <a:buFontTx/>
              <a:buNone/>
              <a:tabLst/>
              <a:defRPr/>
            </a:pPr>
            <a:r>
              <a:rPr lang="fr-FR" sz="1200" kern="1200" dirty="0" smtClean="0">
                <a:solidFill>
                  <a:schemeClr val="tx1"/>
                </a:solidFill>
                <a:effectLst/>
                <a:latin typeface="Arial"/>
                <a:ea typeface="+mn-ea"/>
                <a:cs typeface="Arial"/>
              </a:rPr>
              <a:t>Cette diapo centrée sue les navettes au départ de la zone d’enquête de Madrid en 1993 et 2009  illustre </a:t>
            </a:r>
            <a:r>
              <a:rPr lang="fr-FR" sz="1200" kern="1200" baseline="0" dirty="0" smtClean="0">
                <a:solidFill>
                  <a:schemeClr val="tx1"/>
                </a:solidFill>
                <a:effectLst/>
                <a:latin typeface="Arial"/>
                <a:ea typeface="+mn-ea"/>
                <a:cs typeface="Arial"/>
              </a:rPr>
              <a:t>la complexification que l’on vient d’évoquer:</a:t>
            </a:r>
          </a:p>
          <a:p>
            <a:pPr marL="171450" marR="0" lvl="0" indent="-171450" algn="l" defTabSz="457200" rtl="0" eaLnBrk="1" fontAlgn="auto" latinLnBrk="0" hangingPunct="1">
              <a:lnSpc>
                <a:spcPct val="100000"/>
              </a:lnSpc>
              <a:spcBef>
                <a:spcPts val="0"/>
              </a:spcBef>
              <a:spcAft>
                <a:spcPts val="600"/>
              </a:spcAft>
              <a:buClrTx/>
              <a:buSzTx/>
              <a:buFontTx/>
              <a:buChar char="-"/>
              <a:tabLst/>
              <a:defRPr/>
            </a:pPr>
            <a:r>
              <a:rPr lang="fr-FR" sz="1200" kern="1200" dirty="0" smtClean="0">
                <a:solidFill>
                  <a:schemeClr val="tx1"/>
                </a:solidFill>
                <a:effectLst/>
                <a:latin typeface="Arial"/>
                <a:ea typeface="+mn-ea"/>
                <a:cs typeface="Arial"/>
              </a:rPr>
              <a:t>[CLIC]</a:t>
            </a:r>
            <a:r>
              <a:rPr lang="fr-FR" sz="1200" kern="1200" baseline="0" dirty="0" smtClean="0">
                <a:solidFill>
                  <a:schemeClr val="tx1"/>
                </a:solidFill>
                <a:effectLst/>
                <a:latin typeface="Arial"/>
                <a:ea typeface="+mn-ea"/>
                <a:cs typeface="Arial"/>
              </a:rPr>
              <a:t> </a:t>
            </a:r>
            <a:r>
              <a:rPr lang="fr-FR" sz="1200" kern="1200" dirty="0" smtClean="0">
                <a:solidFill>
                  <a:schemeClr val="tx1"/>
                </a:solidFill>
                <a:effectLst/>
                <a:latin typeface="Arial"/>
                <a:ea typeface="+mn-ea"/>
                <a:cs typeface="Arial"/>
              </a:rPr>
              <a:t>Contrairement</a:t>
            </a:r>
            <a:r>
              <a:rPr lang="fr-FR" sz="1200" kern="1200" baseline="0" dirty="0" smtClean="0">
                <a:solidFill>
                  <a:schemeClr val="tx1"/>
                </a:solidFill>
                <a:effectLst/>
                <a:latin typeface="Arial"/>
                <a:ea typeface="+mn-ea"/>
                <a:cs typeface="Arial"/>
              </a:rPr>
              <a:t> à ce qu’on aurait pu attendre, les navettes de Madrid vers Bogota (en bleu) n’ont pas augmenté entre les deux dates. Les conditions de transport vers le DC expliquent en partie cette stagnation (temps et coûts de transport élevés), </a:t>
            </a:r>
            <a:r>
              <a:rPr lang="fr-FR" sz="1200" i="1" kern="1200" baseline="0" dirty="0" smtClean="0">
                <a:solidFill>
                  <a:schemeClr val="tx1"/>
                </a:solidFill>
                <a:effectLst/>
                <a:latin typeface="Arial"/>
                <a:ea typeface="+mn-ea"/>
                <a:cs typeface="Arial"/>
              </a:rPr>
              <a:t>[ainsi qu’un décalage entre la spécialisation de la m/</a:t>
            </a:r>
            <a:r>
              <a:rPr lang="fr-FR" sz="1200" i="1" kern="1200" baseline="0" dirty="0" err="1" smtClean="0">
                <a:solidFill>
                  <a:schemeClr val="tx1"/>
                </a:solidFill>
                <a:effectLst/>
                <a:latin typeface="Arial"/>
                <a:ea typeface="+mn-ea"/>
                <a:cs typeface="Arial"/>
              </a:rPr>
              <a:t>oe</a:t>
            </a:r>
            <a:r>
              <a:rPr lang="fr-FR" sz="1200" i="1" kern="1200" baseline="0" dirty="0" smtClean="0">
                <a:solidFill>
                  <a:schemeClr val="tx1"/>
                </a:solidFill>
                <a:effectLst/>
                <a:latin typeface="Arial"/>
                <a:ea typeface="+mn-ea"/>
                <a:cs typeface="Arial"/>
              </a:rPr>
              <a:t> locale (ouvrière) et l’offre d’emploi dans la capitale]</a:t>
            </a:r>
          </a:p>
          <a:p>
            <a:pPr marL="171450" marR="0" lvl="0" indent="-171450" algn="l" defTabSz="457200" rtl="0" eaLnBrk="1" fontAlgn="auto" latinLnBrk="0" hangingPunct="1">
              <a:lnSpc>
                <a:spcPct val="100000"/>
              </a:lnSpc>
              <a:spcBef>
                <a:spcPts val="0"/>
              </a:spcBef>
              <a:spcAft>
                <a:spcPts val="600"/>
              </a:spcAft>
              <a:buClrTx/>
              <a:buSzTx/>
              <a:buFontTx/>
              <a:buChar char="-"/>
              <a:tabLst/>
              <a:defRPr/>
            </a:pPr>
            <a:r>
              <a:rPr lang="fr-FR" sz="1200" i="0" kern="1200" baseline="0" dirty="0" smtClean="0">
                <a:solidFill>
                  <a:schemeClr val="tx1"/>
                </a:solidFill>
                <a:effectLst/>
                <a:latin typeface="Arial"/>
                <a:ea typeface="+mn-ea"/>
                <a:cs typeface="Arial"/>
              </a:rPr>
              <a:t>[CLIC] Ce sont les emplois dans les municipalités voisines de la Savane (en rouge) qui ont le plus augmenté (industrie et floriculture principalement) </a:t>
            </a:r>
          </a:p>
          <a:p>
            <a:pPr marL="0" marR="0" lvl="0" indent="0" algn="l" defTabSz="457200" rtl="0" eaLnBrk="1" fontAlgn="auto" latinLnBrk="0" hangingPunct="1">
              <a:lnSpc>
                <a:spcPct val="100000"/>
              </a:lnSpc>
              <a:spcBef>
                <a:spcPts val="0"/>
              </a:spcBef>
              <a:spcAft>
                <a:spcPts val="600"/>
              </a:spcAft>
              <a:buClrTx/>
              <a:buSzTx/>
              <a:buFontTx/>
              <a:buNone/>
              <a:tabLst/>
              <a:defRPr/>
            </a:pPr>
            <a:r>
              <a:rPr lang="fr-FR" sz="1200" i="0" kern="1200" baseline="0" dirty="0" smtClean="0">
                <a:solidFill>
                  <a:schemeClr val="tx1"/>
                </a:solidFill>
                <a:effectLst/>
                <a:latin typeface="Arial"/>
                <a:ea typeface="+mn-ea"/>
                <a:cs typeface="Arial"/>
              </a:rPr>
              <a:t>=&gt; Confirme l’idée que Madrid est plus intégré au marché du travail de la « savane » (m/</a:t>
            </a:r>
            <a:r>
              <a:rPr lang="fr-FR" sz="1200" i="0" kern="1200" baseline="0" dirty="0" err="1" smtClean="0">
                <a:solidFill>
                  <a:schemeClr val="tx1"/>
                </a:solidFill>
                <a:effectLst/>
                <a:latin typeface="Arial"/>
                <a:ea typeface="+mn-ea"/>
                <a:cs typeface="Arial"/>
              </a:rPr>
              <a:t>oe</a:t>
            </a:r>
            <a:r>
              <a:rPr lang="fr-FR" sz="1200" i="0" kern="1200" baseline="0" dirty="0" smtClean="0">
                <a:solidFill>
                  <a:schemeClr val="tx1"/>
                </a:solidFill>
                <a:effectLst/>
                <a:latin typeface="Arial"/>
                <a:ea typeface="+mn-ea"/>
                <a:cs typeface="Arial"/>
              </a:rPr>
              <a:t> ouvrière et nombreux emplois dans les fleurs, l’industrie ou l’agriculture) qu’à celui de la capitale colombienne (où les emplois sont plus qualifiés)</a:t>
            </a:r>
          </a:p>
        </p:txBody>
      </p:sp>
      <p:sp>
        <p:nvSpPr>
          <p:cNvPr id="4" name="Espace réservé du numéro de diapositive 3"/>
          <p:cNvSpPr>
            <a:spLocks noGrp="1"/>
          </p:cNvSpPr>
          <p:nvPr>
            <p:ph type="sldNum" sz="quarter" idx="10"/>
          </p:nvPr>
        </p:nvSpPr>
        <p:spPr/>
        <p:txBody>
          <a:bodyPr/>
          <a:lstStyle/>
          <a:p>
            <a:fld id="{8EC1358F-B818-5940-B3A9-9D28F0443295}" type="slidenum">
              <a:rPr lang="fr-FR" smtClean="0"/>
              <a:t>17</a:t>
            </a:fld>
            <a:endParaRPr lang="fr-FR"/>
          </a:p>
        </p:txBody>
      </p:sp>
    </p:spTree>
    <p:extLst>
      <p:ext uri="{BB962C8B-B14F-4D97-AF65-F5344CB8AC3E}">
        <p14:creationId xmlns:p14="http://schemas.microsoft.com/office/powerpoint/2010/main" val="106388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spcAft>
                <a:spcPts val="600"/>
              </a:spcAft>
            </a:pPr>
            <a:r>
              <a:rPr lang="fr-FR" sz="1200" kern="1200" dirty="0" smtClean="0">
                <a:solidFill>
                  <a:schemeClr val="tx1"/>
                </a:solidFill>
                <a:effectLst/>
                <a:latin typeface="Arial" panose="020B0604020202020204" pitchFamily="34" charset="0"/>
                <a:ea typeface="+mn-ea"/>
                <a:cs typeface="Arial" panose="020B0604020202020204" pitchFamily="34" charset="0"/>
              </a:rPr>
              <a:t>[CLIC] </a:t>
            </a:r>
            <a:r>
              <a:rPr lang="fr-FR" sz="1200" kern="1200" dirty="0" err="1" smtClean="0">
                <a:solidFill>
                  <a:schemeClr val="tx1"/>
                </a:solidFill>
                <a:effectLst/>
                <a:latin typeface="Arial" panose="020B0604020202020204" pitchFamily="34" charset="0"/>
                <a:ea typeface="+mn-ea"/>
                <a:cs typeface="Arial" panose="020B0604020202020204" pitchFamily="34" charset="0"/>
              </a:rPr>
              <a:t>Pbmatique</a:t>
            </a:r>
            <a:r>
              <a:rPr lang="fr-FR" sz="1200" kern="1200" dirty="0" smtClean="0">
                <a:solidFill>
                  <a:schemeClr val="tx1"/>
                </a:solidFill>
                <a:effectLst/>
                <a:latin typeface="Arial" panose="020B0604020202020204" pitchFamily="34" charset="0"/>
                <a:ea typeface="+mn-ea"/>
                <a:cs typeface="Arial" panose="020B0604020202020204" pitchFamily="34" charset="0"/>
              </a:rPr>
              <a:t> générale. AAP du colloque insiste sur la place des espaces périphériques dans les mutations mondialisation et notamment les flux que ces périphéries entretiennent avec autres espaces. </a:t>
            </a:r>
          </a:p>
          <a:p>
            <a:pPr>
              <a:spcAft>
                <a:spcPts val="600"/>
              </a:spcAft>
            </a:pPr>
            <a:r>
              <a:rPr lang="fr-FR" sz="1200" kern="1200" dirty="0" smtClean="0">
                <a:solidFill>
                  <a:schemeClr val="tx1"/>
                </a:solidFill>
                <a:effectLst/>
                <a:latin typeface="Arial" panose="020B0604020202020204" pitchFamily="34" charset="0"/>
                <a:ea typeface="+mn-ea"/>
                <a:cs typeface="Arial" panose="020B0604020202020204" pitchFamily="34" charset="0"/>
              </a:rPr>
              <a:t>=&gt; Cette question croise celle de nos propres recherches sur relations centre périphérie à l’échelle métropolitaine en Amérique latine, étudié dans 3 villes : Bogota, Santiago, SP. </a:t>
            </a:r>
          </a:p>
          <a:p>
            <a:pPr>
              <a:spcAft>
                <a:spcPts val="600"/>
              </a:spcAft>
            </a:pPr>
            <a:r>
              <a:rPr lang="fr-FR" sz="1200" kern="1200" dirty="0" smtClean="0">
                <a:solidFill>
                  <a:schemeClr val="tx1"/>
                </a:solidFill>
                <a:effectLst/>
                <a:latin typeface="Arial" panose="020B0604020202020204" pitchFamily="34" charset="0"/>
                <a:ea typeface="+mn-ea"/>
                <a:cs typeface="Arial" panose="020B0604020202020204" pitchFamily="34" charset="0"/>
              </a:rPr>
              <a:t>Intérêt des espaces « </a:t>
            </a:r>
            <a:r>
              <a:rPr lang="fr-FR" sz="1200" kern="1200" dirty="0" err="1" smtClean="0">
                <a:solidFill>
                  <a:schemeClr val="tx1"/>
                </a:solidFill>
                <a:effectLst/>
                <a:latin typeface="Arial" panose="020B0604020202020204" pitchFamily="34" charset="0"/>
                <a:ea typeface="+mn-ea"/>
                <a:cs typeface="Arial" panose="020B0604020202020204" pitchFamily="34" charset="0"/>
              </a:rPr>
              <a:t>périmétropolitains</a:t>
            </a:r>
            <a:r>
              <a:rPr lang="fr-FR" sz="1200" kern="1200" dirty="0" smtClean="0">
                <a:solidFill>
                  <a:schemeClr val="tx1"/>
                </a:solidFill>
                <a:effectLst/>
                <a:latin typeface="Arial" panose="020B0604020202020204" pitchFamily="34" charset="0"/>
                <a:ea typeface="+mn-ea"/>
                <a:cs typeface="Arial" panose="020B0604020202020204" pitchFamily="34" charset="0"/>
              </a:rPr>
              <a:t> » = pression maximale pdt toute phase de « transition urbaine » (2de moitié </a:t>
            </a:r>
            <a:r>
              <a:rPr lang="fr-FR" sz="1200" kern="1200" dirty="0" err="1" smtClean="0">
                <a:solidFill>
                  <a:schemeClr val="tx1"/>
                </a:solidFill>
                <a:effectLst/>
                <a:latin typeface="Arial" panose="020B0604020202020204" pitchFamily="34" charset="0"/>
                <a:ea typeface="+mn-ea"/>
                <a:cs typeface="Arial" panose="020B0604020202020204" pitchFamily="34" charset="0"/>
              </a:rPr>
              <a:t>XX°s</a:t>
            </a:r>
            <a:r>
              <a:rPr lang="fr-FR" sz="1200" kern="1200" dirty="0" smtClean="0">
                <a:solidFill>
                  <a:schemeClr val="tx1"/>
                </a:solidFill>
                <a:effectLst/>
                <a:latin typeface="Arial" panose="020B0604020202020204" pitchFamily="34" charset="0"/>
                <a:ea typeface="+mn-ea"/>
                <a:cs typeface="Arial" panose="020B0604020202020204" pitchFamily="34" charset="0"/>
              </a:rPr>
              <a:t>.) en termes d’étalement urbain, de réception de flux migratoires (internationaux/internes/de proximité), de concentration de la pauvreté et de production d’une grande quantité de logements, en majorité populaire et informels =&gt; image de « cités dortoirs » (dépourvus d’emplois) et d’espace de relégation sociale =&gt; fonctionnent à ce titre comme des « périphéries dominées » selon modèle classique d’A. Reynaud cité dans AAP (</a:t>
            </a:r>
            <a:r>
              <a:rPr lang="fr-FR" sz="1200" i="1" kern="1200" dirty="0" smtClean="0">
                <a:solidFill>
                  <a:schemeClr val="tx1"/>
                </a:solidFill>
                <a:effectLst/>
                <a:latin typeface="Arial" panose="020B0604020202020204" pitchFamily="34" charset="0"/>
                <a:ea typeface="+mn-ea"/>
                <a:cs typeface="Arial" panose="020B0604020202020204" pitchFamily="34" charset="0"/>
              </a:rPr>
              <a:t>Société, espace et justice</a:t>
            </a:r>
            <a:r>
              <a:rPr lang="fr-FR" sz="1200" kern="1200" dirty="0" smtClean="0">
                <a:solidFill>
                  <a:schemeClr val="tx1"/>
                </a:solidFill>
                <a:effectLst/>
                <a:latin typeface="Arial" panose="020B0604020202020204" pitchFamily="34" charset="0"/>
                <a:ea typeface="+mn-ea"/>
                <a:cs typeface="Arial" panose="020B0604020202020204" pitchFamily="34" charset="0"/>
              </a:rPr>
              <a:t>, 1981) </a:t>
            </a:r>
          </a:p>
          <a:p>
            <a:pPr>
              <a:spcAft>
                <a:spcPts val="600"/>
              </a:spcAft>
            </a:pPr>
            <a:r>
              <a:rPr lang="fr-FR" sz="1200" kern="1200" dirty="0" smtClean="0">
                <a:solidFill>
                  <a:schemeClr val="tx1"/>
                </a:solidFill>
                <a:effectLst/>
                <a:latin typeface="Arial" panose="020B0604020202020204" pitchFamily="34" charset="0"/>
                <a:ea typeface="+mn-ea"/>
                <a:cs typeface="Arial" panose="020B0604020202020204" pitchFamily="34" charset="0"/>
              </a:rPr>
              <a:t>[CLIC] Bogota a été affectée par la mondialisation fin XX°/Début XXI°, avec le fameux tournant néolibéral qui coïncide chronologiquement avec le tournant démocratique et décentralisateur qui a changé durablement les règles de la gouvernance urbaine locale. </a:t>
            </a:r>
          </a:p>
          <a:p>
            <a:pPr>
              <a:spcAft>
                <a:spcPts val="600"/>
              </a:spcAft>
            </a:pPr>
            <a:r>
              <a:rPr lang="fr-FR" sz="1200" kern="1200" dirty="0" smtClean="0">
                <a:solidFill>
                  <a:schemeClr val="tx1"/>
                </a:solidFill>
                <a:effectLst/>
                <a:latin typeface="Arial" panose="020B0604020202020204" pitchFamily="34" charset="0"/>
                <a:ea typeface="+mn-ea"/>
                <a:cs typeface="Arial" panose="020B0604020202020204" pitchFamily="34" charset="0"/>
              </a:rPr>
              <a:t>On insistera peu dans cette communication sur la </a:t>
            </a:r>
            <a:r>
              <a:rPr lang="fr-FR" sz="1200" b="1" kern="1200" dirty="0" smtClean="0">
                <a:solidFill>
                  <a:schemeClr val="tx1"/>
                </a:solidFill>
                <a:effectLst/>
                <a:latin typeface="Arial" panose="020B0604020202020204" pitchFamily="34" charset="0"/>
                <a:ea typeface="+mn-ea"/>
                <a:cs typeface="Arial" panose="020B0604020202020204" pitchFamily="34" charset="0"/>
              </a:rPr>
              <a:t>mondialisation en tant que processus</a:t>
            </a:r>
            <a:r>
              <a:rPr lang="fr-FR" sz="1200" kern="1200" dirty="0" smtClean="0">
                <a:solidFill>
                  <a:schemeClr val="tx1"/>
                </a:solidFill>
                <a:effectLst/>
                <a:latin typeface="Arial" panose="020B0604020202020204" pitchFamily="34" charset="0"/>
                <a:ea typeface="+mn-ea"/>
                <a:cs typeface="Arial" panose="020B0604020202020204" pitchFamily="34" charset="0"/>
              </a:rPr>
              <a:t>, même si celle-ci constitue un élément de contexte omniprésent, à travers la concentration des activités productives au sein et autour de la capitale colombienne, en lien avec le processus de métropolisation et le commerce international (ex: de la floriculture ou des Zones franches/ Parcs industriels à proximité de l’aéroport). Les flux migratoires internationaux en revanche restent limités, du moins les flux entrants, la Colombie restant avant tout un pays d’émigration </a:t>
            </a:r>
            <a:r>
              <a:rPr lang="fr-FR" sz="1200" i="1" kern="1200" dirty="0" smtClean="0">
                <a:solidFill>
                  <a:schemeClr val="tx1"/>
                </a:solidFill>
                <a:effectLst/>
                <a:latin typeface="Arial" panose="020B0604020202020204" pitchFamily="34" charset="0"/>
                <a:ea typeface="+mn-ea"/>
                <a:cs typeface="Arial" panose="020B0604020202020204" pitchFamily="34" charset="0"/>
              </a:rPr>
              <a:t>[pas sans conséquences sur le </a:t>
            </a:r>
            <a:r>
              <a:rPr lang="fr-FR" sz="1200" i="1" kern="1200" dirty="0" err="1" smtClean="0">
                <a:solidFill>
                  <a:schemeClr val="tx1"/>
                </a:solidFill>
                <a:effectLst/>
                <a:latin typeface="Arial" panose="020B0604020202020204" pitchFamily="34" charset="0"/>
                <a:ea typeface="+mn-ea"/>
                <a:cs typeface="Arial" panose="020B0604020202020204" pitchFamily="34" charset="0"/>
              </a:rPr>
              <a:t>dvpt</a:t>
            </a:r>
            <a:r>
              <a:rPr lang="fr-FR" sz="1200" i="1" kern="1200" dirty="0" smtClean="0">
                <a:solidFill>
                  <a:schemeClr val="tx1"/>
                </a:solidFill>
                <a:effectLst/>
                <a:latin typeface="Arial" panose="020B0604020202020204" pitchFamily="34" charset="0"/>
                <a:ea typeface="+mn-ea"/>
                <a:cs typeface="Arial" panose="020B0604020202020204" pitchFamily="34" charset="0"/>
              </a:rPr>
              <a:t> urbain / </a:t>
            </a:r>
            <a:r>
              <a:rPr lang="fr-FR" sz="1200" i="1" kern="1200" dirty="0" err="1" smtClean="0">
                <a:solidFill>
                  <a:schemeClr val="tx1"/>
                </a:solidFill>
                <a:effectLst/>
                <a:latin typeface="Arial" panose="020B0604020202020204" pitchFamily="34" charset="0"/>
                <a:ea typeface="+mn-ea"/>
                <a:cs typeface="Arial" panose="020B0604020202020204" pitchFamily="34" charset="0"/>
              </a:rPr>
              <a:t>these</a:t>
            </a:r>
            <a:r>
              <a:rPr lang="fr-FR" sz="1200" i="1" kern="1200" dirty="0" smtClean="0">
                <a:solidFill>
                  <a:schemeClr val="tx1"/>
                </a:solidFill>
                <a:effectLst/>
                <a:latin typeface="Arial" panose="020B0604020202020204" pitchFamily="34" charset="0"/>
                <a:ea typeface="+mn-ea"/>
                <a:cs typeface="Arial" panose="020B0604020202020204" pitchFamily="34" charset="0"/>
              </a:rPr>
              <a:t> Harold / mais pas </a:t>
            </a:r>
            <a:r>
              <a:rPr lang="fr-FR" sz="1200" i="1" kern="1200" dirty="0" err="1" smtClean="0">
                <a:solidFill>
                  <a:schemeClr val="tx1"/>
                </a:solidFill>
                <a:effectLst/>
                <a:latin typeface="Arial" panose="020B0604020202020204" pitchFamily="34" charset="0"/>
                <a:ea typeface="+mn-ea"/>
                <a:cs typeface="Arial" panose="020B0604020202020204" pitchFamily="34" charset="0"/>
              </a:rPr>
              <a:t>dvpé</a:t>
            </a:r>
            <a:r>
              <a:rPr lang="fr-FR" sz="1200" i="1" kern="1200" dirty="0" smtClean="0">
                <a:solidFill>
                  <a:schemeClr val="tx1"/>
                </a:solidFill>
                <a:effectLst/>
                <a:latin typeface="Arial" panose="020B0604020202020204" pitchFamily="34" charset="0"/>
                <a:ea typeface="+mn-ea"/>
                <a:cs typeface="Arial" panose="020B0604020202020204" pitchFamily="34" charset="0"/>
              </a:rPr>
              <a:t> ici]</a:t>
            </a:r>
            <a:endParaRPr lang="fr-FR" sz="1200" kern="1200" dirty="0" smtClean="0">
              <a:solidFill>
                <a:schemeClr val="tx1"/>
              </a:solidFill>
              <a:effectLst/>
              <a:latin typeface="Arial" panose="020B0604020202020204" pitchFamily="34" charset="0"/>
              <a:ea typeface="+mn-ea"/>
              <a:cs typeface="Arial" panose="020B0604020202020204" pitchFamily="34" charset="0"/>
            </a:endParaRPr>
          </a:p>
          <a:p>
            <a:pPr>
              <a:spcAft>
                <a:spcPts val="600"/>
              </a:spcAft>
            </a:pPr>
            <a:r>
              <a:rPr lang="fr-FR" sz="1200" kern="1200" dirty="0" smtClean="0">
                <a:solidFill>
                  <a:schemeClr val="tx1"/>
                </a:solidFill>
                <a:effectLst/>
                <a:latin typeface="Arial" panose="020B0604020202020204" pitchFamily="34" charset="0"/>
                <a:ea typeface="+mn-ea"/>
                <a:cs typeface="Arial" panose="020B0604020202020204" pitchFamily="34" charset="0"/>
              </a:rPr>
              <a:t>[CLIC] la communication est plutôt centrée sur la </a:t>
            </a:r>
            <a:r>
              <a:rPr lang="fr-FR" sz="1200" b="1" kern="1200" dirty="0" smtClean="0">
                <a:solidFill>
                  <a:schemeClr val="tx1"/>
                </a:solidFill>
                <a:effectLst/>
                <a:latin typeface="Arial" panose="020B0604020202020204" pitchFamily="34" charset="0"/>
                <a:ea typeface="+mn-ea"/>
                <a:cs typeface="Arial" panose="020B0604020202020204" pitchFamily="34" charset="0"/>
              </a:rPr>
              <a:t>place des périphéries dans le fonctionnement métropolitain</a:t>
            </a:r>
            <a:r>
              <a:rPr lang="fr-FR" sz="1200" kern="1200" dirty="0" smtClean="0">
                <a:solidFill>
                  <a:schemeClr val="tx1"/>
                </a:solidFill>
                <a:effectLst/>
                <a:latin typeface="Arial" panose="020B0604020202020204" pitchFamily="34" charset="0"/>
                <a:ea typeface="+mn-ea"/>
                <a:cs typeface="Arial" panose="020B0604020202020204" pitchFamily="34" charset="0"/>
              </a:rPr>
              <a:t>, à travers la mesure des flux centre-périphérie [AXE 1 AAP]</a:t>
            </a:r>
          </a:p>
          <a:p>
            <a:pPr>
              <a:spcAft>
                <a:spcPts val="600"/>
              </a:spcAft>
            </a:pPr>
            <a:r>
              <a:rPr lang="fr-FR" sz="1200" kern="1200" dirty="0" smtClean="0">
                <a:solidFill>
                  <a:schemeClr val="tx1"/>
                </a:solidFill>
                <a:effectLst/>
                <a:latin typeface="Arial" panose="020B0604020202020204" pitchFamily="34" charset="0"/>
                <a:ea typeface="+mn-ea"/>
                <a:cs typeface="Arial" panose="020B0604020202020204" pitchFamily="34" charset="0"/>
              </a:rPr>
              <a:t>L’intérêt de l’exercice = possibilité de procéder à une étude diachronique de l’évolution des périphéries métropolitaines grâce à la réalisation, à 16 ans d’intervalle, de deux enquêtes extrêmement fouillées et largement comparables entre elles sur l’évolution des dynamiques urbaines et des formes de mobilité depuis les années 1980 dans l’AM de Bogota </a:t>
            </a:r>
          </a:p>
          <a:p>
            <a:pPr lvl="0">
              <a:spcAft>
                <a:spcPts val="600"/>
              </a:spcAft>
            </a:pPr>
            <a:r>
              <a:rPr lang="fr-FR" sz="1200" kern="1200" dirty="0" smtClean="0">
                <a:solidFill>
                  <a:schemeClr val="tx1"/>
                </a:solidFill>
                <a:effectLst/>
                <a:latin typeface="Arial" panose="020B0604020202020204" pitchFamily="34" charset="0"/>
                <a:ea typeface="+mn-ea"/>
                <a:cs typeface="Arial" panose="020B0604020202020204" pitchFamily="34" charset="0"/>
              </a:rPr>
              <a:t>CEDE-ORSTOM 1993 (</a:t>
            </a:r>
            <a:r>
              <a:rPr lang="fr-FR" sz="1200" kern="1200" dirty="0" err="1" smtClean="0">
                <a:solidFill>
                  <a:schemeClr val="tx1"/>
                </a:solidFill>
                <a:effectLst/>
                <a:latin typeface="Arial" panose="020B0604020202020204" pitchFamily="34" charset="0"/>
                <a:ea typeface="+mn-ea"/>
                <a:cs typeface="Arial" panose="020B0604020202020204" pitchFamily="34" charset="0"/>
              </a:rPr>
              <a:t>Dir</a:t>
            </a:r>
            <a:r>
              <a:rPr lang="fr-FR" sz="1200" kern="1200" dirty="0" smtClean="0">
                <a:solidFill>
                  <a:schemeClr val="tx1"/>
                </a:solidFill>
                <a:effectLst/>
                <a:latin typeface="Arial" panose="020B0604020202020204" pitchFamily="34" charset="0"/>
                <a:ea typeface="+mn-ea"/>
                <a:cs typeface="Arial" panose="020B0604020202020204" pitchFamily="34" charset="0"/>
              </a:rPr>
              <a:t>. </a:t>
            </a:r>
            <a:r>
              <a:rPr lang="fr-FR" sz="1200" kern="1200" dirty="0" err="1" smtClean="0">
                <a:solidFill>
                  <a:schemeClr val="tx1"/>
                </a:solidFill>
                <a:effectLst/>
                <a:latin typeface="Arial" panose="020B0604020202020204" pitchFamily="34" charset="0"/>
                <a:ea typeface="+mn-ea"/>
                <a:cs typeface="Arial" panose="020B0604020202020204" pitchFamily="34" charset="0"/>
              </a:rPr>
              <a:t>Dureau</a:t>
            </a:r>
            <a:r>
              <a:rPr lang="fr-FR" sz="1200" kern="1200" dirty="0" smtClean="0">
                <a:solidFill>
                  <a:schemeClr val="tx1"/>
                </a:solidFill>
                <a:effectLst/>
                <a:latin typeface="Arial" panose="020B0604020202020204" pitchFamily="34" charset="0"/>
                <a:ea typeface="+mn-ea"/>
                <a:cs typeface="Arial" panose="020B0604020202020204" pitchFamily="34" charset="0"/>
              </a:rPr>
              <a:t> </a:t>
            </a:r>
            <a:r>
              <a:rPr lang="fr-FR" sz="1200" kern="1200" dirty="0" err="1" smtClean="0">
                <a:solidFill>
                  <a:schemeClr val="tx1"/>
                </a:solidFill>
                <a:effectLst/>
                <a:latin typeface="Arial" panose="020B0604020202020204" pitchFamily="34" charset="0"/>
                <a:ea typeface="+mn-ea"/>
                <a:cs typeface="Arial" panose="020B0604020202020204" pitchFamily="34" charset="0"/>
              </a:rPr>
              <a:t>Florez</a:t>
            </a:r>
            <a:r>
              <a:rPr lang="fr-FR" sz="1200" kern="1200" dirty="0" smtClean="0">
                <a:solidFill>
                  <a:schemeClr val="tx1"/>
                </a:solidFill>
                <a:effectLst/>
                <a:latin typeface="Arial" panose="020B0604020202020204" pitchFamily="34" charset="0"/>
                <a:ea typeface="+mn-ea"/>
                <a:cs typeface="Arial" panose="020B0604020202020204" pitchFamily="34" charset="0"/>
              </a:rPr>
              <a:t>) : Bogota</a:t>
            </a:r>
          </a:p>
          <a:p>
            <a:pPr lvl="0">
              <a:spcAft>
                <a:spcPts val="600"/>
              </a:spcAft>
            </a:pPr>
            <a:r>
              <a:rPr lang="fr-FR" sz="1200" kern="1200" dirty="0" smtClean="0">
                <a:solidFill>
                  <a:schemeClr val="tx1"/>
                </a:solidFill>
                <a:effectLst/>
                <a:latin typeface="Arial" panose="020B0604020202020204" pitchFamily="34" charset="0"/>
                <a:ea typeface="+mn-ea"/>
                <a:cs typeface="Arial" panose="020B0604020202020204" pitchFamily="34" charset="0"/>
              </a:rPr>
              <a:t>ANR METAL 2009 (</a:t>
            </a:r>
            <a:r>
              <a:rPr lang="fr-FR" sz="1200" kern="1200" dirty="0" err="1" smtClean="0">
                <a:solidFill>
                  <a:schemeClr val="tx1"/>
                </a:solidFill>
                <a:effectLst/>
                <a:latin typeface="Arial" panose="020B0604020202020204" pitchFamily="34" charset="0"/>
                <a:ea typeface="+mn-ea"/>
                <a:cs typeface="Arial" panose="020B0604020202020204" pitchFamily="34" charset="0"/>
              </a:rPr>
              <a:t>Dir</a:t>
            </a:r>
            <a:r>
              <a:rPr lang="fr-FR" sz="1200" kern="1200" dirty="0" smtClean="0">
                <a:solidFill>
                  <a:schemeClr val="tx1"/>
                </a:solidFill>
                <a:effectLst/>
                <a:latin typeface="Arial" panose="020B0604020202020204" pitchFamily="34" charset="0"/>
                <a:ea typeface="+mn-ea"/>
                <a:cs typeface="Arial" panose="020B0604020202020204" pitchFamily="34" charset="0"/>
              </a:rPr>
              <a:t>. </a:t>
            </a:r>
            <a:r>
              <a:rPr lang="fr-FR" sz="1200" kern="1200" dirty="0" err="1" smtClean="0">
                <a:solidFill>
                  <a:schemeClr val="tx1"/>
                </a:solidFill>
                <a:effectLst/>
                <a:latin typeface="Arial" panose="020B0604020202020204" pitchFamily="34" charset="0"/>
                <a:ea typeface="+mn-ea"/>
                <a:cs typeface="Arial" panose="020B0604020202020204" pitchFamily="34" charset="0"/>
              </a:rPr>
              <a:t>Dureau</a:t>
            </a:r>
            <a:r>
              <a:rPr lang="fr-FR" sz="1200" kern="1200" dirty="0" smtClean="0">
                <a:solidFill>
                  <a:schemeClr val="tx1"/>
                </a:solidFill>
                <a:effectLst/>
                <a:latin typeface="Arial" panose="020B0604020202020204" pitchFamily="34" charset="0"/>
                <a:ea typeface="+mn-ea"/>
                <a:cs typeface="Arial" panose="020B0604020202020204" pitchFamily="34" charset="0"/>
              </a:rPr>
              <a:t>) : Bogota/STGO/SP</a:t>
            </a:r>
          </a:p>
          <a:p>
            <a:pPr>
              <a:spcAft>
                <a:spcPts val="600"/>
              </a:spcAft>
            </a:pPr>
            <a:r>
              <a:rPr lang="fr-FR" sz="1200" kern="1200" dirty="0" smtClean="0">
                <a:solidFill>
                  <a:schemeClr val="tx1"/>
                </a:solidFill>
                <a:effectLst/>
                <a:latin typeface="Arial" panose="020B0604020202020204" pitchFamily="34" charset="0"/>
                <a:ea typeface="+mn-ea"/>
                <a:cs typeface="Arial" panose="020B0604020202020204" pitchFamily="34" charset="0"/>
              </a:rPr>
              <a:t>Ces études s’appuient sur 2 types de sources: Recensements et 2 Enquêtes spécifiques (par questionnaire et par entretiens) réalisées en 93 et 2009 au sein d’une 10aines de zones d’enquête, selon une méthodologie commune aux 2 dates et aux 3 villes. </a:t>
            </a:r>
          </a:p>
          <a:p>
            <a:pPr>
              <a:spcAft>
                <a:spcPts val="600"/>
              </a:spcAft>
            </a:pPr>
            <a:r>
              <a:rPr lang="fr-FR" sz="1200" kern="1200" dirty="0" smtClean="0">
                <a:solidFill>
                  <a:schemeClr val="tx1"/>
                </a:solidFill>
                <a:effectLst/>
                <a:latin typeface="Arial" panose="020B0604020202020204" pitchFamily="34" charset="0"/>
                <a:ea typeface="+mn-ea"/>
                <a:cs typeface="Arial" panose="020B0604020202020204" pitchFamily="34" charset="0"/>
              </a:rPr>
              <a:t>[CLIC] Notre approche est centrée sur les mobilités quotidiennes, qu’on peut diviser schématiquement en 2 catégories: </a:t>
            </a:r>
          </a:p>
          <a:p>
            <a:pPr lvl="0">
              <a:spcAft>
                <a:spcPts val="600"/>
              </a:spcAft>
            </a:pPr>
            <a:r>
              <a:rPr lang="fr-FR" sz="1200" kern="1200" dirty="0" smtClean="0">
                <a:solidFill>
                  <a:schemeClr val="tx1"/>
                </a:solidFill>
                <a:effectLst/>
                <a:latin typeface="Arial" panose="020B0604020202020204" pitchFamily="34" charset="0"/>
                <a:ea typeface="+mn-ea"/>
                <a:cs typeface="Arial" panose="020B0604020202020204" pitchFamily="34" charset="0"/>
              </a:rPr>
              <a:t>« navettes » entre domicile et lieu de travail (actifs) ou lieu d’étude (scolaires)</a:t>
            </a:r>
          </a:p>
          <a:p>
            <a:pPr lvl="0">
              <a:spcAft>
                <a:spcPts val="600"/>
              </a:spcAft>
            </a:pPr>
            <a:r>
              <a:rPr lang="fr-FR" sz="1200" kern="1200" dirty="0" smtClean="0">
                <a:solidFill>
                  <a:schemeClr val="tx1"/>
                </a:solidFill>
                <a:effectLst/>
                <a:latin typeface="Arial" panose="020B0604020202020204" pitchFamily="34" charset="0"/>
                <a:ea typeface="+mn-ea"/>
                <a:cs typeface="Arial" panose="020B0604020202020204" pitchFamily="34" charset="0"/>
              </a:rPr>
              <a:t>mobilités hors navettes (ou « non contraintes ») pour les autres formes de mobilité. </a:t>
            </a:r>
          </a:p>
          <a:p>
            <a:pPr>
              <a:spcAft>
                <a:spcPts val="600"/>
              </a:spcAft>
            </a:pPr>
            <a:r>
              <a:rPr lang="fr-FR" sz="1200" kern="1200" dirty="0" smtClean="0">
                <a:solidFill>
                  <a:schemeClr val="tx1"/>
                </a:solidFill>
                <a:effectLst/>
                <a:latin typeface="Arial" panose="020B0604020202020204" pitchFamily="34" charset="0"/>
                <a:ea typeface="+mn-ea"/>
                <a:cs typeface="Arial" panose="020B0604020202020204" pitchFamily="34" charset="0"/>
              </a:rPr>
              <a:t>Enquête 1993 n’ayant pas inclus les mobilités hors-navette, on se concentrera ici sur les navettes, qui sont un bon révélateur des relations / déséquilibres territoriaux centre-périphérie dans les métropoles d’Am. latine, puisque l’essentiel des emplois sont concentrés dans les espaces centraux, tandis que les périphéries ont une fonction surtout résidentielle. </a:t>
            </a:r>
          </a:p>
          <a:p>
            <a:pPr>
              <a:spcAft>
                <a:spcPts val="600"/>
              </a:spcAft>
            </a:pPr>
            <a:r>
              <a:rPr lang="fr-FR" sz="1200" kern="1200" dirty="0" smtClean="0">
                <a:solidFill>
                  <a:schemeClr val="tx1"/>
                </a:solidFill>
                <a:effectLst/>
                <a:latin typeface="Arial" panose="020B0604020202020204" pitchFamily="34" charset="0"/>
                <a:ea typeface="+mn-ea"/>
                <a:cs typeface="Arial" panose="020B0604020202020204" pitchFamily="34" charset="0"/>
              </a:rPr>
              <a:t>La question des mobilités quotidiennes constitue par ailleurs un bon indicateur des inégalités sociales, identifiées comme telle dans la littérature scientifique. </a:t>
            </a:r>
          </a:p>
          <a:p>
            <a:pPr>
              <a:spcAft>
                <a:spcPts val="600"/>
              </a:spcAft>
            </a:pPr>
            <a:r>
              <a:rPr lang="fr-FR" sz="1200" i="1" kern="1200" dirty="0" smtClean="0">
                <a:solidFill>
                  <a:schemeClr val="tx1"/>
                </a:solidFill>
                <a:effectLst/>
                <a:latin typeface="Arial" panose="020B0604020202020204" pitchFamily="34" charset="0"/>
                <a:ea typeface="+mn-ea"/>
                <a:cs typeface="Arial" panose="020B0604020202020204" pitchFamily="34" charset="0"/>
              </a:rPr>
              <a:t>Cf. Yves Jouffe, David </a:t>
            </a:r>
            <a:r>
              <a:rPr lang="fr-FR" sz="1200" i="1" kern="1200" dirty="0" err="1" smtClean="0">
                <a:solidFill>
                  <a:schemeClr val="tx1"/>
                </a:solidFill>
                <a:effectLst/>
                <a:latin typeface="Arial" panose="020B0604020202020204" pitchFamily="34" charset="0"/>
                <a:ea typeface="+mn-ea"/>
                <a:cs typeface="Arial" panose="020B0604020202020204" pitchFamily="34" charset="0"/>
              </a:rPr>
              <a:t>Caubel</a:t>
            </a:r>
            <a:r>
              <a:rPr lang="fr-FR" sz="1200" i="1" kern="1200" dirty="0" smtClean="0">
                <a:solidFill>
                  <a:schemeClr val="tx1"/>
                </a:solidFill>
                <a:effectLst/>
                <a:latin typeface="Arial" panose="020B0604020202020204" pitchFamily="34" charset="0"/>
                <a:ea typeface="+mn-ea"/>
                <a:cs typeface="Arial" panose="020B0604020202020204" pitchFamily="34" charset="0"/>
              </a:rPr>
              <a:t>, Sylvie Fol et Benjamin Motte-</a:t>
            </a:r>
            <a:r>
              <a:rPr lang="fr-FR" sz="1200" i="1" kern="1200" dirty="0" err="1" smtClean="0">
                <a:solidFill>
                  <a:schemeClr val="tx1"/>
                </a:solidFill>
                <a:effectLst/>
                <a:latin typeface="Arial" panose="020B0604020202020204" pitchFamily="34" charset="0"/>
                <a:ea typeface="+mn-ea"/>
                <a:cs typeface="Arial" panose="020B0604020202020204" pitchFamily="34" charset="0"/>
              </a:rPr>
              <a:t>Baumvol</a:t>
            </a:r>
            <a:r>
              <a:rPr lang="fr-FR" sz="1200" i="1" kern="1200" dirty="0" smtClean="0">
                <a:solidFill>
                  <a:schemeClr val="tx1"/>
                </a:solidFill>
                <a:effectLst/>
                <a:latin typeface="Arial" panose="020B0604020202020204" pitchFamily="34" charset="0"/>
                <a:ea typeface="+mn-ea"/>
                <a:cs typeface="Arial" panose="020B0604020202020204" pitchFamily="34" charset="0"/>
              </a:rPr>
              <a:t>, « Faire face aux inégalités de mobilité », </a:t>
            </a:r>
            <a:r>
              <a:rPr lang="fr-FR" sz="1200" i="1" kern="1200" dirty="0" err="1" smtClean="0">
                <a:solidFill>
                  <a:schemeClr val="tx1"/>
                </a:solidFill>
                <a:effectLst/>
                <a:latin typeface="Arial" panose="020B0604020202020204" pitchFamily="34" charset="0"/>
                <a:ea typeface="+mn-ea"/>
                <a:cs typeface="Arial" panose="020B0604020202020204" pitchFamily="34" charset="0"/>
              </a:rPr>
              <a:t>Cybergeo</a:t>
            </a:r>
            <a:r>
              <a:rPr lang="fr-FR" sz="1200" i="1" kern="1200" dirty="0" smtClean="0">
                <a:solidFill>
                  <a:schemeClr val="tx1"/>
                </a:solidFill>
                <a:effectLst/>
                <a:latin typeface="Arial" panose="020B0604020202020204" pitchFamily="34" charset="0"/>
                <a:ea typeface="+mn-ea"/>
                <a:cs typeface="Arial" panose="020B0604020202020204" pitchFamily="34" charset="0"/>
              </a:rPr>
              <a:t> : </a:t>
            </a:r>
            <a:r>
              <a:rPr lang="fr-FR" sz="1200" i="1" kern="1200" dirty="0" err="1" smtClean="0">
                <a:solidFill>
                  <a:schemeClr val="tx1"/>
                </a:solidFill>
                <a:effectLst/>
                <a:latin typeface="Arial" panose="020B0604020202020204" pitchFamily="34" charset="0"/>
                <a:ea typeface="+mn-ea"/>
                <a:cs typeface="Arial" panose="020B0604020202020204" pitchFamily="34" charset="0"/>
              </a:rPr>
              <a:t>European</a:t>
            </a:r>
            <a:r>
              <a:rPr lang="fr-FR" sz="1200" i="1" kern="1200" dirty="0" smtClean="0">
                <a:solidFill>
                  <a:schemeClr val="tx1"/>
                </a:solidFill>
                <a:effectLst/>
                <a:latin typeface="Arial" panose="020B0604020202020204" pitchFamily="34" charset="0"/>
                <a:ea typeface="+mn-ea"/>
                <a:cs typeface="Arial" panose="020B0604020202020204" pitchFamily="34" charset="0"/>
              </a:rPr>
              <a:t> Journal of </a:t>
            </a:r>
            <a:r>
              <a:rPr lang="fr-FR" sz="1200" i="1" kern="1200" dirty="0" err="1" smtClean="0">
                <a:solidFill>
                  <a:schemeClr val="tx1"/>
                </a:solidFill>
                <a:effectLst/>
                <a:latin typeface="Arial" panose="020B0604020202020204" pitchFamily="34" charset="0"/>
                <a:ea typeface="+mn-ea"/>
                <a:cs typeface="Arial" panose="020B0604020202020204" pitchFamily="34" charset="0"/>
              </a:rPr>
              <a:t>Geography</a:t>
            </a:r>
            <a:r>
              <a:rPr lang="fr-FR" sz="1200" i="1" kern="1200" dirty="0" smtClean="0">
                <a:solidFill>
                  <a:schemeClr val="tx1"/>
                </a:solidFill>
                <a:effectLst/>
                <a:latin typeface="Arial" panose="020B0604020202020204" pitchFamily="34" charset="0"/>
                <a:ea typeface="+mn-ea"/>
                <a:cs typeface="Arial" panose="020B0604020202020204" pitchFamily="34" charset="0"/>
              </a:rPr>
              <a:t> [2015 / cybergeo.revues.org/26697]:</a:t>
            </a:r>
            <a:endParaRPr lang="fr-FR" sz="1200" kern="1200" dirty="0" smtClean="0">
              <a:solidFill>
                <a:schemeClr val="tx1"/>
              </a:solidFill>
              <a:effectLst/>
              <a:latin typeface="Arial" panose="020B0604020202020204" pitchFamily="34" charset="0"/>
              <a:ea typeface="+mn-ea"/>
              <a:cs typeface="Arial" panose="020B0604020202020204" pitchFamily="34" charset="0"/>
            </a:endParaRPr>
          </a:p>
          <a:p>
            <a:pPr>
              <a:spcAft>
                <a:spcPts val="600"/>
              </a:spcAft>
            </a:pPr>
            <a:r>
              <a:rPr lang="fr-FR" sz="1200" kern="1200" dirty="0" smtClean="0">
                <a:solidFill>
                  <a:schemeClr val="tx1"/>
                </a:solidFill>
                <a:effectLst/>
                <a:latin typeface="Arial" panose="020B0604020202020204" pitchFamily="34" charset="0"/>
                <a:ea typeface="+mn-ea"/>
                <a:cs typeface="Arial" panose="020B0604020202020204" pitchFamily="34" charset="0"/>
              </a:rPr>
              <a:t>En effet, les inégalités de mobilité pénalisent + fortement les pauvres en périphérie des grandes villes, en raison d’un éloignement des ressources de la ville (emplois et services) et d’une difficulté d’accès aux modes de transport efficaces (voiture) =&gt; ce qui les contraint :</a:t>
            </a:r>
          </a:p>
          <a:p>
            <a:pPr lvl="0">
              <a:spcAft>
                <a:spcPts val="600"/>
              </a:spcAft>
            </a:pPr>
            <a:r>
              <a:rPr lang="fr-FR" sz="1200" b="1" kern="1200" dirty="0" smtClean="0">
                <a:solidFill>
                  <a:schemeClr val="tx1"/>
                </a:solidFill>
                <a:effectLst/>
                <a:latin typeface="Arial" panose="020B0604020202020204" pitchFamily="34" charset="0"/>
                <a:ea typeface="+mn-ea"/>
                <a:cs typeface="Arial" panose="020B0604020202020204" pitchFamily="34" charset="0"/>
              </a:rPr>
              <a:t>soit</a:t>
            </a:r>
            <a:r>
              <a:rPr lang="fr-FR" sz="1200" kern="1200" dirty="0" smtClean="0">
                <a:solidFill>
                  <a:schemeClr val="tx1"/>
                </a:solidFill>
                <a:effectLst/>
                <a:latin typeface="Arial" panose="020B0604020202020204" pitchFamily="34" charset="0"/>
                <a:ea typeface="+mn-ea"/>
                <a:cs typeface="Arial" panose="020B0604020202020204" pitchFamily="34" charset="0"/>
              </a:rPr>
              <a:t> à subir des mobilités pénibles (temps, coût et conditions de transport / TC)</a:t>
            </a:r>
          </a:p>
          <a:p>
            <a:pPr lvl="0">
              <a:spcAft>
                <a:spcPts val="600"/>
              </a:spcAft>
            </a:pPr>
            <a:r>
              <a:rPr lang="fr-FR" sz="1200" b="1" kern="1200" dirty="0" smtClean="0">
                <a:solidFill>
                  <a:schemeClr val="tx1"/>
                </a:solidFill>
                <a:effectLst/>
                <a:latin typeface="Arial" panose="020B0604020202020204" pitchFamily="34" charset="0"/>
                <a:ea typeface="+mn-ea"/>
                <a:cs typeface="Arial" panose="020B0604020202020204" pitchFamily="34" charset="0"/>
              </a:rPr>
              <a:t>soit</a:t>
            </a:r>
            <a:r>
              <a:rPr lang="fr-FR" sz="1200" kern="1200" dirty="0" smtClean="0">
                <a:solidFill>
                  <a:schemeClr val="tx1"/>
                </a:solidFill>
                <a:effectLst/>
                <a:latin typeface="Arial" panose="020B0604020202020204" pitchFamily="34" charset="0"/>
                <a:ea typeface="+mn-ea"/>
                <a:cs typeface="Arial" panose="020B0604020202020204" pitchFamily="34" charset="0"/>
              </a:rPr>
              <a:t> à réduire leurs mobilités (y compris renoncement aux emplois distants), </a:t>
            </a:r>
          </a:p>
          <a:p>
            <a:pPr lvl="0">
              <a:spcAft>
                <a:spcPts val="600"/>
              </a:spcAft>
            </a:pPr>
            <a:r>
              <a:rPr lang="fr-FR" sz="1200" b="1" kern="1200" dirty="0" smtClean="0">
                <a:solidFill>
                  <a:schemeClr val="tx1"/>
                </a:solidFill>
                <a:effectLst/>
                <a:latin typeface="Arial" panose="020B0604020202020204" pitchFamily="34" charset="0"/>
                <a:ea typeface="+mn-ea"/>
                <a:cs typeface="Arial" panose="020B0604020202020204" pitchFamily="34" charset="0"/>
              </a:rPr>
              <a:t>soit</a:t>
            </a:r>
            <a:r>
              <a:rPr lang="fr-FR" sz="1200" kern="1200" dirty="0" smtClean="0">
                <a:solidFill>
                  <a:schemeClr val="tx1"/>
                </a:solidFill>
                <a:effectLst/>
                <a:latin typeface="Arial" panose="020B0604020202020204" pitchFamily="34" charset="0"/>
                <a:ea typeface="+mn-ea"/>
                <a:cs typeface="Arial" panose="020B0604020202020204" pitchFamily="34" charset="0"/>
              </a:rPr>
              <a:t> à déployer des tactiques et des stratégies pour minimiser la pénibilité des transports (délégation des déplacements, mobilisation du capital social/familial des individus, optimisation des ressources de la proximité).</a:t>
            </a:r>
          </a:p>
          <a:p>
            <a:pPr>
              <a:spcAft>
                <a:spcPts val="600"/>
              </a:spcAft>
            </a:pPr>
            <a:r>
              <a:rPr lang="fr-FR" sz="1200" kern="1200" dirty="0" smtClean="0">
                <a:solidFill>
                  <a:schemeClr val="tx1"/>
                </a:solidFill>
                <a:effectLst/>
                <a:latin typeface="Arial" panose="020B0604020202020204" pitchFamily="34" charset="0"/>
                <a:ea typeface="+mn-ea"/>
                <a:cs typeface="Arial" panose="020B0604020202020204" pitchFamily="34" charset="0"/>
              </a:rPr>
              <a:t>[CLIC] Objectif communication :</a:t>
            </a:r>
          </a:p>
          <a:p>
            <a:pPr lvl="0">
              <a:spcAft>
                <a:spcPts val="600"/>
              </a:spcAft>
            </a:pPr>
            <a:r>
              <a:rPr lang="fr-FR" sz="1200" kern="1200" dirty="0" smtClean="0">
                <a:solidFill>
                  <a:schemeClr val="tx1"/>
                </a:solidFill>
                <a:effectLst/>
                <a:latin typeface="Arial" panose="020B0604020202020204" pitchFamily="34" charset="0"/>
                <a:ea typeface="+mn-ea"/>
                <a:cs typeface="Arial" panose="020B0604020202020204" pitchFamily="34" charset="0"/>
              </a:rPr>
              <a:t>mesurer évolution des tensions observées dans les relations périphéries-centre à travers les MQ à Bogota entre 93 et 09</a:t>
            </a:r>
          </a:p>
          <a:p>
            <a:pPr lvl="0">
              <a:spcAft>
                <a:spcPts val="600"/>
              </a:spcAft>
            </a:pPr>
            <a:r>
              <a:rPr lang="fr-FR" sz="1200" kern="1200" dirty="0" smtClean="0">
                <a:solidFill>
                  <a:schemeClr val="tx1"/>
                </a:solidFill>
                <a:effectLst/>
                <a:latin typeface="Arial" panose="020B0604020202020204" pitchFamily="34" charset="0"/>
                <a:ea typeface="+mn-ea"/>
                <a:cs typeface="Arial" panose="020B0604020202020204" pitchFamily="34" charset="0"/>
              </a:rPr>
              <a:t>Vérifier hypothèse centrale déjà explorée dans nos travaux antérieurs sur la « </a:t>
            </a:r>
            <a:r>
              <a:rPr lang="fr-FR" sz="1200" b="1" kern="1200" dirty="0" smtClean="0">
                <a:solidFill>
                  <a:schemeClr val="tx1"/>
                </a:solidFill>
                <a:effectLst/>
                <a:latin typeface="Arial" panose="020B0604020202020204" pitchFamily="34" charset="0"/>
                <a:ea typeface="+mn-ea"/>
                <a:cs typeface="Arial" panose="020B0604020202020204" pitchFamily="34" charset="0"/>
              </a:rPr>
              <a:t>maturation</a:t>
            </a:r>
            <a:r>
              <a:rPr lang="fr-FR" sz="1200" kern="1200" dirty="0" smtClean="0">
                <a:solidFill>
                  <a:schemeClr val="tx1"/>
                </a:solidFill>
                <a:effectLst/>
                <a:latin typeface="Arial" panose="020B0604020202020204" pitchFamily="34" charset="0"/>
                <a:ea typeface="+mn-ea"/>
                <a:cs typeface="Arial" panose="020B0604020202020204" pitchFamily="34" charset="0"/>
              </a:rPr>
              <a:t> » des périphéries populaires d’une métropole comme Bogota et sur l’autonomie croissante de ces espaces en termes d’emplois et de services. On conclura sur les limites/ambiguïtés de cette figure de la « maturation ». </a:t>
            </a:r>
          </a:p>
        </p:txBody>
      </p:sp>
      <p:sp>
        <p:nvSpPr>
          <p:cNvPr id="4" name="Espace réservé du numéro de diapositive 3"/>
          <p:cNvSpPr>
            <a:spLocks noGrp="1"/>
          </p:cNvSpPr>
          <p:nvPr>
            <p:ph type="sldNum" sz="quarter" idx="10"/>
          </p:nvPr>
        </p:nvSpPr>
        <p:spPr/>
        <p:txBody>
          <a:bodyPr/>
          <a:lstStyle/>
          <a:p>
            <a:fld id="{8EC1358F-B818-5940-B3A9-9D28F0443295}" type="slidenum">
              <a:rPr lang="fr-FR" smtClean="0"/>
              <a:t>2</a:t>
            </a:fld>
            <a:endParaRPr lang="fr-FR"/>
          </a:p>
        </p:txBody>
      </p:sp>
    </p:spTree>
    <p:extLst>
      <p:ext uri="{BB962C8B-B14F-4D97-AF65-F5344CB8AC3E}">
        <p14:creationId xmlns:p14="http://schemas.microsoft.com/office/powerpoint/2010/main" val="3540990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spcAft>
                <a:spcPts val="600"/>
              </a:spcAft>
            </a:pPr>
            <a:r>
              <a:rPr lang="fr-FR" dirty="0" smtClean="0">
                <a:latin typeface="Arial"/>
                <a:cs typeface="Arial"/>
              </a:rPr>
              <a:t>Je vais vous présenter maintenant les trois</a:t>
            </a:r>
            <a:r>
              <a:rPr lang="fr-FR" baseline="0" dirty="0" smtClean="0">
                <a:latin typeface="Arial"/>
                <a:cs typeface="Arial"/>
              </a:rPr>
              <a:t> </a:t>
            </a:r>
            <a:r>
              <a:rPr lang="fr-FR" dirty="0" smtClean="0">
                <a:latin typeface="Arial"/>
                <a:cs typeface="Arial"/>
              </a:rPr>
              <a:t>cas</a:t>
            </a:r>
            <a:r>
              <a:rPr lang="fr-FR" baseline="0" dirty="0" smtClean="0">
                <a:latin typeface="Arial"/>
                <a:cs typeface="Arial"/>
              </a:rPr>
              <a:t> d’étude. </a:t>
            </a:r>
            <a:endParaRPr lang="fr-FR" dirty="0">
              <a:latin typeface="Arial"/>
              <a:cs typeface="Arial"/>
            </a:endParaRPr>
          </a:p>
        </p:txBody>
      </p:sp>
      <p:sp>
        <p:nvSpPr>
          <p:cNvPr id="4" name="Espace réservé du numéro de diapositive 3"/>
          <p:cNvSpPr>
            <a:spLocks noGrp="1"/>
          </p:cNvSpPr>
          <p:nvPr>
            <p:ph type="sldNum" sz="quarter" idx="10"/>
          </p:nvPr>
        </p:nvSpPr>
        <p:spPr/>
        <p:txBody>
          <a:bodyPr/>
          <a:lstStyle/>
          <a:p>
            <a:fld id="{8EC1358F-B818-5940-B3A9-9D28F0443295}" type="slidenum">
              <a:rPr lang="fr-FR" smtClean="0"/>
              <a:t>3</a:t>
            </a:fld>
            <a:endParaRPr lang="fr-FR"/>
          </a:p>
        </p:txBody>
      </p:sp>
    </p:spTree>
    <p:extLst>
      <p:ext uri="{BB962C8B-B14F-4D97-AF65-F5344CB8AC3E}">
        <p14:creationId xmlns:p14="http://schemas.microsoft.com/office/powerpoint/2010/main" val="3540990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spcAft>
                <a:spcPts val="600"/>
              </a:spcAft>
            </a:pPr>
            <a:r>
              <a:rPr lang="fr-FR" sz="1200" kern="1200" dirty="0" smtClean="0">
                <a:solidFill>
                  <a:schemeClr val="tx1"/>
                </a:solidFill>
                <a:effectLst/>
                <a:latin typeface="Arial" panose="020B0604020202020204" pitchFamily="34" charset="0"/>
                <a:ea typeface="+mn-ea"/>
                <a:cs typeface="Arial" panose="020B0604020202020204" pitchFamily="34" charset="0"/>
              </a:rPr>
              <a:t>Voici une carte de l’AM de Bogota. </a:t>
            </a:r>
          </a:p>
          <a:p>
            <a:pPr>
              <a:spcAft>
                <a:spcPts val="600"/>
              </a:spcAft>
            </a:pPr>
            <a:r>
              <a:rPr lang="fr-FR" sz="1200" kern="1200" dirty="0" smtClean="0">
                <a:solidFill>
                  <a:schemeClr val="tx1"/>
                </a:solidFill>
                <a:effectLst/>
                <a:latin typeface="Arial" panose="020B0604020202020204" pitchFamily="34" charset="0"/>
                <a:ea typeface="+mn-ea"/>
                <a:cs typeface="Arial" panose="020B0604020202020204" pitchFamily="34" charset="0"/>
              </a:rPr>
              <a:t>Configuration territoriale est assez exceptionnelle à l’échelle latino-américaine, puisqu’en raison de l’annexion de 6 municipalités périphériques par la ville-centre en 1954, l’essentiel de l’étalement urbain a pu être contenu à l’intérieur du périmètre de la ville centre jusqu’au début des années 2000. </a:t>
            </a:r>
          </a:p>
          <a:p>
            <a:pPr>
              <a:spcAft>
                <a:spcPts val="600"/>
              </a:spcAft>
            </a:pPr>
            <a:r>
              <a:rPr lang="fr-FR" sz="1200" kern="1200" dirty="0" smtClean="0">
                <a:solidFill>
                  <a:schemeClr val="tx1"/>
                </a:solidFill>
                <a:effectLst/>
                <a:latin typeface="Arial" panose="020B0604020202020204" pitchFamily="34" charset="0"/>
                <a:ea typeface="+mn-ea"/>
                <a:cs typeface="Arial" panose="020B0604020202020204" pitchFamily="34" charset="0"/>
              </a:rPr>
              <a:t>Ainsi l’AM se décompose entre: </a:t>
            </a:r>
          </a:p>
          <a:p>
            <a:pPr lvl="0">
              <a:spcAft>
                <a:spcPts val="600"/>
              </a:spcAft>
            </a:pPr>
            <a:r>
              <a:rPr lang="fr-FR" sz="1200" kern="1200" dirty="0" smtClean="0">
                <a:solidFill>
                  <a:schemeClr val="tx1"/>
                </a:solidFill>
                <a:effectLst/>
                <a:latin typeface="Arial" panose="020B0604020202020204" pitchFamily="34" charset="0"/>
                <a:ea typeface="+mn-ea"/>
                <a:cs typeface="Arial" panose="020B0604020202020204" pitchFamily="34" charset="0"/>
              </a:rPr>
              <a:t>1 DC constitué de 19 « localités » urbaines (≈ arrondissements) qui concentrait 84% des 8 millions d’habitants de l’agglo en 2005 (6,7 millions)</a:t>
            </a:r>
          </a:p>
          <a:p>
            <a:pPr lvl="0">
              <a:spcAft>
                <a:spcPts val="600"/>
              </a:spcAft>
            </a:pPr>
            <a:r>
              <a:rPr lang="fr-FR" sz="1200" kern="1200" dirty="0" smtClean="0">
                <a:solidFill>
                  <a:schemeClr val="tx1"/>
                </a:solidFill>
                <a:effectLst/>
                <a:latin typeface="Arial" panose="020B0604020202020204" pitchFamily="34" charset="0"/>
                <a:ea typeface="+mn-ea"/>
                <a:cs typeface="Arial" panose="020B0604020202020204" pitchFamily="34" charset="0"/>
              </a:rPr>
              <a:t>19 Municipes autonomes dans la « Savane » de Bogota = 16% (1,2 Millions)</a:t>
            </a:r>
          </a:p>
          <a:p>
            <a:pPr>
              <a:spcAft>
                <a:spcPts val="600"/>
              </a:spcAft>
            </a:pPr>
            <a:r>
              <a:rPr lang="fr-FR" sz="1200" kern="1200" dirty="0" err="1" smtClean="0">
                <a:solidFill>
                  <a:schemeClr val="tx1"/>
                </a:solidFill>
                <a:effectLst/>
                <a:latin typeface="Arial" panose="020B0604020202020204" pitchFamily="34" charset="0"/>
                <a:ea typeface="+mn-ea"/>
                <a:cs typeface="Arial" panose="020B0604020202020204" pitchFamily="34" charset="0"/>
              </a:rPr>
              <a:t>Soacha</a:t>
            </a:r>
            <a:r>
              <a:rPr lang="fr-FR" sz="1200" kern="1200" dirty="0" smtClean="0">
                <a:solidFill>
                  <a:schemeClr val="tx1"/>
                </a:solidFill>
                <a:effectLst/>
                <a:latin typeface="Arial" panose="020B0604020202020204" pitchFamily="34" charset="0"/>
                <a:ea typeface="+mn-ea"/>
                <a:cs typeface="Arial" panose="020B0604020202020204" pitchFamily="34" charset="0"/>
              </a:rPr>
              <a:t> (400 K/</a:t>
            </a:r>
            <a:r>
              <a:rPr lang="fr-FR" sz="1200" kern="1200" dirty="0" err="1" smtClean="0">
                <a:solidFill>
                  <a:schemeClr val="tx1"/>
                </a:solidFill>
                <a:effectLst/>
                <a:latin typeface="Arial" panose="020B0604020202020204" pitchFamily="34" charset="0"/>
                <a:ea typeface="+mn-ea"/>
                <a:cs typeface="Arial" panose="020B0604020202020204" pitchFamily="34" charset="0"/>
              </a:rPr>
              <a:t>hab</a:t>
            </a:r>
            <a:r>
              <a:rPr lang="fr-FR" sz="1200" kern="1200" dirty="0" smtClean="0">
                <a:solidFill>
                  <a:schemeClr val="tx1"/>
                </a:solidFill>
                <a:effectLst/>
                <a:latin typeface="Arial" panose="020B0604020202020204" pitchFamily="34" charset="0"/>
                <a:ea typeface="+mn-ea"/>
                <a:cs typeface="Arial" panose="020B0604020202020204" pitchFamily="34" charset="0"/>
              </a:rPr>
              <a:t>), Madrid (54 K/</a:t>
            </a:r>
            <a:r>
              <a:rPr lang="fr-FR" sz="1200" kern="1200" dirty="0" err="1" smtClean="0">
                <a:solidFill>
                  <a:schemeClr val="tx1"/>
                </a:solidFill>
                <a:effectLst/>
                <a:latin typeface="Arial" panose="020B0604020202020204" pitchFamily="34" charset="0"/>
                <a:ea typeface="+mn-ea"/>
                <a:cs typeface="Arial" panose="020B0604020202020204" pitchFamily="34" charset="0"/>
              </a:rPr>
              <a:t>hab</a:t>
            </a:r>
            <a:r>
              <a:rPr lang="fr-FR" sz="1200" kern="1200" dirty="0" smtClean="0">
                <a:solidFill>
                  <a:schemeClr val="tx1"/>
                </a:solidFill>
                <a:effectLst/>
                <a:latin typeface="Arial" panose="020B0604020202020204" pitchFamily="34" charset="0"/>
                <a:ea typeface="+mn-ea"/>
                <a:cs typeface="Arial" panose="020B0604020202020204" pitchFamily="34" charset="0"/>
              </a:rPr>
              <a:t>) et Chia (74 K/</a:t>
            </a:r>
            <a:r>
              <a:rPr lang="fr-FR" sz="1200" kern="1200" dirty="0" err="1" smtClean="0">
                <a:solidFill>
                  <a:schemeClr val="tx1"/>
                </a:solidFill>
                <a:effectLst/>
                <a:latin typeface="Arial" panose="020B0604020202020204" pitchFamily="34" charset="0"/>
                <a:ea typeface="+mn-ea"/>
                <a:cs typeface="Arial" panose="020B0604020202020204" pitchFamily="34" charset="0"/>
              </a:rPr>
              <a:t>hab</a:t>
            </a:r>
            <a:r>
              <a:rPr lang="fr-FR" sz="1200" kern="1200" dirty="0" smtClean="0">
                <a:solidFill>
                  <a:schemeClr val="tx1"/>
                </a:solidFill>
                <a:effectLst/>
                <a:latin typeface="Arial" panose="020B0604020202020204" pitchFamily="34" charset="0"/>
                <a:ea typeface="+mn-ea"/>
                <a:cs typeface="Arial" panose="020B0604020202020204" pitchFamily="34" charset="0"/>
              </a:rPr>
              <a:t>) apparaissent en rouge. </a:t>
            </a:r>
          </a:p>
          <a:p>
            <a:pPr>
              <a:spcAft>
                <a:spcPts val="600"/>
              </a:spcAft>
            </a:pPr>
            <a:r>
              <a:rPr lang="fr-FR" sz="1200" kern="1200" dirty="0" smtClean="0">
                <a:solidFill>
                  <a:schemeClr val="tx1"/>
                </a:solidFill>
                <a:effectLst/>
                <a:latin typeface="Arial" panose="020B0604020202020204" pitchFamily="34" charset="0"/>
                <a:ea typeface="+mn-ea"/>
                <a:cs typeface="Arial" panose="020B0604020202020204" pitchFamily="34" charset="0"/>
              </a:rPr>
              <a:t>[CLIC] La figure de droite présente les 12 zones d’enquête de 2009 / 9 sont communes avec celles de 1993, dont </a:t>
            </a:r>
            <a:r>
              <a:rPr lang="fr-FR" sz="1200" kern="1200" dirty="0" err="1" smtClean="0">
                <a:solidFill>
                  <a:schemeClr val="tx1"/>
                </a:solidFill>
                <a:effectLst/>
                <a:latin typeface="Arial" panose="020B0604020202020204" pitchFamily="34" charset="0"/>
                <a:ea typeface="+mn-ea"/>
                <a:cs typeface="Arial" panose="020B0604020202020204" pitchFamily="34" charset="0"/>
              </a:rPr>
              <a:t>Soacha</a:t>
            </a:r>
            <a:r>
              <a:rPr lang="fr-FR" sz="1200" kern="1200" dirty="0" smtClean="0">
                <a:solidFill>
                  <a:schemeClr val="tx1"/>
                </a:solidFill>
                <a:effectLst/>
                <a:latin typeface="Arial" panose="020B0604020202020204" pitchFamily="34" charset="0"/>
                <a:ea typeface="+mn-ea"/>
                <a:cs typeface="Arial" panose="020B0604020202020204" pitchFamily="34" charset="0"/>
              </a:rPr>
              <a:t>, Madrid et Chia à l’extérieur du DC.</a:t>
            </a:r>
          </a:p>
          <a:p>
            <a:pPr>
              <a:spcAft>
                <a:spcPts val="600"/>
              </a:spcAft>
            </a:pPr>
            <a:r>
              <a:rPr lang="fr-FR" sz="1200" kern="1200" dirty="0" smtClean="0">
                <a:solidFill>
                  <a:schemeClr val="tx1"/>
                </a:solidFill>
                <a:effectLst/>
                <a:latin typeface="Arial" panose="020B0604020202020204" pitchFamily="34" charset="0"/>
                <a:ea typeface="+mn-ea"/>
                <a:cs typeface="Arial" panose="020B0604020202020204" pitchFamily="34" charset="0"/>
              </a:rPr>
              <a:t>Ces 3 municipes ont été choisis car ils sont illustratifs de la diversité des formes d’expansion urbaine dans la périphérie de Bogotá. </a:t>
            </a:r>
            <a:endParaRPr lang="fr-FR"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8EC1358F-B818-5940-B3A9-9D28F0443295}" type="slidenum">
              <a:rPr lang="fr-FR" smtClean="0"/>
              <a:t>4</a:t>
            </a:fld>
            <a:endParaRPr lang="fr-FR"/>
          </a:p>
        </p:txBody>
      </p:sp>
    </p:spTree>
    <p:extLst>
      <p:ext uri="{BB962C8B-B14F-4D97-AF65-F5344CB8AC3E}">
        <p14:creationId xmlns:p14="http://schemas.microsoft.com/office/powerpoint/2010/main" val="3009509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spcAft>
                <a:spcPts val="600"/>
              </a:spcAft>
              <a:buFont typeface="Arial"/>
              <a:buNone/>
            </a:pPr>
            <a:r>
              <a:rPr lang="fr-FR" baseline="0" noProof="0" dirty="0" smtClean="0">
                <a:solidFill>
                  <a:srgbClr val="000000"/>
                </a:solidFill>
                <a:latin typeface="Arial" panose="020B0604020202020204" pitchFamily="34" charset="0"/>
                <a:cs typeface="Arial" panose="020B0604020202020204" pitchFamily="34" charset="0"/>
              </a:rPr>
              <a:t>[CLIC] Les 3 municipes étudiés ici présentent 3 caractéristiques communes, liées au processus d’étalement urbain en périphérie métropolitaine:</a:t>
            </a:r>
          </a:p>
          <a:p>
            <a:pPr marL="0" indent="0">
              <a:spcAft>
                <a:spcPts val="600"/>
              </a:spcAft>
              <a:buFont typeface="Arial"/>
              <a:buNone/>
            </a:pPr>
            <a:r>
              <a:rPr lang="fr-FR" baseline="0" noProof="0" dirty="0" smtClean="0">
                <a:solidFill>
                  <a:srgbClr val="000000"/>
                </a:solidFill>
                <a:latin typeface="Arial" panose="020B0604020202020204" pitchFamily="34" charset="0"/>
                <a:cs typeface="Arial" panose="020B0604020202020204" pitchFamily="34" charset="0"/>
              </a:rPr>
              <a:t>•	[CLIC] Une croissance démographique rapide / Supérieure à celle de Bogotá  [CLIC] (pic de croissance à 11,3% </a:t>
            </a:r>
            <a:r>
              <a:rPr lang="fr-FR" baseline="0" noProof="0" dirty="0" err="1" smtClean="0">
                <a:solidFill>
                  <a:srgbClr val="000000"/>
                </a:solidFill>
                <a:latin typeface="Arial" panose="020B0604020202020204" pitchFamily="34" charset="0"/>
                <a:cs typeface="Arial" panose="020B0604020202020204" pitchFamily="34" charset="0"/>
              </a:rPr>
              <a:t>Soacha</a:t>
            </a:r>
            <a:r>
              <a:rPr lang="fr-FR" baseline="0" noProof="0" dirty="0" smtClean="0">
                <a:solidFill>
                  <a:srgbClr val="000000"/>
                </a:solidFill>
                <a:latin typeface="Arial" panose="020B0604020202020204" pitchFamily="34" charset="0"/>
                <a:cs typeface="Arial" panose="020B0604020202020204" pitchFamily="34" charset="0"/>
              </a:rPr>
              <a:t> 85-93 / 6,5% Madrid 85-93 / 6,6% </a:t>
            </a:r>
            <a:r>
              <a:rPr lang="fr-FR" baseline="0" noProof="0" dirty="0" err="1" smtClean="0">
                <a:solidFill>
                  <a:srgbClr val="000000"/>
                </a:solidFill>
                <a:latin typeface="Arial" panose="020B0604020202020204" pitchFamily="34" charset="0"/>
                <a:cs typeface="Arial" panose="020B0604020202020204" pitchFamily="34" charset="0"/>
              </a:rPr>
              <a:t>Chía</a:t>
            </a:r>
            <a:r>
              <a:rPr lang="fr-FR" baseline="0" noProof="0" dirty="0" smtClean="0">
                <a:solidFill>
                  <a:srgbClr val="000000"/>
                </a:solidFill>
                <a:latin typeface="Arial" panose="020B0604020202020204" pitchFamily="34" charset="0"/>
                <a:cs typeface="Arial" panose="020B0604020202020204" pitchFamily="34" charset="0"/>
              </a:rPr>
              <a:t> 93-05, contre 3 à 4% seulement Bogota AM sur les 2 périodes)</a:t>
            </a:r>
          </a:p>
          <a:p>
            <a:pPr marL="0" indent="0">
              <a:spcAft>
                <a:spcPts val="600"/>
              </a:spcAft>
              <a:buFont typeface="Arial"/>
              <a:buNone/>
            </a:pPr>
            <a:r>
              <a:rPr lang="fr-FR" baseline="0" noProof="0" dirty="0" smtClean="0">
                <a:solidFill>
                  <a:srgbClr val="000000"/>
                </a:solidFill>
                <a:latin typeface="Arial" panose="020B0604020202020204" pitchFamily="34" charset="0"/>
                <a:cs typeface="Arial" panose="020B0604020202020204" pitchFamily="34" charset="0"/>
              </a:rPr>
              <a:t>•	[CLIC] Cette croissance s’explique principalement par l’arrivée de néo-résidants en provenance de Bogotá. Ainsi en 2005, 43% de la pop. de </a:t>
            </a:r>
            <a:r>
              <a:rPr lang="fr-FR" baseline="0" noProof="0" dirty="0" err="1" smtClean="0">
                <a:solidFill>
                  <a:srgbClr val="000000"/>
                </a:solidFill>
                <a:latin typeface="Arial" panose="020B0604020202020204" pitchFamily="34" charset="0"/>
                <a:cs typeface="Arial" panose="020B0604020202020204" pitchFamily="34" charset="0"/>
              </a:rPr>
              <a:t>Soacha</a:t>
            </a:r>
            <a:r>
              <a:rPr lang="fr-FR" baseline="0" noProof="0" dirty="0" smtClean="0">
                <a:solidFill>
                  <a:srgbClr val="000000"/>
                </a:solidFill>
                <a:latin typeface="Arial" panose="020B0604020202020204" pitchFamily="34" charset="0"/>
                <a:cs typeface="Arial" panose="020B0604020202020204" pitchFamily="34" charset="0"/>
              </a:rPr>
              <a:t> était née à Bogota, contre 1/3 de celle de </a:t>
            </a:r>
            <a:r>
              <a:rPr lang="fr-FR" baseline="0" noProof="0" dirty="0" err="1" smtClean="0">
                <a:solidFill>
                  <a:srgbClr val="000000"/>
                </a:solidFill>
                <a:latin typeface="Arial" panose="020B0604020202020204" pitchFamily="34" charset="0"/>
                <a:cs typeface="Arial" panose="020B0604020202020204" pitchFamily="34" charset="0"/>
              </a:rPr>
              <a:t>Chía</a:t>
            </a:r>
            <a:r>
              <a:rPr lang="fr-FR" baseline="0" noProof="0" dirty="0" smtClean="0">
                <a:solidFill>
                  <a:srgbClr val="000000"/>
                </a:solidFill>
                <a:latin typeface="Arial" panose="020B0604020202020204" pitchFamily="34" charset="0"/>
                <a:cs typeface="Arial" panose="020B0604020202020204" pitchFamily="34" charset="0"/>
              </a:rPr>
              <a:t> et 18% de celle de Madrid</a:t>
            </a:r>
          </a:p>
          <a:p>
            <a:pPr marL="0" indent="0">
              <a:spcAft>
                <a:spcPts val="600"/>
              </a:spcAft>
              <a:buFont typeface="Arial"/>
              <a:buNone/>
            </a:pPr>
            <a:r>
              <a:rPr lang="fr-FR" baseline="0" noProof="0" dirty="0" smtClean="0">
                <a:solidFill>
                  <a:srgbClr val="000000"/>
                </a:solidFill>
                <a:latin typeface="Arial" panose="020B0604020202020204" pitchFamily="34" charset="0"/>
                <a:cs typeface="Arial" panose="020B0604020202020204" pitchFamily="34" charset="0"/>
              </a:rPr>
              <a:t>•	Ces </a:t>
            </a:r>
            <a:r>
              <a:rPr lang="fr-FR" baseline="0" noProof="0" dirty="0" err="1" smtClean="0">
                <a:solidFill>
                  <a:srgbClr val="000000"/>
                </a:solidFill>
                <a:latin typeface="Arial" panose="020B0604020202020204" pitchFamily="34" charset="0"/>
                <a:cs typeface="Arial" panose="020B0604020202020204" pitchFamily="34" charset="0"/>
              </a:rPr>
              <a:t>néo-résidents</a:t>
            </a:r>
            <a:r>
              <a:rPr lang="fr-FR" baseline="0" noProof="0" dirty="0" smtClean="0">
                <a:solidFill>
                  <a:srgbClr val="000000"/>
                </a:solidFill>
                <a:latin typeface="Arial" panose="020B0604020202020204" pitchFamily="34" charset="0"/>
                <a:cs typeface="Arial" panose="020B0604020202020204" pitchFamily="34" charset="0"/>
              </a:rPr>
              <a:t> sont attirés par l’intensification de la production du logement sur place et notamment des maisons (= 67% du parc résidentiel à Madrid et </a:t>
            </a:r>
            <a:r>
              <a:rPr lang="fr-FR" baseline="0" noProof="0" dirty="0" err="1" smtClean="0">
                <a:solidFill>
                  <a:srgbClr val="000000"/>
                </a:solidFill>
                <a:latin typeface="Arial" panose="020B0604020202020204" pitchFamily="34" charset="0"/>
                <a:cs typeface="Arial" panose="020B0604020202020204" pitchFamily="34" charset="0"/>
              </a:rPr>
              <a:t>Soacha</a:t>
            </a:r>
            <a:r>
              <a:rPr lang="fr-FR" baseline="0" noProof="0" dirty="0" smtClean="0">
                <a:solidFill>
                  <a:srgbClr val="000000"/>
                </a:solidFill>
                <a:latin typeface="Arial" panose="020B0604020202020204" pitchFamily="34" charset="0"/>
                <a:cs typeface="Arial" panose="020B0604020202020204" pitchFamily="34" charset="0"/>
              </a:rPr>
              <a:t> et 72% à Chia, contre 43% Bogota AM), qui attirent notamment des jeunes ménages</a:t>
            </a:r>
          </a:p>
          <a:p>
            <a:pPr marL="0" indent="0">
              <a:spcAft>
                <a:spcPts val="600"/>
              </a:spcAft>
              <a:buFont typeface="Arial"/>
              <a:buNone/>
            </a:pPr>
            <a:r>
              <a:rPr lang="fr-FR" baseline="0" noProof="0" dirty="0" smtClean="0">
                <a:solidFill>
                  <a:srgbClr val="000000"/>
                </a:solidFill>
                <a:latin typeface="Arial" panose="020B0604020202020204" pitchFamily="34" charset="0"/>
                <a:cs typeface="Arial" panose="020B0604020202020204" pitchFamily="34" charset="0"/>
              </a:rPr>
              <a:t>[CLIC] Par contre on observe des différences importantes dans le profil social des habitants de ces 3 périphéries:</a:t>
            </a:r>
          </a:p>
          <a:p>
            <a:pPr marL="0" indent="0">
              <a:spcAft>
                <a:spcPts val="600"/>
              </a:spcAft>
              <a:buFont typeface="Arial"/>
              <a:buNone/>
            </a:pPr>
            <a:r>
              <a:rPr lang="fr-FR" baseline="0" noProof="0" dirty="0" smtClean="0">
                <a:solidFill>
                  <a:srgbClr val="000000"/>
                </a:solidFill>
                <a:latin typeface="Arial" panose="020B0604020202020204" pitchFamily="34" charset="0"/>
                <a:cs typeface="Arial" panose="020B0604020202020204" pitchFamily="34" charset="0"/>
              </a:rPr>
              <a:t>•	[CLIC] Madrid et </a:t>
            </a:r>
            <a:r>
              <a:rPr lang="fr-FR" baseline="0" noProof="0" dirty="0" err="1" smtClean="0">
                <a:solidFill>
                  <a:srgbClr val="000000"/>
                </a:solidFill>
                <a:latin typeface="Arial" panose="020B0604020202020204" pitchFamily="34" charset="0"/>
                <a:cs typeface="Arial" panose="020B0604020202020204" pitchFamily="34" charset="0"/>
              </a:rPr>
              <a:t>Soacha</a:t>
            </a:r>
            <a:r>
              <a:rPr lang="fr-FR" baseline="0" noProof="0" dirty="0" smtClean="0">
                <a:solidFill>
                  <a:srgbClr val="000000"/>
                </a:solidFill>
                <a:latin typeface="Arial" panose="020B0604020202020204" pitchFamily="34" charset="0"/>
                <a:cs typeface="Arial" panose="020B0604020202020204" pitchFamily="34" charset="0"/>
              </a:rPr>
              <a:t> ont un profil populaire, dans le prolongement des quartiers situés au sud du DC. Les 2 sextiles les plus pauvres (ICS 1 et 2) y représentent 40 et 37% de la population locale (contre 25% Bogota AM)</a:t>
            </a:r>
          </a:p>
          <a:p>
            <a:pPr marL="0" indent="0">
              <a:spcAft>
                <a:spcPts val="600"/>
              </a:spcAft>
              <a:buFont typeface="Arial"/>
              <a:buNone/>
            </a:pPr>
            <a:r>
              <a:rPr lang="fr-FR" baseline="0" noProof="0" dirty="0" smtClean="0">
                <a:solidFill>
                  <a:srgbClr val="000000"/>
                </a:solidFill>
                <a:latin typeface="Arial" panose="020B0604020202020204" pitchFamily="34" charset="0"/>
                <a:cs typeface="Arial" panose="020B0604020202020204" pitchFamily="34" charset="0"/>
              </a:rPr>
              <a:t>•	A Chia au contraire, les 2 sextiles les + riches (ICS 5 et 6) représentent +30% de la population locale (contre 22% Bogota AM) ; une proportion en hausse entre 93 et 2005 car Chia se trouve dans le prolongement des beaux quartiers situés au NE de Bogota</a:t>
            </a:r>
          </a:p>
          <a:p>
            <a:pPr marL="0" indent="0">
              <a:spcAft>
                <a:spcPts val="600"/>
              </a:spcAft>
              <a:buFont typeface="Arial"/>
              <a:buNone/>
            </a:pPr>
            <a:r>
              <a:rPr lang="fr-FR" baseline="0" noProof="0" dirty="0" smtClean="0">
                <a:solidFill>
                  <a:srgbClr val="000000"/>
                </a:solidFill>
                <a:latin typeface="Arial" panose="020B0604020202020204" pitchFamily="34" charset="0"/>
                <a:cs typeface="Arial" panose="020B0604020202020204" pitchFamily="34" charset="0"/>
              </a:rPr>
              <a:t>•	Cette polarisation sociale se retrouve dans le taux de motorisation des ménages (possession d’une auto ou +) = 1/3 à Chia / Moins d’1 s/ 10 à Madrid et </a:t>
            </a:r>
            <a:r>
              <a:rPr lang="fr-FR" baseline="0" noProof="0" dirty="0" err="1" smtClean="0">
                <a:solidFill>
                  <a:srgbClr val="000000"/>
                </a:solidFill>
                <a:latin typeface="Arial" panose="020B0604020202020204" pitchFamily="34" charset="0"/>
                <a:cs typeface="Arial" panose="020B0604020202020204" pitchFamily="34" charset="0"/>
              </a:rPr>
              <a:t>Soacha</a:t>
            </a:r>
            <a:r>
              <a:rPr lang="fr-FR" baseline="0" noProof="0" dirty="0" smtClean="0">
                <a:solidFill>
                  <a:srgbClr val="000000"/>
                </a:solidFill>
                <a:latin typeface="Arial" panose="020B0604020202020204" pitchFamily="34" charset="0"/>
                <a:cs typeface="Arial" panose="020B0604020202020204" pitchFamily="34" charset="0"/>
              </a:rPr>
              <a:t> (Bogota 20%) =&gt; ce qui a des conséquences sur les mobilités quotidiennes, et donc sur l’accès à l’emploi et aux ressources de la ville</a:t>
            </a:r>
          </a:p>
        </p:txBody>
      </p:sp>
      <p:sp>
        <p:nvSpPr>
          <p:cNvPr id="4" name="Espace réservé du numéro de diapositive 3"/>
          <p:cNvSpPr>
            <a:spLocks noGrp="1"/>
          </p:cNvSpPr>
          <p:nvPr>
            <p:ph type="sldNum" sz="quarter" idx="10"/>
          </p:nvPr>
        </p:nvSpPr>
        <p:spPr/>
        <p:txBody>
          <a:bodyPr/>
          <a:lstStyle/>
          <a:p>
            <a:fld id="{8EC1358F-B818-5940-B3A9-9D28F0443295}" type="slidenum">
              <a:rPr lang="fr-FR" smtClean="0"/>
              <a:t>5</a:t>
            </a:fld>
            <a:endParaRPr lang="fr-FR"/>
          </a:p>
        </p:txBody>
      </p:sp>
    </p:spTree>
    <p:extLst>
      <p:ext uri="{BB962C8B-B14F-4D97-AF65-F5344CB8AC3E}">
        <p14:creationId xmlns:p14="http://schemas.microsoft.com/office/powerpoint/2010/main" val="4061425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spcAft>
                <a:spcPts val="600"/>
              </a:spcAft>
              <a:buFont typeface="Arial"/>
              <a:buNone/>
            </a:pPr>
            <a:r>
              <a:rPr lang="fr-FR" baseline="0" noProof="0" dirty="0" smtClean="0">
                <a:solidFill>
                  <a:srgbClr val="000000"/>
                </a:solidFill>
                <a:latin typeface="Arial" panose="020B0604020202020204" pitchFamily="34" charset="0"/>
                <a:cs typeface="Arial" panose="020B0604020202020204" pitchFamily="34" charset="0"/>
              </a:rPr>
              <a:t>[CLIC] Les 3 municipes étudiés ici présentent 3 caractéristiques communes, liées au processus d’étalement urbain en périphérie métropolitaine:</a:t>
            </a:r>
          </a:p>
          <a:p>
            <a:pPr marL="0" indent="0">
              <a:spcAft>
                <a:spcPts val="600"/>
              </a:spcAft>
              <a:buFont typeface="Arial"/>
              <a:buNone/>
            </a:pPr>
            <a:r>
              <a:rPr lang="fr-FR" baseline="0" noProof="0" dirty="0" smtClean="0">
                <a:solidFill>
                  <a:srgbClr val="000000"/>
                </a:solidFill>
                <a:latin typeface="Arial" panose="020B0604020202020204" pitchFamily="34" charset="0"/>
                <a:cs typeface="Arial" panose="020B0604020202020204" pitchFamily="34" charset="0"/>
              </a:rPr>
              <a:t>•	[CLIC] Une croissance démographique rapide / Supérieure à celle de Bogotá  [CLIC] (pic de croissance à 11,3% </a:t>
            </a:r>
            <a:r>
              <a:rPr lang="fr-FR" baseline="0" noProof="0" dirty="0" err="1" smtClean="0">
                <a:solidFill>
                  <a:srgbClr val="000000"/>
                </a:solidFill>
                <a:latin typeface="Arial" panose="020B0604020202020204" pitchFamily="34" charset="0"/>
                <a:cs typeface="Arial" panose="020B0604020202020204" pitchFamily="34" charset="0"/>
              </a:rPr>
              <a:t>Soacha</a:t>
            </a:r>
            <a:r>
              <a:rPr lang="fr-FR" baseline="0" noProof="0" dirty="0" smtClean="0">
                <a:solidFill>
                  <a:srgbClr val="000000"/>
                </a:solidFill>
                <a:latin typeface="Arial" panose="020B0604020202020204" pitchFamily="34" charset="0"/>
                <a:cs typeface="Arial" panose="020B0604020202020204" pitchFamily="34" charset="0"/>
              </a:rPr>
              <a:t> 85-93 / 6,5% Madrid 85-93 / 6,6% </a:t>
            </a:r>
            <a:r>
              <a:rPr lang="fr-FR" baseline="0" noProof="0" dirty="0" err="1" smtClean="0">
                <a:solidFill>
                  <a:srgbClr val="000000"/>
                </a:solidFill>
                <a:latin typeface="Arial" panose="020B0604020202020204" pitchFamily="34" charset="0"/>
                <a:cs typeface="Arial" panose="020B0604020202020204" pitchFamily="34" charset="0"/>
              </a:rPr>
              <a:t>Chía</a:t>
            </a:r>
            <a:r>
              <a:rPr lang="fr-FR" baseline="0" noProof="0" dirty="0" smtClean="0">
                <a:solidFill>
                  <a:srgbClr val="000000"/>
                </a:solidFill>
                <a:latin typeface="Arial" panose="020B0604020202020204" pitchFamily="34" charset="0"/>
                <a:cs typeface="Arial" panose="020B0604020202020204" pitchFamily="34" charset="0"/>
              </a:rPr>
              <a:t> 93-05, contre 3 à 4% seulement Bogota AM sur les 2 périodes)</a:t>
            </a:r>
          </a:p>
          <a:p>
            <a:pPr marL="0" indent="0">
              <a:spcAft>
                <a:spcPts val="600"/>
              </a:spcAft>
              <a:buFont typeface="Arial"/>
              <a:buNone/>
            </a:pPr>
            <a:r>
              <a:rPr lang="fr-FR" baseline="0" noProof="0" dirty="0" smtClean="0">
                <a:solidFill>
                  <a:srgbClr val="000000"/>
                </a:solidFill>
                <a:latin typeface="Arial" panose="020B0604020202020204" pitchFamily="34" charset="0"/>
                <a:cs typeface="Arial" panose="020B0604020202020204" pitchFamily="34" charset="0"/>
              </a:rPr>
              <a:t>•	[CLIC] Cette croissance s’explique principalement par l’arrivée de néo-résidants en provenance de Bogotá. Ainsi en 2005, 43% de la pop. de </a:t>
            </a:r>
            <a:r>
              <a:rPr lang="fr-FR" baseline="0" noProof="0" dirty="0" err="1" smtClean="0">
                <a:solidFill>
                  <a:srgbClr val="000000"/>
                </a:solidFill>
                <a:latin typeface="Arial" panose="020B0604020202020204" pitchFamily="34" charset="0"/>
                <a:cs typeface="Arial" panose="020B0604020202020204" pitchFamily="34" charset="0"/>
              </a:rPr>
              <a:t>Soacha</a:t>
            </a:r>
            <a:r>
              <a:rPr lang="fr-FR" baseline="0" noProof="0" dirty="0" smtClean="0">
                <a:solidFill>
                  <a:srgbClr val="000000"/>
                </a:solidFill>
                <a:latin typeface="Arial" panose="020B0604020202020204" pitchFamily="34" charset="0"/>
                <a:cs typeface="Arial" panose="020B0604020202020204" pitchFamily="34" charset="0"/>
              </a:rPr>
              <a:t> était née à Bogota, contre 1/3 de celle de </a:t>
            </a:r>
            <a:r>
              <a:rPr lang="fr-FR" baseline="0" noProof="0" dirty="0" err="1" smtClean="0">
                <a:solidFill>
                  <a:srgbClr val="000000"/>
                </a:solidFill>
                <a:latin typeface="Arial" panose="020B0604020202020204" pitchFamily="34" charset="0"/>
                <a:cs typeface="Arial" panose="020B0604020202020204" pitchFamily="34" charset="0"/>
              </a:rPr>
              <a:t>Chía</a:t>
            </a:r>
            <a:r>
              <a:rPr lang="fr-FR" baseline="0" noProof="0" dirty="0" smtClean="0">
                <a:solidFill>
                  <a:srgbClr val="000000"/>
                </a:solidFill>
                <a:latin typeface="Arial" panose="020B0604020202020204" pitchFamily="34" charset="0"/>
                <a:cs typeface="Arial" panose="020B0604020202020204" pitchFamily="34" charset="0"/>
              </a:rPr>
              <a:t> et 18% de celle de Madrid</a:t>
            </a:r>
          </a:p>
          <a:p>
            <a:pPr marL="0" indent="0">
              <a:spcAft>
                <a:spcPts val="600"/>
              </a:spcAft>
              <a:buFont typeface="Arial"/>
              <a:buNone/>
            </a:pPr>
            <a:r>
              <a:rPr lang="fr-FR" baseline="0" noProof="0" dirty="0" smtClean="0">
                <a:solidFill>
                  <a:srgbClr val="000000"/>
                </a:solidFill>
                <a:latin typeface="Arial" panose="020B0604020202020204" pitchFamily="34" charset="0"/>
                <a:cs typeface="Arial" panose="020B0604020202020204" pitchFamily="34" charset="0"/>
              </a:rPr>
              <a:t>•	Ces </a:t>
            </a:r>
            <a:r>
              <a:rPr lang="fr-FR" baseline="0" noProof="0" dirty="0" err="1" smtClean="0">
                <a:solidFill>
                  <a:srgbClr val="000000"/>
                </a:solidFill>
                <a:latin typeface="Arial" panose="020B0604020202020204" pitchFamily="34" charset="0"/>
                <a:cs typeface="Arial" panose="020B0604020202020204" pitchFamily="34" charset="0"/>
              </a:rPr>
              <a:t>néo-résidents</a:t>
            </a:r>
            <a:r>
              <a:rPr lang="fr-FR" baseline="0" noProof="0" dirty="0" smtClean="0">
                <a:solidFill>
                  <a:srgbClr val="000000"/>
                </a:solidFill>
                <a:latin typeface="Arial" panose="020B0604020202020204" pitchFamily="34" charset="0"/>
                <a:cs typeface="Arial" panose="020B0604020202020204" pitchFamily="34" charset="0"/>
              </a:rPr>
              <a:t> sont attirés par l’intensification de la production du logement sur place et notamment des maisons (= 67% du parc résidentiel à Madrid et </a:t>
            </a:r>
            <a:r>
              <a:rPr lang="fr-FR" baseline="0" noProof="0" dirty="0" err="1" smtClean="0">
                <a:solidFill>
                  <a:srgbClr val="000000"/>
                </a:solidFill>
                <a:latin typeface="Arial" panose="020B0604020202020204" pitchFamily="34" charset="0"/>
                <a:cs typeface="Arial" panose="020B0604020202020204" pitchFamily="34" charset="0"/>
              </a:rPr>
              <a:t>Soacha</a:t>
            </a:r>
            <a:r>
              <a:rPr lang="fr-FR" baseline="0" noProof="0" dirty="0" smtClean="0">
                <a:solidFill>
                  <a:srgbClr val="000000"/>
                </a:solidFill>
                <a:latin typeface="Arial" panose="020B0604020202020204" pitchFamily="34" charset="0"/>
                <a:cs typeface="Arial" panose="020B0604020202020204" pitchFamily="34" charset="0"/>
              </a:rPr>
              <a:t> et 72% à Chia, contre 43% Bogota AM), qui attirent notamment des jeunes ménages</a:t>
            </a:r>
          </a:p>
          <a:p>
            <a:pPr marL="0" indent="0">
              <a:spcAft>
                <a:spcPts val="600"/>
              </a:spcAft>
              <a:buFont typeface="Arial"/>
              <a:buNone/>
            </a:pPr>
            <a:r>
              <a:rPr lang="fr-FR" baseline="0" noProof="0" dirty="0" smtClean="0">
                <a:solidFill>
                  <a:srgbClr val="000000"/>
                </a:solidFill>
                <a:latin typeface="Arial" panose="020B0604020202020204" pitchFamily="34" charset="0"/>
                <a:cs typeface="Arial" panose="020B0604020202020204" pitchFamily="34" charset="0"/>
              </a:rPr>
              <a:t>[CLIC] Par contre on observe des différences importantes dans le profil social des habitants de ces 3 périphéries:</a:t>
            </a:r>
          </a:p>
          <a:p>
            <a:pPr marL="0" indent="0">
              <a:spcAft>
                <a:spcPts val="600"/>
              </a:spcAft>
              <a:buFont typeface="Arial"/>
              <a:buNone/>
            </a:pPr>
            <a:r>
              <a:rPr lang="fr-FR" baseline="0" noProof="0" dirty="0" smtClean="0">
                <a:solidFill>
                  <a:srgbClr val="000000"/>
                </a:solidFill>
                <a:latin typeface="Arial" panose="020B0604020202020204" pitchFamily="34" charset="0"/>
                <a:cs typeface="Arial" panose="020B0604020202020204" pitchFamily="34" charset="0"/>
              </a:rPr>
              <a:t>•	[CLIC] Madrid et </a:t>
            </a:r>
            <a:r>
              <a:rPr lang="fr-FR" baseline="0" noProof="0" dirty="0" err="1" smtClean="0">
                <a:solidFill>
                  <a:srgbClr val="000000"/>
                </a:solidFill>
                <a:latin typeface="Arial" panose="020B0604020202020204" pitchFamily="34" charset="0"/>
                <a:cs typeface="Arial" panose="020B0604020202020204" pitchFamily="34" charset="0"/>
              </a:rPr>
              <a:t>Soacha</a:t>
            </a:r>
            <a:r>
              <a:rPr lang="fr-FR" baseline="0" noProof="0" dirty="0" smtClean="0">
                <a:solidFill>
                  <a:srgbClr val="000000"/>
                </a:solidFill>
                <a:latin typeface="Arial" panose="020B0604020202020204" pitchFamily="34" charset="0"/>
                <a:cs typeface="Arial" panose="020B0604020202020204" pitchFamily="34" charset="0"/>
              </a:rPr>
              <a:t> ont un profil populaire, dans le prolongement des quartiers situés au sud du DC. Les 2 sextiles les plus pauvres (ICS 1 et 2) y représentent 40 et 37% de la population locale (contre 25% Bogota AM)</a:t>
            </a:r>
          </a:p>
          <a:p>
            <a:pPr marL="0" indent="0">
              <a:spcAft>
                <a:spcPts val="600"/>
              </a:spcAft>
              <a:buFont typeface="Arial"/>
              <a:buNone/>
            </a:pPr>
            <a:r>
              <a:rPr lang="fr-FR" baseline="0" noProof="0" dirty="0" smtClean="0">
                <a:solidFill>
                  <a:srgbClr val="000000"/>
                </a:solidFill>
                <a:latin typeface="Arial" panose="020B0604020202020204" pitchFamily="34" charset="0"/>
                <a:cs typeface="Arial" panose="020B0604020202020204" pitchFamily="34" charset="0"/>
              </a:rPr>
              <a:t>•	A Chia au contraire, les 2 sextiles les + riches (ICS 5 et 6) représentent +30% de la population locale (contre 22% Bogota AM) ; une proportion en hausse entre 93 et 2005 car Chia se trouve dans le prolongement des beaux quartiers situés au NE de Bogota</a:t>
            </a:r>
          </a:p>
          <a:p>
            <a:pPr marL="0" indent="0">
              <a:spcAft>
                <a:spcPts val="600"/>
              </a:spcAft>
              <a:buFont typeface="Arial"/>
              <a:buNone/>
            </a:pPr>
            <a:r>
              <a:rPr lang="fr-FR" baseline="0" noProof="0" dirty="0" smtClean="0">
                <a:solidFill>
                  <a:srgbClr val="000000"/>
                </a:solidFill>
                <a:latin typeface="Arial" panose="020B0604020202020204" pitchFamily="34" charset="0"/>
                <a:cs typeface="Arial" panose="020B0604020202020204" pitchFamily="34" charset="0"/>
              </a:rPr>
              <a:t>•	Cette polarisation sociale se retrouve dans le taux de motorisation des ménages (possession d’une auto ou +) = 1/3 à Chia / Moins d’1 s/ 10 à Madrid et </a:t>
            </a:r>
            <a:r>
              <a:rPr lang="fr-FR" baseline="0" noProof="0" dirty="0" err="1" smtClean="0">
                <a:solidFill>
                  <a:srgbClr val="000000"/>
                </a:solidFill>
                <a:latin typeface="Arial" panose="020B0604020202020204" pitchFamily="34" charset="0"/>
                <a:cs typeface="Arial" panose="020B0604020202020204" pitchFamily="34" charset="0"/>
              </a:rPr>
              <a:t>Soacha</a:t>
            </a:r>
            <a:r>
              <a:rPr lang="fr-FR" baseline="0" noProof="0" dirty="0" smtClean="0">
                <a:solidFill>
                  <a:srgbClr val="000000"/>
                </a:solidFill>
                <a:latin typeface="Arial" panose="020B0604020202020204" pitchFamily="34" charset="0"/>
                <a:cs typeface="Arial" panose="020B0604020202020204" pitchFamily="34" charset="0"/>
              </a:rPr>
              <a:t> (Bogota 20%) =&gt; ce qui a des conséquences sur les mobilités quotidiennes, et donc sur l’accès à l’emploi et aux ressources de la ville</a:t>
            </a:r>
          </a:p>
        </p:txBody>
      </p:sp>
      <p:sp>
        <p:nvSpPr>
          <p:cNvPr id="4" name="Espace réservé du numéro de diapositive 3"/>
          <p:cNvSpPr>
            <a:spLocks noGrp="1"/>
          </p:cNvSpPr>
          <p:nvPr>
            <p:ph type="sldNum" sz="quarter" idx="10"/>
          </p:nvPr>
        </p:nvSpPr>
        <p:spPr/>
        <p:txBody>
          <a:bodyPr/>
          <a:lstStyle/>
          <a:p>
            <a:fld id="{8EC1358F-B818-5940-B3A9-9D28F0443295}" type="slidenum">
              <a:rPr lang="fr-FR" smtClean="0"/>
              <a:t>6</a:t>
            </a:fld>
            <a:endParaRPr lang="fr-FR"/>
          </a:p>
        </p:txBody>
      </p:sp>
    </p:spTree>
    <p:extLst>
      <p:ext uri="{BB962C8B-B14F-4D97-AF65-F5344CB8AC3E}">
        <p14:creationId xmlns:p14="http://schemas.microsoft.com/office/powerpoint/2010/main" val="1689566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spcAft>
                <a:spcPts val="600"/>
              </a:spcAft>
              <a:buFont typeface="Arial"/>
              <a:buNone/>
            </a:pPr>
            <a:r>
              <a:rPr lang="fr-FR" noProof="0" dirty="0" smtClean="0">
                <a:solidFill>
                  <a:srgbClr val="000000"/>
                </a:solidFill>
                <a:latin typeface="Arial"/>
                <a:cs typeface="Arial"/>
              </a:rPr>
              <a:t>Cette diversité sociale est illustrée par les photos:</a:t>
            </a:r>
          </a:p>
          <a:p>
            <a:pPr marL="171450" indent="-171450">
              <a:spcAft>
                <a:spcPts val="600"/>
              </a:spcAft>
              <a:buFontTx/>
              <a:buChar char="-"/>
            </a:pPr>
            <a:r>
              <a:rPr lang="fr-FR" baseline="0" noProof="0" dirty="0" smtClean="0">
                <a:solidFill>
                  <a:srgbClr val="000000"/>
                </a:solidFill>
                <a:latin typeface="Arial"/>
                <a:cs typeface="Arial"/>
              </a:rPr>
              <a:t>Habitat essentiellement informel à </a:t>
            </a:r>
            <a:r>
              <a:rPr lang="fr-FR" baseline="0" noProof="0" dirty="0" err="1" smtClean="0">
                <a:solidFill>
                  <a:srgbClr val="000000"/>
                </a:solidFill>
                <a:latin typeface="Arial"/>
                <a:cs typeface="Arial"/>
              </a:rPr>
              <a:t>Soacha</a:t>
            </a:r>
            <a:r>
              <a:rPr lang="fr-FR" baseline="0" noProof="0" dirty="0" smtClean="0">
                <a:solidFill>
                  <a:srgbClr val="000000"/>
                </a:solidFill>
                <a:latin typeface="Arial"/>
                <a:cs typeface="Arial"/>
              </a:rPr>
              <a:t> et Madrid, +/- consolidés (</a:t>
            </a:r>
            <a:r>
              <a:rPr lang="fr-FR" baseline="0" noProof="0" dirty="0" err="1" smtClean="0">
                <a:solidFill>
                  <a:srgbClr val="000000"/>
                </a:solidFill>
                <a:latin typeface="Arial"/>
                <a:cs typeface="Arial"/>
              </a:rPr>
              <a:t>Cazucá</a:t>
            </a:r>
            <a:r>
              <a:rPr lang="fr-FR" baseline="0" noProof="0" dirty="0" smtClean="0">
                <a:solidFill>
                  <a:srgbClr val="000000"/>
                </a:solidFill>
                <a:latin typeface="Arial"/>
                <a:cs typeface="Arial"/>
              </a:rPr>
              <a:t> = cas extrême) / apparition d’un habitat formel sous forme principalement de logements sociaux destinés à la petite classe moyenne</a:t>
            </a:r>
          </a:p>
          <a:p>
            <a:pPr marL="171450" indent="-171450">
              <a:spcAft>
                <a:spcPts val="600"/>
              </a:spcAft>
              <a:buFontTx/>
              <a:buChar char="-"/>
            </a:pPr>
            <a:r>
              <a:rPr lang="fr-FR" noProof="0" dirty="0" smtClean="0">
                <a:solidFill>
                  <a:srgbClr val="000000"/>
                </a:solidFill>
                <a:latin typeface="Arial"/>
                <a:cs typeface="Arial"/>
              </a:rPr>
              <a:t>Chia au contraire, dont la partie centrale reste relativement populaire, voit se multiplier les ensembles résidentiels fermés destinées aux classes</a:t>
            </a:r>
            <a:r>
              <a:rPr lang="fr-FR" baseline="0" noProof="0" dirty="0" smtClean="0">
                <a:solidFill>
                  <a:srgbClr val="000000"/>
                </a:solidFill>
                <a:latin typeface="Arial"/>
                <a:cs typeface="Arial"/>
              </a:rPr>
              <a:t> moyennes et aisées. </a:t>
            </a:r>
            <a:endParaRPr lang="fr-FR" noProof="0" dirty="0" smtClean="0">
              <a:solidFill>
                <a:srgbClr val="000000"/>
              </a:solidFill>
              <a:latin typeface="Arial"/>
              <a:cs typeface="Arial"/>
            </a:endParaRPr>
          </a:p>
          <a:p>
            <a:pPr marL="0" indent="0">
              <a:spcAft>
                <a:spcPts val="600"/>
              </a:spcAft>
              <a:buFont typeface="Arial"/>
              <a:buNone/>
            </a:pPr>
            <a:endParaRPr lang="fr-FR" noProof="0" dirty="0" smtClean="0">
              <a:solidFill>
                <a:srgbClr val="000000"/>
              </a:solidFill>
              <a:latin typeface="Arial"/>
              <a:cs typeface="Arial"/>
            </a:endParaRPr>
          </a:p>
          <a:p>
            <a:pPr marL="0" indent="0">
              <a:spcAft>
                <a:spcPts val="600"/>
              </a:spcAft>
              <a:buFont typeface="Arial"/>
              <a:buNone/>
            </a:pPr>
            <a:r>
              <a:rPr lang="fr-FR" i="1" noProof="0" dirty="0" smtClean="0">
                <a:solidFill>
                  <a:srgbClr val="000000"/>
                </a:solidFill>
                <a:latin typeface="Arial"/>
                <a:cs typeface="Arial"/>
              </a:rPr>
              <a:t>Ensembles résidentiels</a:t>
            </a:r>
            <a:r>
              <a:rPr lang="fr-FR" i="1" baseline="0" noProof="0" dirty="0" smtClean="0">
                <a:solidFill>
                  <a:srgbClr val="000000"/>
                </a:solidFill>
                <a:latin typeface="Arial"/>
                <a:cs typeface="Arial"/>
              </a:rPr>
              <a:t> fermés: 26% du parc enquêté en 2009 à Bogota / 15% pour les bas revenus / 56% pour les hauts revenus</a:t>
            </a:r>
            <a:endParaRPr lang="fr-FR" i="1" noProof="0" dirty="0" smtClean="0">
              <a:solidFill>
                <a:srgbClr val="000000"/>
              </a:solidFill>
              <a:latin typeface="Arial"/>
              <a:cs typeface="Arial"/>
            </a:endParaRPr>
          </a:p>
        </p:txBody>
      </p:sp>
      <p:sp>
        <p:nvSpPr>
          <p:cNvPr id="4" name="Espace réservé du numéro de diapositive 3"/>
          <p:cNvSpPr>
            <a:spLocks noGrp="1"/>
          </p:cNvSpPr>
          <p:nvPr>
            <p:ph type="sldNum" sz="quarter" idx="10"/>
          </p:nvPr>
        </p:nvSpPr>
        <p:spPr/>
        <p:txBody>
          <a:bodyPr/>
          <a:lstStyle/>
          <a:p>
            <a:fld id="{8EC1358F-B818-5940-B3A9-9D28F0443295}" type="slidenum">
              <a:rPr lang="fr-FR" smtClean="0"/>
              <a:t>7</a:t>
            </a:fld>
            <a:endParaRPr lang="fr-FR"/>
          </a:p>
        </p:txBody>
      </p:sp>
    </p:spTree>
    <p:extLst>
      <p:ext uri="{BB962C8B-B14F-4D97-AF65-F5344CB8AC3E}">
        <p14:creationId xmlns:p14="http://schemas.microsoft.com/office/powerpoint/2010/main" val="4122526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600"/>
              </a:spcAft>
              <a:buClrTx/>
              <a:buSzTx/>
              <a:buFontTx/>
              <a:buNone/>
              <a:tabLst/>
              <a:defRPr/>
            </a:pPr>
            <a:r>
              <a:rPr lang="fr-FR" sz="1200" kern="1200" dirty="0" smtClean="0">
                <a:solidFill>
                  <a:schemeClr val="tx1"/>
                </a:solidFill>
                <a:effectLst/>
                <a:latin typeface="+mn-lt"/>
                <a:ea typeface="+mn-ea"/>
                <a:cs typeface="+mn-cs"/>
              </a:rPr>
              <a:t>Nous allons maintenant aborder la question de la maturation des périphéries à travers l’étude des mobilités quotidiennes, en nous concentrant </a:t>
            </a:r>
            <a:r>
              <a:rPr lang="fr-FR" sz="1200" i="1" kern="1200" dirty="0" smtClean="0">
                <a:solidFill>
                  <a:schemeClr val="tx1"/>
                </a:solidFill>
                <a:effectLst/>
                <a:latin typeface="+mn-lt"/>
                <a:ea typeface="+mn-ea"/>
                <a:cs typeface="+mn-cs"/>
              </a:rPr>
              <a:t>[comme évoqué en intro] </a:t>
            </a:r>
            <a:r>
              <a:rPr lang="fr-FR" sz="1200" kern="1200" dirty="0" smtClean="0">
                <a:solidFill>
                  <a:schemeClr val="tx1"/>
                </a:solidFill>
                <a:effectLst/>
                <a:latin typeface="+mn-lt"/>
                <a:ea typeface="+mn-ea"/>
                <a:cs typeface="+mn-cs"/>
              </a:rPr>
              <a:t>sur les navettes domicile-travail et domicile-étude.</a:t>
            </a:r>
          </a:p>
          <a:p>
            <a:pPr>
              <a:spcAft>
                <a:spcPts val="600"/>
              </a:spcAft>
            </a:pPr>
            <a:endParaRPr lang="fr-FR"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8EC1358F-B818-5940-B3A9-9D28F0443295}" type="slidenum">
              <a:rPr lang="fr-FR" smtClean="0"/>
              <a:t>8</a:t>
            </a:fld>
            <a:endParaRPr lang="fr-FR"/>
          </a:p>
        </p:txBody>
      </p:sp>
    </p:spTree>
    <p:extLst>
      <p:ext uri="{BB962C8B-B14F-4D97-AF65-F5344CB8AC3E}">
        <p14:creationId xmlns:p14="http://schemas.microsoft.com/office/powerpoint/2010/main" val="3540990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Un mot d’abord sur l’évolution de la répartition de l’emploi dans l’AM.</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[CLIC] Comme le montre cette figure [thèse de G. Le Roux] on observe entre 1990 et 2005 un accroissement de la densité d’emplois dans les municipes de la périphérie </a:t>
            </a:r>
            <a:r>
              <a:rPr lang="fr-FR" sz="1200" kern="1200" dirty="0" err="1" smtClean="0">
                <a:solidFill>
                  <a:schemeClr val="tx1"/>
                </a:solidFill>
                <a:effectLst/>
                <a:latin typeface="+mn-lt"/>
                <a:ea typeface="+mn-ea"/>
                <a:cs typeface="+mn-cs"/>
              </a:rPr>
              <a:t>bogotaine</a:t>
            </a:r>
            <a:r>
              <a:rPr lang="fr-FR" sz="1200" kern="1200" dirty="0" smtClean="0">
                <a:solidFill>
                  <a:schemeClr val="tx1"/>
                </a:solidFill>
                <a:effectLst/>
                <a:latin typeface="+mn-lt"/>
                <a:ea typeface="+mn-ea"/>
                <a:cs typeface="+mn-cs"/>
              </a:rPr>
              <a:t>, qui est lié au desserrement des activités métropolitaines (industries, commerces, services, activités récréatives, écoles et universités privées) vers la périphérie.</a:t>
            </a:r>
          </a:p>
          <a:p>
            <a:r>
              <a:rPr lang="fr-FR" sz="1200" kern="1200" dirty="0" smtClean="0">
                <a:solidFill>
                  <a:schemeClr val="tx1"/>
                </a:solidFill>
                <a:effectLst/>
                <a:latin typeface="+mn-lt"/>
                <a:ea typeface="+mn-ea"/>
                <a:cs typeface="+mn-cs"/>
              </a:rPr>
              <a:t>Cette dynamique de métropolisation des emplois </a:t>
            </a:r>
            <a:r>
              <a:rPr lang="fr-FR" sz="1200" i="1" kern="1200" dirty="0" smtClean="0">
                <a:solidFill>
                  <a:schemeClr val="tx1"/>
                </a:solidFill>
                <a:effectLst/>
                <a:latin typeface="+mn-lt"/>
                <a:ea typeface="+mn-ea"/>
                <a:cs typeface="+mn-cs"/>
              </a:rPr>
              <a:t>[elle-même lié au processus de mondialisation comme indiqué en début d’exposé]</a:t>
            </a:r>
            <a:r>
              <a:rPr lang="fr-FR" sz="1200" kern="1200" dirty="0" smtClean="0">
                <a:solidFill>
                  <a:schemeClr val="tx1"/>
                </a:solidFill>
                <a:effectLst/>
                <a:latin typeface="+mn-lt"/>
                <a:ea typeface="+mn-ea"/>
                <a:cs typeface="+mn-cs"/>
              </a:rPr>
              <a:t>, est une composante essentielle du phénomène de « maturation des périphéries », phénomène qui a des conséquences directes sur les navettes domicile-travail: </a:t>
            </a:r>
          </a:p>
          <a:p>
            <a:pPr lvl="0"/>
            <a:r>
              <a:rPr lang="fr-FR" sz="1200" kern="1200" dirty="0" smtClean="0">
                <a:solidFill>
                  <a:schemeClr val="tx1"/>
                </a:solidFill>
                <a:effectLst/>
                <a:latin typeface="+mn-lt"/>
                <a:ea typeface="+mn-ea"/>
                <a:cs typeface="+mn-cs"/>
              </a:rPr>
              <a:t>- des emplois de proximité de développent pour les habitants des périphéries, à l’intérieur du même municipe ou dans les municipes voisins (ex: de Madrid [CLIC]) </a:t>
            </a:r>
          </a:p>
          <a:p>
            <a:pPr lvl="0"/>
            <a:r>
              <a:rPr lang="fr-FR" sz="1200" kern="1200" dirty="0" smtClean="0">
                <a:solidFill>
                  <a:schemeClr val="tx1"/>
                </a:solidFill>
                <a:effectLst/>
                <a:latin typeface="+mn-lt"/>
                <a:ea typeface="+mn-ea"/>
                <a:cs typeface="+mn-cs"/>
              </a:rPr>
              <a:t>- cette offre en périphérie est également attractive pour les habitants du DC</a:t>
            </a:r>
          </a:p>
          <a:p>
            <a:pPr>
              <a:spcAft>
                <a:spcPts val="600"/>
              </a:spcAft>
            </a:pPr>
            <a:endParaRPr lang="fr-FR" sz="1200" kern="1200" baseline="0" dirty="0" smtClean="0">
              <a:solidFill>
                <a:schemeClr val="tx1"/>
              </a:solidFill>
              <a:effectLst/>
              <a:latin typeface="Arial"/>
              <a:ea typeface="+mn-ea"/>
              <a:cs typeface="Arial"/>
            </a:endParaRPr>
          </a:p>
        </p:txBody>
      </p:sp>
      <p:sp>
        <p:nvSpPr>
          <p:cNvPr id="4" name="Espace réservé du numéro de diapositive 3"/>
          <p:cNvSpPr>
            <a:spLocks noGrp="1"/>
          </p:cNvSpPr>
          <p:nvPr>
            <p:ph type="sldNum" sz="quarter" idx="10"/>
          </p:nvPr>
        </p:nvSpPr>
        <p:spPr/>
        <p:txBody>
          <a:bodyPr/>
          <a:lstStyle/>
          <a:p>
            <a:fld id="{8EC1358F-B818-5940-B3A9-9D28F0443295}" type="slidenum">
              <a:rPr lang="fr-FR" smtClean="0"/>
              <a:t>9</a:t>
            </a:fld>
            <a:endParaRPr lang="fr-FR"/>
          </a:p>
        </p:txBody>
      </p:sp>
    </p:spTree>
    <p:extLst>
      <p:ext uri="{BB962C8B-B14F-4D97-AF65-F5344CB8AC3E}">
        <p14:creationId xmlns:p14="http://schemas.microsoft.com/office/powerpoint/2010/main" val="120060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9C8858BC-E719-4E3E-9B5E-4C7E539C2F41}" type="datetime1">
              <a:rPr lang="fr-FR" smtClean="0"/>
              <a:t>26/10/2017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F46143-74D6-964F-AFCC-E4430C41BA00}" type="slidenum">
              <a:rPr lang="fr-FR" smtClean="0"/>
              <a:t>‹N°›</a:t>
            </a:fld>
            <a:endParaRPr lang="fr-FR"/>
          </a:p>
        </p:txBody>
      </p:sp>
    </p:spTree>
    <p:extLst>
      <p:ext uri="{BB962C8B-B14F-4D97-AF65-F5344CB8AC3E}">
        <p14:creationId xmlns:p14="http://schemas.microsoft.com/office/powerpoint/2010/main" val="83840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BB002BA-7995-4B4A-A5EC-522D17A775A4}" type="datetime1">
              <a:rPr lang="fr-FR" smtClean="0"/>
              <a:t>26/10/2017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F46143-74D6-964F-AFCC-E4430C41BA00}" type="slidenum">
              <a:rPr lang="fr-FR" smtClean="0"/>
              <a:t>‹N°›</a:t>
            </a:fld>
            <a:endParaRPr lang="fr-FR"/>
          </a:p>
        </p:txBody>
      </p:sp>
    </p:spTree>
    <p:extLst>
      <p:ext uri="{BB962C8B-B14F-4D97-AF65-F5344CB8AC3E}">
        <p14:creationId xmlns:p14="http://schemas.microsoft.com/office/powerpoint/2010/main" val="3246092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D0DEF7D-3FBC-40F7-87A8-1913E344F41C}" type="datetime1">
              <a:rPr lang="fr-FR" smtClean="0"/>
              <a:t>26/10/2017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F46143-74D6-964F-AFCC-E4430C41BA00}" type="slidenum">
              <a:rPr lang="fr-FR" smtClean="0"/>
              <a:t>‹N°›</a:t>
            </a:fld>
            <a:endParaRPr lang="fr-FR"/>
          </a:p>
        </p:txBody>
      </p:sp>
    </p:spTree>
    <p:extLst>
      <p:ext uri="{BB962C8B-B14F-4D97-AF65-F5344CB8AC3E}">
        <p14:creationId xmlns:p14="http://schemas.microsoft.com/office/powerpoint/2010/main" val="2430837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1B687E0-A7D0-4AB9-A9C6-56DF15BDC1C6}" type="datetime1">
              <a:rPr lang="fr-FR" smtClean="0"/>
              <a:t>26/10/2017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F46143-74D6-964F-AFCC-E4430C41BA00}" type="slidenum">
              <a:rPr lang="fr-FR" smtClean="0"/>
              <a:t>‹N°›</a:t>
            </a:fld>
            <a:endParaRPr lang="fr-FR"/>
          </a:p>
        </p:txBody>
      </p:sp>
    </p:spTree>
    <p:extLst>
      <p:ext uri="{BB962C8B-B14F-4D97-AF65-F5344CB8AC3E}">
        <p14:creationId xmlns:p14="http://schemas.microsoft.com/office/powerpoint/2010/main" val="470102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81AABDBB-4172-4643-B193-DA1DA96398F4}" type="datetime1">
              <a:rPr lang="fr-FR" smtClean="0"/>
              <a:t>26/10/2017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F46143-74D6-964F-AFCC-E4430C41BA00}" type="slidenum">
              <a:rPr lang="fr-FR" smtClean="0"/>
              <a:t>‹N°›</a:t>
            </a:fld>
            <a:endParaRPr lang="fr-FR"/>
          </a:p>
        </p:txBody>
      </p:sp>
    </p:spTree>
    <p:extLst>
      <p:ext uri="{BB962C8B-B14F-4D97-AF65-F5344CB8AC3E}">
        <p14:creationId xmlns:p14="http://schemas.microsoft.com/office/powerpoint/2010/main" val="3094238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CBB79BC-A594-46A9-81AD-100AAB94E26F}" type="datetime1">
              <a:rPr lang="fr-FR" smtClean="0"/>
              <a:t>26/10/2017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5F46143-74D6-964F-AFCC-E4430C41BA00}" type="slidenum">
              <a:rPr lang="fr-FR" smtClean="0"/>
              <a:t>‹N°›</a:t>
            </a:fld>
            <a:endParaRPr lang="fr-FR"/>
          </a:p>
        </p:txBody>
      </p:sp>
    </p:spTree>
    <p:extLst>
      <p:ext uri="{BB962C8B-B14F-4D97-AF65-F5344CB8AC3E}">
        <p14:creationId xmlns:p14="http://schemas.microsoft.com/office/powerpoint/2010/main" val="2631148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61EEBCA-F43B-4023-9E60-2A828917E5B0}" type="datetime1">
              <a:rPr lang="fr-FR" smtClean="0"/>
              <a:t>26/10/2017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5F46143-74D6-964F-AFCC-E4430C41BA00}" type="slidenum">
              <a:rPr lang="fr-FR" smtClean="0"/>
              <a:t>‹N°›</a:t>
            </a:fld>
            <a:endParaRPr lang="fr-FR"/>
          </a:p>
        </p:txBody>
      </p:sp>
    </p:spTree>
    <p:extLst>
      <p:ext uri="{BB962C8B-B14F-4D97-AF65-F5344CB8AC3E}">
        <p14:creationId xmlns:p14="http://schemas.microsoft.com/office/powerpoint/2010/main" val="3387017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F34C7709-BC92-4E83-90A4-0D3F2A1F852D}" type="datetime1">
              <a:rPr lang="fr-FR" smtClean="0"/>
              <a:t>26/10/2017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5F46143-74D6-964F-AFCC-E4430C41BA00}" type="slidenum">
              <a:rPr lang="fr-FR" smtClean="0"/>
              <a:t>‹N°›</a:t>
            </a:fld>
            <a:endParaRPr lang="fr-FR"/>
          </a:p>
        </p:txBody>
      </p:sp>
    </p:spTree>
    <p:extLst>
      <p:ext uri="{BB962C8B-B14F-4D97-AF65-F5344CB8AC3E}">
        <p14:creationId xmlns:p14="http://schemas.microsoft.com/office/powerpoint/2010/main" val="2297981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EBA54A5-04F8-4559-BD76-ED85C04CF58A}" type="datetime1">
              <a:rPr lang="fr-FR" smtClean="0"/>
              <a:t>26/10/2017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5F46143-74D6-964F-AFCC-E4430C41BA00}" type="slidenum">
              <a:rPr lang="fr-FR" smtClean="0"/>
              <a:t>‹N°›</a:t>
            </a:fld>
            <a:endParaRPr lang="fr-FR"/>
          </a:p>
        </p:txBody>
      </p:sp>
    </p:spTree>
    <p:extLst>
      <p:ext uri="{BB962C8B-B14F-4D97-AF65-F5344CB8AC3E}">
        <p14:creationId xmlns:p14="http://schemas.microsoft.com/office/powerpoint/2010/main" val="358030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DEB88FE-9980-4442-BAC6-55B7E99AE02D}" type="datetime1">
              <a:rPr lang="fr-FR" smtClean="0"/>
              <a:t>26/10/2017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5F46143-74D6-964F-AFCC-E4430C41BA00}" type="slidenum">
              <a:rPr lang="fr-FR" smtClean="0"/>
              <a:t>‹N°›</a:t>
            </a:fld>
            <a:endParaRPr lang="fr-FR"/>
          </a:p>
        </p:txBody>
      </p:sp>
    </p:spTree>
    <p:extLst>
      <p:ext uri="{BB962C8B-B14F-4D97-AF65-F5344CB8AC3E}">
        <p14:creationId xmlns:p14="http://schemas.microsoft.com/office/powerpoint/2010/main" val="702669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E073567-550B-49A7-B795-38528245E8B0}" type="datetime1">
              <a:rPr lang="fr-FR" smtClean="0"/>
              <a:t>26/10/2017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5F46143-74D6-964F-AFCC-E4430C41BA00}" type="slidenum">
              <a:rPr lang="fr-FR" smtClean="0"/>
              <a:t>‹N°›</a:t>
            </a:fld>
            <a:endParaRPr lang="fr-FR"/>
          </a:p>
        </p:txBody>
      </p:sp>
    </p:spTree>
    <p:extLst>
      <p:ext uri="{BB962C8B-B14F-4D97-AF65-F5344CB8AC3E}">
        <p14:creationId xmlns:p14="http://schemas.microsoft.com/office/powerpoint/2010/main" val="1964158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2D052A-85BC-4893-817A-288766D40210}" type="datetime1">
              <a:rPr lang="fr-FR" smtClean="0"/>
              <a:t>26/10/2017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F46143-74D6-964F-AFCC-E4430C41BA00}" type="slidenum">
              <a:rPr lang="fr-FR" smtClean="0"/>
              <a:t>‹N°›</a:t>
            </a:fld>
            <a:endParaRPr lang="fr-FR"/>
          </a:p>
        </p:txBody>
      </p:sp>
    </p:spTree>
    <p:extLst>
      <p:ext uri="{BB962C8B-B14F-4D97-AF65-F5344CB8AC3E}">
        <p14:creationId xmlns:p14="http://schemas.microsoft.com/office/powerpoint/2010/main" val="314352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8" Type="http://schemas.openxmlformats.org/officeDocument/2006/relationships/chart" Target="../charts/chart13.xml"/><Relationship Id="rId3" Type="http://schemas.openxmlformats.org/officeDocument/2006/relationships/chart" Target="../charts/chart8.xml"/><Relationship Id="rId7"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hart" Target="../charts/chart11.xml"/><Relationship Id="rId5" Type="http://schemas.openxmlformats.org/officeDocument/2006/relationships/chart" Target="../charts/chart10.xml"/><Relationship Id="rId10" Type="http://schemas.openxmlformats.org/officeDocument/2006/relationships/chart" Target="../charts/chart15.xml"/><Relationship Id="rId4" Type="http://schemas.openxmlformats.org/officeDocument/2006/relationships/chart" Target="../charts/chart9.xml"/><Relationship Id="rId9" Type="http://schemas.openxmlformats.org/officeDocument/2006/relationships/chart" Target="../charts/char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86378" y="2100856"/>
            <a:ext cx="7349891" cy="2538093"/>
          </a:xfrm>
        </p:spPr>
        <p:txBody>
          <a:bodyPr>
            <a:noAutofit/>
          </a:bodyPr>
          <a:lstStyle/>
          <a:p>
            <a:pPr>
              <a:spcAft>
                <a:spcPts val="600"/>
              </a:spcAft>
            </a:pPr>
            <a:r>
              <a:rPr lang="fr-FR" sz="3000" b="1" cap="all" dirty="0" smtClean="0">
                <a:solidFill>
                  <a:srgbClr val="FF6600"/>
                </a:solidFill>
              </a:rPr>
              <a:t>Quelle autonomie pour les périphéries dans une mégapole en mutation?</a:t>
            </a:r>
          </a:p>
          <a:p>
            <a:pPr>
              <a:spcAft>
                <a:spcPts val="600"/>
              </a:spcAft>
            </a:pPr>
            <a:r>
              <a:rPr lang="fr-FR" sz="3000" b="1" cap="all" dirty="0" smtClean="0">
                <a:solidFill>
                  <a:srgbClr val="FF6600"/>
                </a:solidFill>
              </a:rPr>
              <a:t>Une approche diachronique par les mobilités quotidiennes à Bogota, Colombie (1993-2009)</a:t>
            </a:r>
            <a:endParaRPr lang="fr-FR" sz="3000" b="1" cap="all" dirty="0">
              <a:solidFill>
                <a:srgbClr val="FF6600"/>
              </a:solidFill>
            </a:endParaRPr>
          </a:p>
        </p:txBody>
      </p:sp>
      <p:pic>
        <p:nvPicPr>
          <p:cNvPr id="9" name="Picture 177" descr="https://encrypted-tbn3.gstatic.com/images?q=tbn:ANd9GcQ-VAYYJpjKl7gm5hnMS9Mt3FunNBKq76tx-aw539DyQkg5XuG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993" y="1829220"/>
            <a:ext cx="771677" cy="7967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7" name="Picture 3" descr="D:\GOUESET\ESO\Communication &amp; Site web\LOGO\Nouveau Logo 2015\logo ESO couleu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786" y="3138489"/>
            <a:ext cx="868090" cy="835704"/>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Rectangle 11"/>
          <p:cNvSpPr/>
          <p:nvPr/>
        </p:nvSpPr>
        <p:spPr>
          <a:xfrm>
            <a:off x="1899895" y="5261427"/>
            <a:ext cx="6522857" cy="1446550"/>
          </a:xfrm>
          <a:prstGeom prst="rect">
            <a:avLst/>
          </a:prstGeom>
        </p:spPr>
        <p:txBody>
          <a:bodyPr wrap="square">
            <a:spAutoFit/>
          </a:bodyPr>
          <a:lstStyle/>
          <a:p>
            <a:r>
              <a:rPr lang="fr-FR" sz="2200" b="1" dirty="0"/>
              <a:t>Vincent </a:t>
            </a:r>
            <a:r>
              <a:rPr lang="fr-FR" sz="2200" b="1" dirty="0" err="1"/>
              <a:t>Gouëset</a:t>
            </a:r>
            <a:r>
              <a:rPr lang="fr-FR" sz="2200" dirty="0"/>
              <a:t>, UMR </a:t>
            </a:r>
            <a:r>
              <a:rPr lang="fr-FR" sz="2200" dirty="0" smtClean="0"/>
              <a:t>ESO</a:t>
            </a:r>
            <a:r>
              <a:rPr lang="fr-FR" sz="2200" dirty="0"/>
              <a:t>, Université Rennes 2</a:t>
            </a:r>
          </a:p>
          <a:p>
            <a:r>
              <a:rPr lang="fr-FR" sz="2200" b="1" dirty="0"/>
              <a:t>Florent </a:t>
            </a:r>
            <a:r>
              <a:rPr lang="fr-FR" sz="2200" b="1" dirty="0" err="1"/>
              <a:t>Demoraes</a:t>
            </a:r>
            <a:r>
              <a:rPr lang="fr-FR" sz="2200" dirty="0"/>
              <a:t>, UMR </a:t>
            </a:r>
            <a:r>
              <a:rPr lang="fr-FR" sz="2200" dirty="0" smtClean="0"/>
              <a:t>ESO</a:t>
            </a:r>
            <a:r>
              <a:rPr lang="fr-FR" sz="2200" dirty="0"/>
              <a:t>, Université Rennes 2</a:t>
            </a:r>
          </a:p>
          <a:p>
            <a:r>
              <a:rPr lang="fr-FR" sz="2200" b="1" dirty="0"/>
              <a:t>Françoise </a:t>
            </a:r>
            <a:r>
              <a:rPr lang="fr-FR" sz="2200" b="1" dirty="0" err="1" smtClean="0"/>
              <a:t>Dureau</a:t>
            </a:r>
            <a:r>
              <a:rPr lang="fr-FR" sz="2200" dirty="0"/>
              <a:t>, UMR </a:t>
            </a:r>
            <a:r>
              <a:rPr lang="fr-FR" sz="2200" dirty="0" err="1" smtClean="0"/>
              <a:t>Migrinter</a:t>
            </a:r>
            <a:endParaRPr lang="fr-FR" sz="2200" dirty="0"/>
          </a:p>
          <a:p>
            <a:r>
              <a:rPr lang="fr-FR" sz="2200" b="1" dirty="0" smtClean="0"/>
              <a:t>Guillaume Le Roux</a:t>
            </a:r>
            <a:r>
              <a:rPr lang="fr-FR" sz="2200" dirty="0" smtClean="0"/>
              <a:t>, </a:t>
            </a:r>
            <a:r>
              <a:rPr lang="fr-FR" sz="2200" dirty="0"/>
              <a:t>UMR </a:t>
            </a:r>
            <a:r>
              <a:rPr lang="fr-FR" sz="2200" dirty="0" smtClean="0"/>
              <a:t>Géographie</a:t>
            </a:r>
            <a:r>
              <a:rPr lang="fr-FR" sz="2200" dirty="0"/>
              <a:t>-</a:t>
            </a:r>
            <a:r>
              <a:rPr lang="fr-FR" sz="2200" dirty="0" smtClean="0"/>
              <a:t>cités &amp; </a:t>
            </a:r>
            <a:r>
              <a:rPr lang="fr-FR" sz="2200" dirty="0" err="1" smtClean="0"/>
              <a:t>Migrinter</a:t>
            </a:r>
            <a:endParaRPr lang="fr-FR" sz="2200" dirty="0"/>
          </a:p>
        </p:txBody>
      </p:sp>
      <p:sp>
        <p:nvSpPr>
          <p:cNvPr id="2" name="Rectangle 1"/>
          <p:cNvSpPr/>
          <p:nvPr/>
        </p:nvSpPr>
        <p:spPr>
          <a:xfrm>
            <a:off x="1305647" y="273259"/>
            <a:ext cx="7711353" cy="1261884"/>
          </a:xfrm>
          <a:prstGeom prst="rect">
            <a:avLst/>
          </a:prstGeom>
        </p:spPr>
        <p:txBody>
          <a:bodyPr wrap="square">
            <a:spAutoFit/>
          </a:bodyPr>
          <a:lstStyle/>
          <a:p>
            <a:pPr algn="ctr">
              <a:spcBef>
                <a:spcPts val="600"/>
              </a:spcBef>
              <a:spcAft>
                <a:spcPts val="600"/>
              </a:spcAft>
            </a:pPr>
            <a:r>
              <a:rPr lang="fr-FR" sz="3600" b="1" i="1" dirty="0"/>
              <a:t>Colloque </a:t>
            </a:r>
            <a:r>
              <a:rPr lang="fr-FR" sz="3600" b="1" i="1" dirty="0" smtClean="0"/>
              <a:t>« </a:t>
            </a:r>
            <a:r>
              <a:rPr lang="fr-FR" sz="3600" b="1" i="1" dirty="0" err="1" smtClean="0"/>
              <a:t>Périmarges</a:t>
            </a:r>
            <a:r>
              <a:rPr lang="fr-FR" sz="3600" b="1" i="1" dirty="0" smtClean="0"/>
              <a:t> »</a:t>
            </a:r>
            <a:endParaRPr lang="fr-FR" sz="3600" b="1" dirty="0" smtClean="0"/>
          </a:p>
          <a:p>
            <a:pPr algn="ctr">
              <a:spcBef>
                <a:spcPts val="600"/>
              </a:spcBef>
              <a:spcAft>
                <a:spcPts val="600"/>
              </a:spcAft>
            </a:pPr>
            <a:r>
              <a:rPr lang="fr-FR" sz="3000" b="1" i="1" dirty="0" smtClean="0"/>
              <a:t>23-25 novembre 2016 - Bondy</a:t>
            </a:r>
            <a:endParaRPr lang="fr-FR" sz="3000" i="1" dirty="0"/>
          </a:p>
        </p:txBody>
      </p:sp>
      <p:pic>
        <p:nvPicPr>
          <p:cNvPr id="4" name="Image 3"/>
          <p:cNvPicPr>
            <a:picLocks noChangeAspect="1"/>
          </p:cNvPicPr>
          <p:nvPr/>
        </p:nvPicPr>
        <p:blipFill>
          <a:blip r:embed="rId5"/>
          <a:stretch>
            <a:fillRect/>
          </a:stretch>
        </p:blipFill>
        <p:spPr>
          <a:xfrm>
            <a:off x="0" y="4486705"/>
            <a:ext cx="1683663" cy="262210"/>
          </a:xfrm>
          <a:prstGeom prst="rect">
            <a:avLst/>
          </a:prstGeom>
        </p:spPr>
      </p:pic>
      <p:pic>
        <p:nvPicPr>
          <p:cNvPr id="14" name="Image 13"/>
          <p:cNvPicPr>
            <a:picLocks noChangeAspect="1"/>
          </p:cNvPicPr>
          <p:nvPr/>
        </p:nvPicPr>
        <p:blipFill>
          <a:blip r:embed="rId6"/>
          <a:stretch>
            <a:fillRect/>
          </a:stretch>
        </p:blipFill>
        <p:spPr>
          <a:xfrm>
            <a:off x="335649" y="5261427"/>
            <a:ext cx="1012365" cy="1093354"/>
          </a:xfrm>
          <a:prstGeom prst="rect">
            <a:avLst/>
          </a:prstGeom>
        </p:spPr>
      </p:pic>
      <p:pic>
        <p:nvPicPr>
          <p:cNvPr id="16" name="Image 15"/>
          <p:cNvPicPr>
            <a:picLocks noChangeAspect="1"/>
          </p:cNvPicPr>
          <p:nvPr/>
        </p:nvPicPr>
        <p:blipFill>
          <a:blip r:embed="rId7"/>
          <a:stretch>
            <a:fillRect/>
          </a:stretch>
        </p:blipFill>
        <p:spPr>
          <a:xfrm>
            <a:off x="403030" y="439106"/>
            <a:ext cx="877602" cy="877602"/>
          </a:xfrm>
          <a:prstGeom prst="rect">
            <a:avLst/>
          </a:prstGeom>
        </p:spPr>
      </p:pic>
    </p:spTree>
    <p:extLst>
      <p:ext uri="{BB962C8B-B14F-4D97-AF65-F5344CB8AC3E}">
        <p14:creationId xmlns:p14="http://schemas.microsoft.com/office/powerpoint/2010/main" val="38337665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457200" y="1162265"/>
            <a:ext cx="4222440" cy="57564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s-ES_tradnl" sz="2000" i="1" dirty="0"/>
          </a:p>
        </p:txBody>
      </p:sp>
      <p:sp>
        <p:nvSpPr>
          <p:cNvPr id="3" name="Titre 2"/>
          <p:cNvSpPr>
            <a:spLocks noGrp="1"/>
          </p:cNvSpPr>
          <p:nvPr>
            <p:ph type="title"/>
          </p:nvPr>
        </p:nvSpPr>
        <p:spPr>
          <a:xfrm>
            <a:off x="364474" y="184917"/>
            <a:ext cx="8404250" cy="787268"/>
          </a:xfrm>
        </p:spPr>
        <p:txBody>
          <a:bodyPr>
            <a:noAutofit/>
          </a:bodyPr>
          <a:lstStyle/>
          <a:p>
            <a:r>
              <a:rPr lang="fr-FR" sz="2800" b="1" i="1" dirty="0" smtClean="0"/>
              <a:t>Evolution des lieux de destination 1993-2009</a:t>
            </a:r>
            <a:br>
              <a:rPr lang="fr-FR" sz="2800" b="1" i="1" dirty="0" smtClean="0"/>
            </a:br>
            <a:r>
              <a:rPr lang="fr-FR" sz="2800" b="1" i="1" dirty="0" smtClean="0"/>
              <a:t>(Navettes vers le lieu de travail)</a:t>
            </a:r>
            <a:endParaRPr lang="fr-FR" sz="2800" b="1" dirty="0"/>
          </a:p>
        </p:txBody>
      </p:sp>
      <p:graphicFrame>
        <p:nvGraphicFramePr>
          <p:cNvPr id="10" name="Graphique 9"/>
          <p:cNvGraphicFramePr>
            <a:graphicFrameLocks/>
          </p:cNvGraphicFramePr>
          <p:nvPr>
            <p:extLst>
              <p:ext uri="{D42A27DB-BD31-4B8C-83A1-F6EECF244321}">
                <p14:modId xmlns:p14="http://schemas.microsoft.com/office/powerpoint/2010/main" val="215975033"/>
              </p:ext>
            </p:extLst>
          </p:nvPr>
        </p:nvGraphicFramePr>
        <p:xfrm>
          <a:off x="457201" y="1586320"/>
          <a:ext cx="8307658" cy="2174085"/>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Connecteur droit 10"/>
          <p:cNvCxnSpPr/>
          <p:nvPr/>
        </p:nvCxnSpPr>
        <p:spPr>
          <a:xfrm>
            <a:off x="2610314" y="1772989"/>
            <a:ext cx="0" cy="1558243"/>
          </a:xfrm>
          <a:prstGeom prst="line">
            <a:avLst/>
          </a:prstGeom>
          <a:ln w="22225" cmpd="sng">
            <a:prstDash val="dash"/>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5590942" y="1772989"/>
            <a:ext cx="0" cy="1552514"/>
          </a:xfrm>
          <a:prstGeom prst="line">
            <a:avLst/>
          </a:prstGeom>
          <a:ln w="22225" cmpd="sng">
            <a:prstDash val="dash"/>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29415" y="1274594"/>
            <a:ext cx="1133644" cy="400110"/>
          </a:xfrm>
          <a:prstGeom prst="rect">
            <a:avLst/>
          </a:prstGeom>
        </p:spPr>
        <p:txBody>
          <a:bodyPr wrap="none">
            <a:spAutoFit/>
          </a:bodyPr>
          <a:lstStyle/>
          <a:p>
            <a:pPr algn="ctr">
              <a:defRPr sz="1400" b="0" i="0" u="none" strike="noStrike" kern="1200" spc="0" baseline="0">
                <a:solidFill>
                  <a:prstClr val="black">
                    <a:lumMod val="65000"/>
                    <a:lumOff val="35000"/>
                  </a:prstClr>
                </a:solidFill>
                <a:latin typeface="+mn-lt"/>
                <a:ea typeface="+mn-ea"/>
                <a:cs typeface="+mn-cs"/>
              </a:defRPr>
            </a:pPr>
            <a:r>
              <a:rPr lang="fr-FR" sz="2000" b="1" dirty="0" smtClean="0"/>
              <a:t>Hommes</a:t>
            </a:r>
            <a:endParaRPr lang="fr-FR" sz="2000" b="1" dirty="0"/>
          </a:p>
        </p:txBody>
      </p:sp>
      <p:sp>
        <p:nvSpPr>
          <p:cNvPr id="21" name="Rectangle 20"/>
          <p:cNvSpPr/>
          <p:nvPr/>
        </p:nvSpPr>
        <p:spPr>
          <a:xfrm>
            <a:off x="1583905" y="1509728"/>
            <a:ext cx="608239" cy="338554"/>
          </a:xfrm>
          <a:prstGeom prst="rect">
            <a:avLst/>
          </a:prstGeom>
        </p:spPr>
        <p:txBody>
          <a:bodyPr wrap="square">
            <a:spAutoFit/>
          </a:bodyPr>
          <a:lstStyle/>
          <a:p>
            <a:pPr algn="ctr">
              <a:defRPr sz="1000" b="0" i="0" u="none" strike="noStrike" kern="1200" baseline="0">
                <a:solidFill>
                  <a:prstClr val="black">
                    <a:lumMod val="65000"/>
                    <a:lumOff val="35000"/>
                  </a:prstClr>
                </a:solidFill>
                <a:latin typeface="+mn-lt"/>
                <a:ea typeface="+mn-ea"/>
                <a:cs typeface="+mn-cs"/>
              </a:defRPr>
            </a:pPr>
            <a:r>
              <a:rPr lang="fr-FR" sz="1600" b="1" dirty="0" err="1" smtClean="0"/>
              <a:t>Chía</a:t>
            </a:r>
            <a:endParaRPr lang="fr-FR" sz="1600" b="1" dirty="0"/>
          </a:p>
        </p:txBody>
      </p:sp>
      <p:sp>
        <p:nvSpPr>
          <p:cNvPr id="22" name="Rectangle 21"/>
          <p:cNvSpPr/>
          <p:nvPr/>
        </p:nvSpPr>
        <p:spPr>
          <a:xfrm>
            <a:off x="3714981" y="1509728"/>
            <a:ext cx="851618" cy="338554"/>
          </a:xfrm>
          <a:prstGeom prst="rect">
            <a:avLst/>
          </a:prstGeom>
        </p:spPr>
        <p:txBody>
          <a:bodyPr wrap="square">
            <a:spAutoFit/>
          </a:bodyPr>
          <a:lstStyle/>
          <a:p>
            <a:pPr algn="ctr">
              <a:defRPr sz="1000" b="0" i="0" u="none" strike="noStrike" kern="1200" baseline="0">
                <a:solidFill>
                  <a:prstClr val="black">
                    <a:lumMod val="65000"/>
                    <a:lumOff val="35000"/>
                  </a:prstClr>
                </a:solidFill>
                <a:latin typeface="+mn-lt"/>
                <a:ea typeface="+mn-ea"/>
                <a:cs typeface="+mn-cs"/>
              </a:defRPr>
            </a:pPr>
            <a:r>
              <a:rPr lang="fr-FR" sz="1600" b="1" dirty="0" smtClean="0"/>
              <a:t>Madrid</a:t>
            </a:r>
            <a:endParaRPr lang="fr-FR" sz="1600" b="1" dirty="0"/>
          </a:p>
        </p:txBody>
      </p:sp>
      <p:sp>
        <p:nvSpPr>
          <p:cNvPr id="23" name="Rectangle 22"/>
          <p:cNvSpPr/>
          <p:nvPr/>
        </p:nvSpPr>
        <p:spPr>
          <a:xfrm>
            <a:off x="6654874" y="1509728"/>
            <a:ext cx="898679" cy="338554"/>
          </a:xfrm>
          <a:prstGeom prst="rect">
            <a:avLst/>
          </a:prstGeom>
        </p:spPr>
        <p:txBody>
          <a:bodyPr wrap="square">
            <a:spAutoFit/>
          </a:bodyPr>
          <a:lstStyle/>
          <a:p>
            <a:pPr algn="ctr">
              <a:defRPr sz="1000" b="0" i="0" u="none" strike="noStrike" kern="1200" baseline="0">
                <a:solidFill>
                  <a:prstClr val="black">
                    <a:lumMod val="65000"/>
                    <a:lumOff val="35000"/>
                  </a:prstClr>
                </a:solidFill>
                <a:latin typeface="+mn-lt"/>
                <a:ea typeface="+mn-ea"/>
                <a:cs typeface="+mn-cs"/>
              </a:defRPr>
            </a:pPr>
            <a:r>
              <a:rPr lang="fr-FR" sz="1600" b="1" dirty="0" err="1" smtClean="0"/>
              <a:t>Soacha</a:t>
            </a:r>
            <a:endParaRPr lang="fr-FR" sz="1600" b="1" dirty="0"/>
          </a:p>
        </p:txBody>
      </p:sp>
      <p:graphicFrame>
        <p:nvGraphicFramePr>
          <p:cNvPr id="24" name="Graphique 23"/>
          <p:cNvGraphicFramePr>
            <a:graphicFrameLocks/>
          </p:cNvGraphicFramePr>
          <p:nvPr>
            <p:extLst>
              <p:ext uri="{D42A27DB-BD31-4B8C-83A1-F6EECF244321}">
                <p14:modId xmlns:p14="http://schemas.microsoft.com/office/powerpoint/2010/main" val="1313080929"/>
              </p:ext>
            </p:extLst>
          </p:nvPr>
        </p:nvGraphicFramePr>
        <p:xfrm>
          <a:off x="457200" y="4463691"/>
          <a:ext cx="8307659" cy="2239887"/>
        </p:xfrm>
        <a:graphic>
          <a:graphicData uri="http://schemas.openxmlformats.org/drawingml/2006/chart">
            <c:chart xmlns:c="http://schemas.openxmlformats.org/drawingml/2006/chart" xmlns:r="http://schemas.openxmlformats.org/officeDocument/2006/relationships" r:id="rId4"/>
          </a:graphicData>
        </a:graphic>
      </p:graphicFrame>
      <p:sp>
        <p:nvSpPr>
          <p:cNvPr id="25" name="Rectangle 24"/>
          <p:cNvSpPr/>
          <p:nvPr/>
        </p:nvSpPr>
        <p:spPr>
          <a:xfrm>
            <a:off x="232558" y="4126782"/>
            <a:ext cx="1076961" cy="400110"/>
          </a:xfrm>
          <a:prstGeom prst="rect">
            <a:avLst/>
          </a:prstGeom>
        </p:spPr>
        <p:txBody>
          <a:bodyPr wrap="none">
            <a:spAutoFit/>
          </a:bodyPr>
          <a:lstStyle/>
          <a:p>
            <a:pPr algn="ctr">
              <a:defRPr sz="1400" b="0" i="0" u="none" strike="noStrike" kern="1200" spc="0" baseline="0">
                <a:solidFill>
                  <a:prstClr val="black">
                    <a:lumMod val="65000"/>
                    <a:lumOff val="35000"/>
                  </a:prstClr>
                </a:solidFill>
                <a:latin typeface="+mn-lt"/>
                <a:ea typeface="+mn-ea"/>
                <a:cs typeface="+mn-cs"/>
              </a:defRPr>
            </a:pPr>
            <a:r>
              <a:rPr lang="fr-FR" sz="2000" b="1" dirty="0" smtClean="0"/>
              <a:t>Femmes</a:t>
            </a:r>
            <a:endParaRPr lang="fr-FR" sz="2000" b="1" dirty="0"/>
          </a:p>
        </p:txBody>
      </p:sp>
      <p:sp>
        <p:nvSpPr>
          <p:cNvPr id="26" name="Rectangle 25"/>
          <p:cNvSpPr/>
          <p:nvPr/>
        </p:nvSpPr>
        <p:spPr>
          <a:xfrm>
            <a:off x="1583905" y="4384003"/>
            <a:ext cx="608239" cy="338554"/>
          </a:xfrm>
          <a:prstGeom prst="rect">
            <a:avLst/>
          </a:prstGeom>
        </p:spPr>
        <p:txBody>
          <a:bodyPr wrap="square">
            <a:spAutoFit/>
          </a:bodyPr>
          <a:lstStyle/>
          <a:p>
            <a:pPr algn="ctr">
              <a:defRPr sz="1000" b="0" i="0" u="none" strike="noStrike" kern="1200" baseline="0">
                <a:solidFill>
                  <a:prstClr val="black">
                    <a:lumMod val="65000"/>
                    <a:lumOff val="35000"/>
                  </a:prstClr>
                </a:solidFill>
                <a:latin typeface="+mn-lt"/>
                <a:ea typeface="+mn-ea"/>
                <a:cs typeface="+mn-cs"/>
              </a:defRPr>
            </a:pPr>
            <a:r>
              <a:rPr lang="fr-FR" sz="1600" b="1" dirty="0" err="1" smtClean="0"/>
              <a:t>Chía</a:t>
            </a:r>
            <a:endParaRPr lang="fr-FR" sz="1600" b="1" dirty="0"/>
          </a:p>
        </p:txBody>
      </p:sp>
      <p:sp>
        <p:nvSpPr>
          <p:cNvPr id="27" name="Rectangle 26"/>
          <p:cNvSpPr/>
          <p:nvPr/>
        </p:nvSpPr>
        <p:spPr>
          <a:xfrm>
            <a:off x="3714981" y="4384003"/>
            <a:ext cx="803273" cy="338554"/>
          </a:xfrm>
          <a:prstGeom prst="rect">
            <a:avLst/>
          </a:prstGeom>
        </p:spPr>
        <p:txBody>
          <a:bodyPr wrap="square">
            <a:spAutoFit/>
          </a:bodyPr>
          <a:lstStyle/>
          <a:p>
            <a:pPr algn="ctr">
              <a:defRPr sz="1000" b="0" i="0" u="none" strike="noStrike" kern="1200" baseline="0">
                <a:solidFill>
                  <a:prstClr val="black">
                    <a:lumMod val="65000"/>
                    <a:lumOff val="35000"/>
                  </a:prstClr>
                </a:solidFill>
                <a:latin typeface="+mn-lt"/>
                <a:ea typeface="+mn-ea"/>
                <a:cs typeface="+mn-cs"/>
              </a:defRPr>
            </a:pPr>
            <a:r>
              <a:rPr lang="fr-FR" sz="1600" b="1" dirty="0" smtClean="0"/>
              <a:t>Madrid</a:t>
            </a:r>
            <a:endParaRPr lang="fr-FR" sz="1600" b="1" dirty="0"/>
          </a:p>
        </p:txBody>
      </p:sp>
      <p:sp>
        <p:nvSpPr>
          <p:cNvPr id="28" name="Rectangle 27"/>
          <p:cNvSpPr/>
          <p:nvPr/>
        </p:nvSpPr>
        <p:spPr>
          <a:xfrm>
            <a:off x="6680816" y="4384003"/>
            <a:ext cx="846795" cy="338554"/>
          </a:xfrm>
          <a:prstGeom prst="rect">
            <a:avLst/>
          </a:prstGeom>
        </p:spPr>
        <p:txBody>
          <a:bodyPr wrap="square">
            <a:spAutoFit/>
          </a:bodyPr>
          <a:lstStyle/>
          <a:p>
            <a:pPr algn="ctr">
              <a:defRPr sz="1000" b="0" i="0" u="none" strike="noStrike" kern="1200" baseline="0">
                <a:solidFill>
                  <a:prstClr val="black">
                    <a:lumMod val="65000"/>
                    <a:lumOff val="35000"/>
                  </a:prstClr>
                </a:solidFill>
                <a:latin typeface="+mn-lt"/>
                <a:ea typeface="+mn-ea"/>
                <a:cs typeface="+mn-cs"/>
              </a:defRPr>
            </a:pPr>
            <a:r>
              <a:rPr lang="fr-FR" sz="1600" b="1" dirty="0" err="1" smtClean="0"/>
              <a:t>Soacha</a:t>
            </a:r>
            <a:endParaRPr lang="fr-FR" sz="1600" b="1" dirty="0"/>
          </a:p>
        </p:txBody>
      </p:sp>
      <p:cxnSp>
        <p:nvCxnSpPr>
          <p:cNvPr id="29" name="Connecteur droit 28"/>
          <p:cNvCxnSpPr/>
          <p:nvPr/>
        </p:nvCxnSpPr>
        <p:spPr>
          <a:xfrm>
            <a:off x="2610314" y="4635777"/>
            <a:ext cx="0" cy="1558243"/>
          </a:xfrm>
          <a:prstGeom prst="line">
            <a:avLst/>
          </a:prstGeom>
          <a:ln w="22225" cmpd="sng">
            <a:prstDash val="dash"/>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5590942" y="4635777"/>
            <a:ext cx="0" cy="1552514"/>
          </a:xfrm>
          <a:prstGeom prst="line">
            <a:avLst/>
          </a:prstGeom>
          <a:ln w="22225" cmpd="sng">
            <a:prstDash val="dash"/>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a:off x="3780960" y="2007220"/>
            <a:ext cx="746435" cy="122663"/>
          </a:xfrm>
          <a:prstGeom prst="straightConnector1">
            <a:avLst/>
          </a:prstGeom>
          <a:ln w="508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3" name="Connecteur droit avec flèche 32"/>
          <p:cNvCxnSpPr/>
          <p:nvPr/>
        </p:nvCxnSpPr>
        <p:spPr>
          <a:xfrm>
            <a:off x="3780960" y="4766717"/>
            <a:ext cx="746435" cy="252903"/>
          </a:xfrm>
          <a:prstGeom prst="straightConnector1">
            <a:avLst/>
          </a:prstGeom>
          <a:ln w="508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5" name="Connecteur droit avec flèche 34"/>
          <p:cNvCxnSpPr/>
          <p:nvPr/>
        </p:nvCxnSpPr>
        <p:spPr>
          <a:xfrm>
            <a:off x="3780960" y="5518121"/>
            <a:ext cx="737294" cy="140816"/>
          </a:xfrm>
          <a:prstGeom prst="straightConnector1">
            <a:avLst/>
          </a:prstGeom>
          <a:ln w="508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8" name="Connecteur droit avec flèche 37"/>
          <p:cNvCxnSpPr/>
          <p:nvPr/>
        </p:nvCxnSpPr>
        <p:spPr>
          <a:xfrm>
            <a:off x="3714980" y="2211225"/>
            <a:ext cx="812415" cy="130531"/>
          </a:xfrm>
          <a:prstGeom prst="straightConnector1">
            <a:avLst/>
          </a:prstGeom>
          <a:ln w="508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1500054" y="5518121"/>
            <a:ext cx="775939" cy="758283"/>
          </a:xfrm>
          <a:prstGeom prst="rect">
            <a:avLst/>
          </a:prstGeom>
          <a:noFill/>
          <a:ln w="5080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43" name="Connecteur droit avec flèche 42"/>
          <p:cNvCxnSpPr/>
          <p:nvPr/>
        </p:nvCxnSpPr>
        <p:spPr>
          <a:xfrm>
            <a:off x="6654490" y="2517185"/>
            <a:ext cx="846795" cy="0"/>
          </a:xfrm>
          <a:prstGeom prst="straightConnector1">
            <a:avLst/>
          </a:prstGeom>
          <a:ln w="508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 name="Espace réservé du numéro de diapositive 1"/>
          <p:cNvSpPr>
            <a:spLocks noGrp="1"/>
          </p:cNvSpPr>
          <p:nvPr>
            <p:ph type="sldNum" sz="quarter" idx="12"/>
          </p:nvPr>
        </p:nvSpPr>
        <p:spPr>
          <a:xfrm>
            <a:off x="6998674" y="6356350"/>
            <a:ext cx="2133600" cy="365125"/>
          </a:xfrm>
        </p:spPr>
        <p:txBody>
          <a:bodyPr/>
          <a:lstStyle/>
          <a:p>
            <a:fld id="{B5F46143-74D6-964F-AFCC-E4430C41BA00}" type="slidenum">
              <a:rPr lang="fr-FR" smtClean="0"/>
              <a:t>10</a:t>
            </a:fld>
            <a:r>
              <a:rPr lang="fr-FR" dirty="0" smtClean="0"/>
              <a:t>/13</a:t>
            </a:r>
            <a:endParaRPr lang="fr-FR" dirty="0"/>
          </a:p>
        </p:txBody>
      </p:sp>
    </p:spTree>
    <p:extLst>
      <p:ext uri="{BB962C8B-B14F-4D97-AF65-F5344CB8AC3E}">
        <p14:creationId xmlns:p14="http://schemas.microsoft.com/office/powerpoint/2010/main" val="109526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32"/>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33"/>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38"/>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35"/>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43"/>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10" grpId="0">
        <p:bldAsOne/>
      </p:bldGraphic>
      <p:bldP spid="19" grpId="0"/>
      <p:bldP spid="21" grpId="0"/>
      <p:bldP spid="22" grpId="0"/>
      <p:bldP spid="23" grpId="0"/>
      <p:bldGraphic spid="24" grpId="0">
        <p:bldAsOne/>
      </p:bldGraphic>
      <p:bldP spid="25" grpId="0"/>
      <p:bldP spid="26" grpId="0"/>
      <p:bldP spid="27" grpId="0"/>
      <p:bldP spid="28" grpId="0"/>
      <p:bldP spid="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171789"/>
            <a:ext cx="8229600" cy="787268"/>
          </a:xfrm>
        </p:spPr>
        <p:txBody>
          <a:bodyPr>
            <a:noAutofit/>
          </a:bodyPr>
          <a:lstStyle/>
          <a:p>
            <a:r>
              <a:rPr lang="fr-FR" sz="2800" b="1" i="1" smtClean="0"/>
              <a:t>Evolution des modes de déplacement 1993-2009</a:t>
            </a:r>
            <a:br>
              <a:rPr lang="fr-FR" sz="2800" b="1" i="1" smtClean="0"/>
            </a:br>
            <a:r>
              <a:rPr lang="fr-FR" sz="2800" b="1" i="1" smtClean="0"/>
              <a:t>(Navettes vers le lieu de travail)</a:t>
            </a:r>
            <a:endParaRPr lang="fr-FR" sz="2800" b="1"/>
          </a:p>
        </p:txBody>
      </p:sp>
      <p:graphicFrame>
        <p:nvGraphicFramePr>
          <p:cNvPr id="36" name="Graphique 35"/>
          <p:cNvGraphicFramePr>
            <a:graphicFrameLocks/>
          </p:cNvGraphicFramePr>
          <p:nvPr>
            <p:extLst>
              <p:ext uri="{D42A27DB-BD31-4B8C-83A1-F6EECF244321}">
                <p14:modId xmlns:p14="http://schemas.microsoft.com/office/powerpoint/2010/main" val="1676257108"/>
              </p:ext>
            </p:extLst>
          </p:nvPr>
        </p:nvGraphicFramePr>
        <p:xfrm>
          <a:off x="2158911" y="1520412"/>
          <a:ext cx="2153053" cy="40770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7" name="Graphique 36"/>
          <p:cNvGraphicFramePr>
            <a:graphicFrameLocks/>
          </p:cNvGraphicFramePr>
          <p:nvPr>
            <p:extLst>
              <p:ext uri="{D42A27DB-BD31-4B8C-83A1-F6EECF244321}">
                <p14:modId xmlns:p14="http://schemas.microsoft.com/office/powerpoint/2010/main" val="3279231857"/>
              </p:ext>
            </p:extLst>
          </p:nvPr>
        </p:nvGraphicFramePr>
        <p:xfrm>
          <a:off x="271406" y="1520412"/>
          <a:ext cx="2153053" cy="40770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9" name="Graphique 38"/>
          <p:cNvGraphicFramePr>
            <a:graphicFrameLocks/>
          </p:cNvGraphicFramePr>
          <p:nvPr>
            <p:extLst>
              <p:ext uri="{D42A27DB-BD31-4B8C-83A1-F6EECF244321}">
                <p14:modId xmlns:p14="http://schemas.microsoft.com/office/powerpoint/2010/main" val="1728012735"/>
              </p:ext>
            </p:extLst>
          </p:nvPr>
        </p:nvGraphicFramePr>
        <p:xfrm>
          <a:off x="0" y="5738177"/>
          <a:ext cx="8871857" cy="737052"/>
        </p:xfrm>
        <a:graphic>
          <a:graphicData uri="http://schemas.openxmlformats.org/drawingml/2006/chart">
            <c:chart xmlns:c="http://schemas.openxmlformats.org/drawingml/2006/chart" xmlns:r="http://schemas.openxmlformats.org/officeDocument/2006/relationships" r:id="rId5"/>
          </a:graphicData>
        </a:graphic>
      </p:graphicFrame>
      <p:cxnSp>
        <p:nvCxnSpPr>
          <p:cNvPr id="40" name="Connecteur droit 39"/>
          <p:cNvCxnSpPr/>
          <p:nvPr/>
        </p:nvCxnSpPr>
        <p:spPr>
          <a:xfrm flipH="1">
            <a:off x="563116" y="4284027"/>
            <a:ext cx="7795273" cy="0"/>
          </a:xfrm>
          <a:prstGeom prst="line">
            <a:avLst/>
          </a:prstGeom>
          <a:ln w="9525" cmpd="sng">
            <a:prstDash val="dash"/>
          </a:ln>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flipH="1">
            <a:off x="563117" y="3070999"/>
            <a:ext cx="7795272" cy="0"/>
          </a:xfrm>
          <a:prstGeom prst="line">
            <a:avLst/>
          </a:prstGeom>
          <a:ln w="9525" cmpd="sng">
            <a:prstDash val="dash"/>
          </a:ln>
        </p:spPr>
        <p:style>
          <a:lnRef idx="1">
            <a:schemeClr val="accent1"/>
          </a:lnRef>
          <a:fillRef idx="0">
            <a:schemeClr val="accent1"/>
          </a:fillRef>
          <a:effectRef idx="0">
            <a:schemeClr val="accent1"/>
          </a:effectRef>
          <a:fontRef idx="minor">
            <a:schemeClr val="tx1"/>
          </a:fontRef>
        </p:style>
      </p:cxnSp>
      <p:graphicFrame>
        <p:nvGraphicFramePr>
          <p:cNvPr id="43" name="Graphique 42"/>
          <p:cNvGraphicFramePr>
            <a:graphicFrameLocks/>
          </p:cNvGraphicFramePr>
          <p:nvPr>
            <p:extLst>
              <p:ext uri="{D42A27DB-BD31-4B8C-83A1-F6EECF244321}">
                <p14:modId xmlns:p14="http://schemas.microsoft.com/office/powerpoint/2010/main" val="307220528"/>
              </p:ext>
            </p:extLst>
          </p:nvPr>
        </p:nvGraphicFramePr>
        <p:xfrm>
          <a:off x="6519150" y="1520412"/>
          <a:ext cx="2167650" cy="407709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4" name="Graphique 43"/>
          <p:cNvGraphicFramePr>
            <a:graphicFrameLocks/>
          </p:cNvGraphicFramePr>
          <p:nvPr>
            <p:extLst>
              <p:ext uri="{D42A27DB-BD31-4B8C-83A1-F6EECF244321}">
                <p14:modId xmlns:p14="http://schemas.microsoft.com/office/powerpoint/2010/main" val="446935981"/>
              </p:ext>
            </p:extLst>
          </p:nvPr>
        </p:nvGraphicFramePr>
        <p:xfrm>
          <a:off x="4631645" y="1510886"/>
          <a:ext cx="2174948" cy="4089319"/>
        </p:xfrm>
        <a:graphic>
          <a:graphicData uri="http://schemas.openxmlformats.org/drawingml/2006/chart">
            <c:chart xmlns:c="http://schemas.openxmlformats.org/drawingml/2006/chart" xmlns:r="http://schemas.openxmlformats.org/officeDocument/2006/relationships" r:id="rId7"/>
          </a:graphicData>
        </a:graphic>
      </p:graphicFrame>
      <p:sp>
        <p:nvSpPr>
          <p:cNvPr id="8" name="Rectangle 7"/>
          <p:cNvSpPr/>
          <p:nvPr/>
        </p:nvSpPr>
        <p:spPr>
          <a:xfrm>
            <a:off x="1923910" y="1266728"/>
            <a:ext cx="704039" cy="400110"/>
          </a:xfrm>
          <a:prstGeom prst="rect">
            <a:avLst/>
          </a:prstGeom>
        </p:spPr>
        <p:txBody>
          <a:bodyPr wrap="none">
            <a:spAutoFit/>
          </a:bodyPr>
          <a:lstStyle/>
          <a:p>
            <a:pPr algn="ctr">
              <a:defRPr sz="1400" b="0" i="0" u="none" strike="noStrike" kern="1200" spc="0" baseline="0">
                <a:solidFill>
                  <a:prstClr val="black">
                    <a:lumMod val="65000"/>
                    <a:lumOff val="35000"/>
                  </a:prstClr>
                </a:solidFill>
                <a:latin typeface="+mn-lt"/>
                <a:ea typeface="+mn-ea"/>
                <a:cs typeface="+mn-cs"/>
              </a:defRPr>
            </a:pPr>
            <a:r>
              <a:rPr lang="fr-FR" sz="2000" b="1" dirty="0" smtClean="0"/>
              <a:t>1993</a:t>
            </a:r>
            <a:endParaRPr lang="fr-FR" sz="2000" b="1" dirty="0"/>
          </a:p>
        </p:txBody>
      </p:sp>
      <p:sp>
        <p:nvSpPr>
          <p:cNvPr id="47" name="Rectangle 46"/>
          <p:cNvSpPr/>
          <p:nvPr/>
        </p:nvSpPr>
        <p:spPr>
          <a:xfrm>
            <a:off x="6315661" y="1266728"/>
            <a:ext cx="704039" cy="400110"/>
          </a:xfrm>
          <a:prstGeom prst="rect">
            <a:avLst/>
          </a:prstGeom>
        </p:spPr>
        <p:txBody>
          <a:bodyPr wrap="none">
            <a:spAutoFit/>
          </a:bodyPr>
          <a:lstStyle/>
          <a:p>
            <a:pPr algn="ctr">
              <a:defRPr sz="1400" b="0" i="0" u="none" strike="noStrike" kern="1200" spc="0" baseline="0">
                <a:solidFill>
                  <a:prstClr val="black">
                    <a:lumMod val="65000"/>
                    <a:lumOff val="35000"/>
                  </a:prstClr>
                </a:solidFill>
                <a:latin typeface="+mn-lt"/>
                <a:ea typeface="+mn-ea"/>
                <a:cs typeface="+mn-cs"/>
              </a:defRPr>
            </a:pPr>
            <a:r>
              <a:rPr lang="fr-FR" sz="2000" b="1" dirty="0" smtClean="0"/>
              <a:t>2009</a:t>
            </a:r>
            <a:endParaRPr lang="fr-FR" sz="2000" b="1" dirty="0"/>
          </a:p>
        </p:txBody>
      </p:sp>
      <p:sp>
        <p:nvSpPr>
          <p:cNvPr id="48" name="Rectangle 47"/>
          <p:cNvSpPr/>
          <p:nvPr/>
        </p:nvSpPr>
        <p:spPr>
          <a:xfrm>
            <a:off x="4089739" y="2322302"/>
            <a:ext cx="720070" cy="307777"/>
          </a:xfrm>
          <a:prstGeom prst="rect">
            <a:avLst/>
          </a:prstGeom>
        </p:spPr>
        <p:txBody>
          <a:bodyPr wrap="none">
            <a:spAutoFit/>
          </a:bodyPr>
          <a:lstStyle/>
          <a:p>
            <a:pPr algn="ctr">
              <a:defRPr sz="1400" b="0" i="0" u="none" strike="noStrike" kern="1200" spc="0" baseline="0">
                <a:solidFill>
                  <a:prstClr val="black">
                    <a:lumMod val="65000"/>
                    <a:lumOff val="35000"/>
                  </a:prstClr>
                </a:solidFill>
                <a:latin typeface="+mn-lt"/>
                <a:ea typeface="+mn-ea"/>
                <a:cs typeface="+mn-cs"/>
              </a:defRPr>
            </a:pPr>
            <a:r>
              <a:rPr lang="fr-FR" b="1" dirty="0" err="1" smtClean="0"/>
              <a:t>Soacha</a:t>
            </a:r>
            <a:endParaRPr lang="fr-FR" b="1" dirty="0"/>
          </a:p>
        </p:txBody>
      </p:sp>
      <p:sp>
        <p:nvSpPr>
          <p:cNvPr id="49" name="Rectangle 48"/>
          <p:cNvSpPr/>
          <p:nvPr/>
        </p:nvSpPr>
        <p:spPr>
          <a:xfrm>
            <a:off x="4083328" y="3510678"/>
            <a:ext cx="732894" cy="307777"/>
          </a:xfrm>
          <a:prstGeom prst="rect">
            <a:avLst/>
          </a:prstGeom>
        </p:spPr>
        <p:txBody>
          <a:bodyPr wrap="none">
            <a:spAutoFit/>
          </a:bodyPr>
          <a:lstStyle/>
          <a:p>
            <a:pPr algn="ctr">
              <a:defRPr sz="1400" b="0" i="0" u="none" strike="noStrike" kern="1200" spc="0" baseline="0">
                <a:solidFill>
                  <a:prstClr val="black">
                    <a:lumMod val="65000"/>
                    <a:lumOff val="35000"/>
                  </a:prstClr>
                </a:solidFill>
                <a:latin typeface="+mn-lt"/>
                <a:ea typeface="+mn-ea"/>
                <a:cs typeface="+mn-cs"/>
              </a:defRPr>
            </a:pPr>
            <a:r>
              <a:rPr lang="fr-FR" b="1" dirty="0" smtClean="0"/>
              <a:t>Madrid</a:t>
            </a:r>
            <a:endParaRPr lang="fr-FR" b="1" dirty="0"/>
          </a:p>
        </p:txBody>
      </p:sp>
      <p:sp>
        <p:nvSpPr>
          <p:cNvPr id="50" name="Rectangle 49"/>
          <p:cNvSpPr/>
          <p:nvPr/>
        </p:nvSpPr>
        <p:spPr>
          <a:xfrm>
            <a:off x="4193935" y="4733008"/>
            <a:ext cx="511680" cy="307777"/>
          </a:xfrm>
          <a:prstGeom prst="rect">
            <a:avLst/>
          </a:prstGeom>
        </p:spPr>
        <p:txBody>
          <a:bodyPr wrap="none">
            <a:spAutoFit/>
          </a:bodyPr>
          <a:lstStyle/>
          <a:p>
            <a:pPr algn="ctr">
              <a:defRPr sz="1400" b="0" i="0" u="none" strike="noStrike" kern="1200" spc="0" baseline="0">
                <a:solidFill>
                  <a:prstClr val="black">
                    <a:lumMod val="65000"/>
                    <a:lumOff val="35000"/>
                  </a:prstClr>
                </a:solidFill>
                <a:latin typeface="+mn-lt"/>
                <a:ea typeface="+mn-ea"/>
                <a:cs typeface="+mn-cs"/>
              </a:defRPr>
            </a:pPr>
            <a:r>
              <a:rPr lang="fr-FR" b="1" dirty="0" err="1" smtClean="0"/>
              <a:t>Chía</a:t>
            </a:r>
            <a:endParaRPr lang="fr-FR" b="1" dirty="0"/>
          </a:p>
        </p:txBody>
      </p:sp>
      <p:cxnSp>
        <p:nvCxnSpPr>
          <p:cNvPr id="52" name="Connecteur droit avec flèche 51"/>
          <p:cNvCxnSpPr/>
          <p:nvPr/>
        </p:nvCxnSpPr>
        <p:spPr>
          <a:xfrm>
            <a:off x="4935765" y="2047810"/>
            <a:ext cx="543065" cy="243131"/>
          </a:xfrm>
          <a:prstGeom prst="straightConnector1">
            <a:avLst/>
          </a:prstGeom>
          <a:ln w="508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53" name="Connecteur droit avec flèche 52"/>
          <p:cNvCxnSpPr/>
          <p:nvPr/>
        </p:nvCxnSpPr>
        <p:spPr>
          <a:xfrm>
            <a:off x="607115" y="2047811"/>
            <a:ext cx="543065" cy="243131"/>
          </a:xfrm>
          <a:prstGeom prst="straightConnector1">
            <a:avLst/>
          </a:prstGeom>
          <a:ln w="508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54" name="Connecteur droit avec flèche 53"/>
          <p:cNvCxnSpPr/>
          <p:nvPr/>
        </p:nvCxnSpPr>
        <p:spPr>
          <a:xfrm flipV="1">
            <a:off x="5362089" y="3605946"/>
            <a:ext cx="545669" cy="191366"/>
          </a:xfrm>
          <a:prstGeom prst="straightConnector1">
            <a:avLst/>
          </a:prstGeom>
          <a:ln w="508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55" name="Connecteur droit avec flèche 54"/>
          <p:cNvCxnSpPr/>
          <p:nvPr/>
        </p:nvCxnSpPr>
        <p:spPr>
          <a:xfrm>
            <a:off x="832468" y="3312817"/>
            <a:ext cx="543065" cy="243131"/>
          </a:xfrm>
          <a:prstGeom prst="straightConnector1">
            <a:avLst/>
          </a:prstGeom>
          <a:ln w="508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56" name="Connecteur droit avec flèche 55"/>
          <p:cNvCxnSpPr/>
          <p:nvPr/>
        </p:nvCxnSpPr>
        <p:spPr>
          <a:xfrm flipH="1">
            <a:off x="7795263" y="3624335"/>
            <a:ext cx="545099" cy="174129"/>
          </a:xfrm>
          <a:prstGeom prst="straightConnector1">
            <a:avLst/>
          </a:prstGeom>
          <a:ln w="508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58" name="Connecteur droit avec flèche 57"/>
          <p:cNvCxnSpPr/>
          <p:nvPr/>
        </p:nvCxnSpPr>
        <p:spPr>
          <a:xfrm flipV="1">
            <a:off x="4816329" y="4543564"/>
            <a:ext cx="507682" cy="87549"/>
          </a:xfrm>
          <a:prstGeom prst="straightConnector1">
            <a:avLst/>
          </a:prstGeom>
          <a:ln w="508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60" name="Connecteur droit avec flèche 59"/>
          <p:cNvCxnSpPr/>
          <p:nvPr/>
        </p:nvCxnSpPr>
        <p:spPr>
          <a:xfrm flipH="1">
            <a:off x="7424882" y="4621638"/>
            <a:ext cx="545099" cy="174129"/>
          </a:xfrm>
          <a:prstGeom prst="straightConnector1">
            <a:avLst/>
          </a:prstGeom>
          <a:ln w="508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 name="Espace réservé du numéro de diapositive 1"/>
          <p:cNvSpPr>
            <a:spLocks noGrp="1"/>
          </p:cNvSpPr>
          <p:nvPr>
            <p:ph type="sldNum" sz="quarter" idx="12"/>
          </p:nvPr>
        </p:nvSpPr>
        <p:spPr/>
        <p:txBody>
          <a:bodyPr/>
          <a:lstStyle/>
          <a:p>
            <a:fld id="{B5F46143-74D6-964F-AFCC-E4430C41BA00}" type="slidenum">
              <a:rPr lang="fr-FR" smtClean="0"/>
              <a:t>11</a:t>
            </a:fld>
            <a:r>
              <a:rPr lang="fr-FR" dirty="0" smtClean="0"/>
              <a:t>/13</a:t>
            </a:r>
            <a:endParaRPr lang="fr-FR" dirty="0"/>
          </a:p>
        </p:txBody>
      </p:sp>
    </p:spTree>
    <p:extLst>
      <p:ext uri="{BB962C8B-B14F-4D97-AF65-F5344CB8AC3E}">
        <p14:creationId xmlns:p14="http://schemas.microsoft.com/office/powerpoint/2010/main" val="114615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2"/>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53"/>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54"/>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55"/>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56"/>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70113" y="194339"/>
            <a:ext cx="8425543" cy="787268"/>
          </a:xfrm>
        </p:spPr>
        <p:txBody>
          <a:bodyPr>
            <a:noAutofit/>
          </a:bodyPr>
          <a:lstStyle/>
          <a:p>
            <a:r>
              <a:rPr lang="fr-FR" sz="2800" b="1" i="1" dirty="0" smtClean="0"/>
              <a:t>Evolution des destinations et des modes de déplacement vers le lieu d’étude 1993-2009</a:t>
            </a:r>
            <a:endParaRPr lang="fr-FR" sz="2800" b="1" dirty="0"/>
          </a:p>
        </p:txBody>
      </p:sp>
      <p:graphicFrame>
        <p:nvGraphicFramePr>
          <p:cNvPr id="22" name="Graphique 21"/>
          <p:cNvGraphicFramePr>
            <a:graphicFrameLocks/>
          </p:cNvGraphicFramePr>
          <p:nvPr>
            <p:extLst>
              <p:ext uri="{D42A27DB-BD31-4B8C-83A1-F6EECF244321}">
                <p14:modId xmlns:p14="http://schemas.microsoft.com/office/powerpoint/2010/main" val="3168841224"/>
              </p:ext>
            </p:extLst>
          </p:nvPr>
        </p:nvGraphicFramePr>
        <p:xfrm>
          <a:off x="242133" y="1248476"/>
          <a:ext cx="3879244" cy="17510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Graphique 22"/>
          <p:cNvGraphicFramePr>
            <a:graphicFrameLocks/>
          </p:cNvGraphicFramePr>
          <p:nvPr>
            <p:extLst>
              <p:ext uri="{D42A27DB-BD31-4B8C-83A1-F6EECF244321}">
                <p14:modId xmlns:p14="http://schemas.microsoft.com/office/powerpoint/2010/main" val="1600516356"/>
              </p:ext>
            </p:extLst>
          </p:nvPr>
        </p:nvGraphicFramePr>
        <p:xfrm>
          <a:off x="250372" y="2957517"/>
          <a:ext cx="3886200" cy="17397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Graphique 23"/>
          <p:cNvGraphicFramePr>
            <a:graphicFrameLocks/>
          </p:cNvGraphicFramePr>
          <p:nvPr>
            <p:extLst>
              <p:ext uri="{D42A27DB-BD31-4B8C-83A1-F6EECF244321}">
                <p14:modId xmlns:p14="http://schemas.microsoft.com/office/powerpoint/2010/main" val="4102952389"/>
              </p:ext>
            </p:extLst>
          </p:nvPr>
        </p:nvGraphicFramePr>
        <p:xfrm>
          <a:off x="251657" y="4708530"/>
          <a:ext cx="3879244" cy="1751013"/>
        </p:xfrm>
        <a:graphic>
          <a:graphicData uri="http://schemas.openxmlformats.org/drawingml/2006/chart">
            <c:chart xmlns:c="http://schemas.openxmlformats.org/drawingml/2006/chart" xmlns:r="http://schemas.openxmlformats.org/officeDocument/2006/relationships" r:id="rId5"/>
          </a:graphicData>
        </a:graphic>
      </p:graphicFrame>
      <p:cxnSp>
        <p:nvCxnSpPr>
          <p:cNvPr id="25" name="Connecteur droit 24"/>
          <p:cNvCxnSpPr/>
          <p:nvPr/>
        </p:nvCxnSpPr>
        <p:spPr>
          <a:xfrm>
            <a:off x="1321252" y="1914221"/>
            <a:ext cx="0" cy="703635"/>
          </a:xfrm>
          <a:prstGeom prst="line">
            <a:avLst/>
          </a:prstGeom>
          <a:ln w="22225" cmpd="sng">
            <a:prstDash val="dash"/>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2652818" y="1914221"/>
            <a:ext cx="0" cy="691578"/>
          </a:xfrm>
          <a:prstGeom prst="line">
            <a:avLst/>
          </a:prstGeom>
          <a:ln w="22225" cmpd="sng">
            <a:prstDash val="dash"/>
          </a:ln>
        </p:spPr>
        <p:style>
          <a:lnRef idx="1">
            <a:schemeClr val="accent1"/>
          </a:lnRef>
          <a:fillRef idx="0">
            <a:schemeClr val="accent1"/>
          </a:fillRef>
          <a:effectRef idx="0">
            <a:schemeClr val="accent1"/>
          </a:effectRef>
          <a:fontRef idx="minor">
            <a:schemeClr val="tx1"/>
          </a:fontRef>
        </p:style>
      </p:cxnSp>
      <p:graphicFrame>
        <p:nvGraphicFramePr>
          <p:cNvPr id="31" name="Graphique 30"/>
          <p:cNvGraphicFramePr>
            <a:graphicFrameLocks/>
          </p:cNvGraphicFramePr>
          <p:nvPr>
            <p:extLst>
              <p:ext uri="{D42A27DB-BD31-4B8C-83A1-F6EECF244321}">
                <p14:modId xmlns:p14="http://schemas.microsoft.com/office/powerpoint/2010/main" val="3005248289"/>
              </p:ext>
            </p:extLst>
          </p:nvPr>
        </p:nvGraphicFramePr>
        <p:xfrm>
          <a:off x="251657" y="6484024"/>
          <a:ext cx="4441371" cy="304800"/>
        </p:xfrm>
        <a:graphic>
          <a:graphicData uri="http://schemas.openxmlformats.org/drawingml/2006/chart">
            <c:chart xmlns:c="http://schemas.openxmlformats.org/drawingml/2006/chart" xmlns:r="http://schemas.openxmlformats.org/officeDocument/2006/relationships" r:id="rId6"/>
          </a:graphicData>
        </a:graphic>
      </p:graphicFrame>
      <p:cxnSp>
        <p:nvCxnSpPr>
          <p:cNvPr id="32" name="Connecteur droit 31"/>
          <p:cNvCxnSpPr/>
          <p:nvPr/>
        </p:nvCxnSpPr>
        <p:spPr>
          <a:xfrm>
            <a:off x="1317848" y="3645348"/>
            <a:ext cx="0" cy="621678"/>
          </a:xfrm>
          <a:prstGeom prst="line">
            <a:avLst/>
          </a:prstGeom>
          <a:ln w="22225" cmpd="sng">
            <a:prstDash val="dash"/>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2652818" y="3645348"/>
            <a:ext cx="0" cy="609621"/>
          </a:xfrm>
          <a:prstGeom prst="line">
            <a:avLst/>
          </a:prstGeom>
          <a:ln w="22225" cmpd="sng">
            <a:prstDash val="dash"/>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1317848" y="5263864"/>
            <a:ext cx="0" cy="788079"/>
          </a:xfrm>
          <a:prstGeom prst="line">
            <a:avLst/>
          </a:prstGeom>
          <a:ln w="22225" cmpd="sng">
            <a:prstDash val="dash"/>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2652818" y="5263864"/>
            <a:ext cx="0" cy="776022"/>
          </a:xfrm>
          <a:prstGeom prst="line">
            <a:avLst/>
          </a:prstGeom>
          <a:ln w="22225" cmpd="sng">
            <a:prstDash val="dash"/>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666065" y="1651239"/>
            <a:ext cx="608239" cy="307777"/>
          </a:xfrm>
          <a:prstGeom prst="rect">
            <a:avLst/>
          </a:prstGeom>
        </p:spPr>
        <p:txBody>
          <a:bodyPr wrap="square">
            <a:spAutoFit/>
          </a:bodyPr>
          <a:lstStyle/>
          <a:p>
            <a:pPr algn="ctr">
              <a:defRPr sz="1000" b="0" i="0" u="none" strike="noStrike" kern="1200" baseline="0">
                <a:solidFill>
                  <a:prstClr val="black">
                    <a:lumMod val="65000"/>
                    <a:lumOff val="35000"/>
                  </a:prstClr>
                </a:solidFill>
                <a:latin typeface="+mn-lt"/>
                <a:ea typeface="+mn-ea"/>
                <a:cs typeface="+mn-cs"/>
              </a:defRPr>
            </a:pPr>
            <a:r>
              <a:rPr lang="fr-FR" sz="1400" dirty="0" err="1" smtClean="0"/>
              <a:t>Chía</a:t>
            </a:r>
            <a:endParaRPr lang="fr-FR" sz="1400" dirty="0"/>
          </a:p>
        </p:txBody>
      </p:sp>
      <p:sp>
        <p:nvSpPr>
          <p:cNvPr id="45" name="Rectangle 44"/>
          <p:cNvSpPr/>
          <p:nvPr/>
        </p:nvSpPr>
        <p:spPr>
          <a:xfrm>
            <a:off x="1622149" y="1651239"/>
            <a:ext cx="737294" cy="307777"/>
          </a:xfrm>
          <a:prstGeom prst="rect">
            <a:avLst/>
          </a:prstGeom>
        </p:spPr>
        <p:txBody>
          <a:bodyPr wrap="square">
            <a:spAutoFit/>
          </a:bodyPr>
          <a:lstStyle/>
          <a:p>
            <a:pPr algn="ctr">
              <a:defRPr sz="1000" b="0" i="0" u="none" strike="noStrike" kern="1200" baseline="0">
                <a:solidFill>
                  <a:prstClr val="black">
                    <a:lumMod val="65000"/>
                    <a:lumOff val="35000"/>
                  </a:prstClr>
                </a:solidFill>
                <a:latin typeface="+mn-lt"/>
                <a:ea typeface="+mn-ea"/>
                <a:cs typeface="+mn-cs"/>
              </a:defRPr>
            </a:pPr>
            <a:r>
              <a:rPr lang="fr-FR" sz="1400" dirty="0" smtClean="0"/>
              <a:t>Madrid</a:t>
            </a:r>
            <a:endParaRPr lang="fr-FR" sz="1400" dirty="0"/>
          </a:p>
        </p:txBody>
      </p:sp>
      <p:sp>
        <p:nvSpPr>
          <p:cNvPr id="46" name="Rectangle 45"/>
          <p:cNvSpPr/>
          <p:nvPr/>
        </p:nvSpPr>
        <p:spPr>
          <a:xfrm>
            <a:off x="2773977" y="1651239"/>
            <a:ext cx="739697" cy="307777"/>
          </a:xfrm>
          <a:prstGeom prst="rect">
            <a:avLst/>
          </a:prstGeom>
        </p:spPr>
        <p:txBody>
          <a:bodyPr wrap="square">
            <a:spAutoFit/>
          </a:bodyPr>
          <a:lstStyle/>
          <a:p>
            <a:pPr algn="ctr">
              <a:defRPr sz="1000" b="0" i="0" u="none" strike="noStrike" kern="1200" baseline="0">
                <a:solidFill>
                  <a:prstClr val="black">
                    <a:lumMod val="65000"/>
                    <a:lumOff val="35000"/>
                  </a:prstClr>
                </a:solidFill>
                <a:latin typeface="+mn-lt"/>
                <a:ea typeface="+mn-ea"/>
                <a:cs typeface="+mn-cs"/>
              </a:defRPr>
            </a:pPr>
            <a:r>
              <a:rPr lang="fr-FR" sz="1400" dirty="0" err="1" smtClean="0"/>
              <a:t>Soacha</a:t>
            </a:r>
            <a:endParaRPr lang="fr-FR" sz="1400" dirty="0"/>
          </a:p>
        </p:txBody>
      </p:sp>
      <p:sp>
        <p:nvSpPr>
          <p:cNvPr id="51" name="Rectangle 50"/>
          <p:cNvSpPr/>
          <p:nvPr/>
        </p:nvSpPr>
        <p:spPr>
          <a:xfrm>
            <a:off x="666065" y="3363329"/>
            <a:ext cx="608239" cy="307777"/>
          </a:xfrm>
          <a:prstGeom prst="rect">
            <a:avLst/>
          </a:prstGeom>
        </p:spPr>
        <p:txBody>
          <a:bodyPr wrap="square">
            <a:spAutoFit/>
          </a:bodyPr>
          <a:lstStyle/>
          <a:p>
            <a:pPr algn="ctr">
              <a:defRPr sz="1000" b="0" i="0" u="none" strike="noStrike" kern="1200" baseline="0">
                <a:solidFill>
                  <a:prstClr val="black">
                    <a:lumMod val="65000"/>
                    <a:lumOff val="35000"/>
                  </a:prstClr>
                </a:solidFill>
                <a:latin typeface="+mn-lt"/>
                <a:ea typeface="+mn-ea"/>
                <a:cs typeface="+mn-cs"/>
              </a:defRPr>
            </a:pPr>
            <a:r>
              <a:rPr lang="fr-FR" sz="1400" dirty="0" err="1" smtClean="0"/>
              <a:t>Chía</a:t>
            </a:r>
            <a:endParaRPr lang="fr-FR" sz="1400" dirty="0"/>
          </a:p>
        </p:txBody>
      </p:sp>
      <p:sp>
        <p:nvSpPr>
          <p:cNvPr id="57" name="Rectangle 56"/>
          <p:cNvSpPr/>
          <p:nvPr/>
        </p:nvSpPr>
        <p:spPr>
          <a:xfrm>
            <a:off x="1622149" y="3363329"/>
            <a:ext cx="737294" cy="307777"/>
          </a:xfrm>
          <a:prstGeom prst="rect">
            <a:avLst/>
          </a:prstGeom>
        </p:spPr>
        <p:txBody>
          <a:bodyPr wrap="square">
            <a:spAutoFit/>
          </a:bodyPr>
          <a:lstStyle/>
          <a:p>
            <a:pPr algn="ctr">
              <a:defRPr sz="1000" b="0" i="0" u="none" strike="noStrike" kern="1200" baseline="0">
                <a:solidFill>
                  <a:prstClr val="black">
                    <a:lumMod val="65000"/>
                    <a:lumOff val="35000"/>
                  </a:prstClr>
                </a:solidFill>
                <a:latin typeface="+mn-lt"/>
                <a:ea typeface="+mn-ea"/>
                <a:cs typeface="+mn-cs"/>
              </a:defRPr>
            </a:pPr>
            <a:r>
              <a:rPr lang="fr-FR" sz="1400" dirty="0" smtClean="0"/>
              <a:t>Madrid</a:t>
            </a:r>
            <a:endParaRPr lang="fr-FR" sz="1400" dirty="0"/>
          </a:p>
        </p:txBody>
      </p:sp>
      <p:sp>
        <p:nvSpPr>
          <p:cNvPr id="59" name="Rectangle 58"/>
          <p:cNvSpPr/>
          <p:nvPr/>
        </p:nvSpPr>
        <p:spPr>
          <a:xfrm>
            <a:off x="2773977" y="3363329"/>
            <a:ext cx="739697" cy="307777"/>
          </a:xfrm>
          <a:prstGeom prst="rect">
            <a:avLst/>
          </a:prstGeom>
        </p:spPr>
        <p:txBody>
          <a:bodyPr wrap="square">
            <a:spAutoFit/>
          </a:bodyPr>
          <a:lstStyle/>
          <a:p>
            <a:pPr algn="ctr">
              <a:defRPr sz="1000" b="0" i="0" u="none" strike="noStrike" kern="1200" baseline="0">
                <a:solidFill>
                  <a:prstClr val="black">
                    <a:lumMod val="65000"/>
                    <a:lumOff val="35000"/>
                  </a:prstClr>
                </a:solidFill>
                <a:latin typeface="+mn-lt"/>
                <a:ea typeface="+mn-ea"/>
                <a:cs typeface="+mn-cs"/>
              </a:defRPr>
            </a:pPr>
            <a:r>
              <a:rPr lang="fr-FR" sz="1400" dirty="0" err="1" smtClean="0"/>
              <a:t>Soacha</a:t>
            </a:r>
            <a:endParaRPr lang="fr-FR" sz="1400" dirty="0"/>
          </a:p>
        </p:txBody>
      </p:sp>
      <p:sp>
        <p:nvSpPr>
          <p:cNvPr id="61" name="Rectangle 60"/>
          <p:cNvSpPr/>
          <p:nvPr/>
        </p:nvSpPr>
        <p:spPr>
          <a:xfrm>
            <a:off x="761279" y="5032289"/>
            <a:ext cx="608239" cy="307777"/>
          </a:xfrm>
          <a:prstGeom prst="rect">
            <a:avLst/>
          </a:prstGeom>
        </p:spPr>
        <p:txBody>
          <a:bodyPr wrap="square">
            <a:spAutoFit/>
          </a:bodyPr>
          <a:lstStyle/>
          <a:p>
            <a:pPr algn="ctr">
              <a:defRPr sz="1000" b="0" i="0" u="none" strike="noStrike" kern="1200" baseline="0">
                <a:solidFill>
                  <a:prstClr val="black">
                    <a:lumMod val="65000"/>
                    <a:lumOff val="35000"/>
                  </a:prstClr>
                </a:solidFill>
                <a:latin typeface="+mn-lt"/>
                <a:ea typeface="+mn-ea"/>
                <a:cs typeface="+mn-cs"/>
              </a:defRPr>
            </a:pPr>
            <a:r>
              <a:rPr lang="fr-FR" sz="1400" dirty="0" err="1" smtClean="0"/>
              <a:t>Chía</a:t>
            </a:r>
            <a:endParaRPr lang="fr-FR" sz="1400" dirty="0"/>
          </a:p>
        </p:txBody>
      </p:sp>
      <p:sp>
        <p:nvSpPr>
          <p:cNvPr id="62" name="Rectangle 61"/>
          <p:cNvSpPr/>
          <p:nvPr/>
        </p:nvSpPr>
        <p:spPr>
          <a:xfrm>
            <a:off x="1717363" y="5032289"/>
            <a:ext cx="737294" cy="307777"/>
          </a:xfrm>
          <a:prstGeom prst="rect">
            <a:avLst/>
          </a:prstGeom>
        </p:spPr>
        <p:txBody>
          <a:bodyPr wrap="square">
            <a:spAutoFit/>
          </a:bodyPr>
          <a:lstStyle/>
          <a:p>
            <a:pPr algn="ctr">
              <a:defRPr sz="1000" b="0" i="0" u="none" strike="noStrike" kern="1200" baseline="0">
                <a:solidFill>
                  <a:prstClr val="black">
                    <a:lumMod val="65000"/>
                    <a:lumOff val="35000"/>
                  </a:prstClr>
                </a:solidFill>
                <a:latin typeface="+mn-lt"/>
                <a:ea typeface="+mn-ea"/>
                <a:cs typeface="+mn-cs"/>
              </a:defRPr>
            </a:pPr>
            <a:r>
              <a:rPr lang="fr-FR" sz="1400" dirty="0" smtClean="0"/>
              <a:t>Madrid</a:t>
            </a:r>
            <a:endParaRPr lang="fr-FR" sz="1400" dirty="0"/>
          </a:p>
        </p:txBody>
      </p:sp>
      <p:sp>
        <p:nvSpPr>
          <p:cNvPr id="63" name="Rectangle 62"/>
          <p:cNvSpPr/>
          <p:nvPr/>
        </p:nvSpPr>
        <p:spPr>
          <a:xfrm>
            <a:off x="2869191" y="5032289"/>
            <a:ext cx="739697" cy="307777"/>
          </a:xfrm>
          <a:prstGeom prst="rect">
            <a:avLst/>
          </a:prstGeom>
        </p:spPr>
        <p:txBody>
          <a:bodyPr wrap="square">
            <a:spAutoFit/>
          </a:bodyPr>
          <a:lstStyle/>
          <a:p>
            <a:pPr algn="ctr">
              <a:defRPr sz="1000" b="0" i="0" u="none" strike="noStrike" kern="1200" baseline="0">
                <a:solidFill>
                  <a:prstClr val="black">
                    <a:lumMod val="65000"/>
                    <a:lumOff val="35000"/>
                  </a:prstClr>
                </a:solidFill>
                <a:latin typeface="+mn-lt"/>
                <a:ea typeface="+mn-ea"/>
                <a:cs typeface="+mn-cs"/>
              </a:defRPr>
            </a:pPr>
            <a:r>
              <a:rPr lang="fr-FR" sz="1400" dirty="0" err="1" smtClean="0"/>
              <a:t>Soacha</a:t>
            </a:r>
            <a:endParaRPr lang="fr-FR" sz="1400" dirty="0"/>
          </a:p>
        </p:txBody>
      </p:sp>
      <p:cxnSp>
        <p:nvCxnSpPr>
          <p:cNvPr id="64" name="Connecteur droit avec flèche 63"/>
          <p:cNvCxnSpPr/>
          <p:nvPr/>
        </p:nvCxnSpPr>
        <p:spPr>
          <a:xfrm>
            <a:off x="1761408" y="5530309"/>
            <a:ext cx="543065" cy="243131"/>
          </a:xfrm>
          <a:prstGeom prst="straightConnector1">
            <a:avLst/>
          </a:prstGeom>
          <a:ln w="508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65" name="Connecteur droit avec flèche 64"/>
          <p:cNvCxnSpPr/>
          <p:nvPr/>
        </p:nvCxnSpPr>
        <p:spPr>
          <a:xfrm>
            <a:off x="3065823" y="5380985"/>
            <a:ext cx="543065" cy="88096"/>
          </a:xfrm>
          <a:prstGeom prst="straightConnector1">
            <a:avLst/>
          </a:prstGeom>
          <a:ln w="50800">
            <a:solidFill>
              <a:srgbClr val="FF0000"/>
            </a:solidFill>
            <a:tailEnd type="triangle"/>
          </a:ln>
        </p:spPr>
        <p:style>
          <a:lnRef idx="2">
            <a:schemeClr val="accent1"/>
          </a:lnRef>
          <a:fillRef idx="0">
            <a:schemeClr val="accent1"/>
          </a:fillRef>
          <a:effectRef idx="1">
            <a:schemeClr val="accent1"/>
          </a:effectRef>
          <a:fontRef idx="minor">
            <a:schemeClr val="tx1"/>
          </a:fontRef>
        </p:style>
      </p:cxnSp>
      <p:graphicFrame>
        <p:nvGraphicFramePr>
          <p:cNvPr id="67" name="Graphique 66"/>
          <p:cNvGraphicFramePr>
            <a:graphicFrameLocks/>
          </p:cNvGraphicFramePr>
          <p:nvPr>
            <p:extLst>
              <p:ext uri="{D42A27DB-BD31-4B8C-83A1-F6EECF244321}">
                <p14:modId xmlns:p14="http://schemas.microsoft.com/office/powerpoint/2010/main" val="3982825396"/>
              </p:ext>
            </p:extLst>
          </p:nvPr>
        </p:nvGraphicFramePr>
        <p:xfrm>
          <a:off x="4332514" y="6459543"/>
          <a:ext cx="4962526" cy="3254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8" name="Graphique 67"/>
          <p:cNvGraphicFramePr>
            <a:graphicFrameLocks/>
          </p:cNvGraphicFramePr>
          <p:nvPr>
            <p:extLst>
              <p:ext uri="{D42A27DB-BD31-4B8C-83A1-F6EECF244321}">
                <p14:modId xmlns:p14="http://schemas.microsoft.com/office/powerpoint/2010/main" val="4197495678"/>
              </p:ext>
            </p:extLst>
          </p:nvPr>
        </p:nvGraphicFramePr>
        <p:xfrm>
          <a:off x="4822396" y="1248477"/>
          <a:ext cx="3934016" cy="175101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9" name="Graphique 68"/>
          <p:cNvGraphicFramePr>
            <a:graphicFrameLocks/>
          </p:cNvGraphicFramePr>
          <p:nvPr>
            <p:extLst>
              <p:ext uri="{D42A27DB-BD31-4B8C-83A1-F6EECF244321}">
                <p14:modId xmlns:p14="http://schemas.microsoft.com/office/powerpoint/2010/main" val="334995469"/>
              </p:ext>
            </p:extLst>
          </p:nvPr>
        </p:nvGraphicFramePr>
        <p:xfrm>
          <a:off x="4862887" y="3031514"/>
          <a:ext cx="3909160" cy="167701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0" name="Graphique 69"/>
          <p:cNvGraphicFramePr>
            <a:graphicFrameLocks/>
          </p:cNvGraphicFramePr>
          <p:nvPr>
            <p:extLst>
              <p:ext uri="{D42A27DB-BD31-4B8C-83A1-F6EECF244321}">
                <p14:modId xmlns:p14="http://schemas.microsoft.com/office/powerpoint/2010/main" val="4101469897"/>
              </p:ext>
            </p:extLst>
          </p:nvPr>
        </p:nvGraphicFramePr>
        <p:xfrm>
          <a:off x="4821818" y="4673230"/>
          <a:ext cx="3919584" cy="1782469"/>
        </p:xfrm>
        <a:graphic>
          <a:graphicData uri="http://schemas.openxmlformats.org/drawingml/2006/chart">
            <c:chart xmlns:c="http://schemas.openxmlformats.org/drawingml/2006/chart" xmlns:r="http://schemas.openxmlformats.org/officeDocument/2006/relationships" r:id="rId10"/>
          </a:graphicData>
        </a:graphic>
      </p:graphicFrame>
      <p:cxnSp>
        <p:nvCxnSpPr>
          <p:cNvPr id="71" name="Connecteur droit 70"/>
          <p:cNvCxnSpPr/>
          <p:nvPr/>
        </p:nvCxnSpPr>
        <p:spPr>
          <a:xfrm>
            <a:off x="5938517" y="1927608"/>
            <a:ext cx="0" cy="703635"/>
          </a:xfrm>
          <a:prstGeom prst="line">
            <a:avLst/>
          </a:prstGeom>
          <a:ln w="22225" cmpd="sng">
            <a:prstDash val="dash"/>
          </a:ln>
        </p:spPr>
        <p:style>
          <a:lnRef idx="1">
            <a:schemeClr val="accent1"/>
          </a:lnRef>
          <a:fillRef idx="0">
            <a:schemeClr val="accent1"/>
          </a:fillRef>
          <a:effectRef idx="0">
            <a:schemeClr val="accent1"/>
          </a:effectRef>
          <a:fontRef idx="minor">
            <a:schemeClr val="tx1"/>
          </a:fontRef>
        </p:style>
      </p:cxnSp>
      <p:cxnSp>
        <p:nvCxnSpPr>
          <p:cNvPr id="72" name="Connecteur droit 71"/>
          <p:cNvCxnSpPr/>
          <p:nvPr/>
        </p:nvCxnSpPr>
        <p:spPr>
          <a:xfrm>
            <a:off x="7270083" y="1927608"/>
            <a:ext cx="0" cy="691578"/>
          </a:xfrm>
          <a:prstGeom prst="line">
            <a:avLst/>
          </a:prstGeom>
          <a:ln w="22225" cmpd="sng">
            <a:prstDash val="dash"/>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5283330" y="1651239"/>
            <a:ext cx="608239" cy="307777"/>
          </a:xfrm>
          <a:prstGeom prst="rect">
            <a:avLst/>
          </a:prstGeom>
        </p:spPr>
        <p:txBody>
          <a:bodyPr wrap="square">
            <a:spAutoFit/>
          </a:bodyPr>
          <a:lstStyle/>
          <a:p>
            <a:pPr algn="ctr">
              <a:defRPr sz="1000" b="0" i="0" u="none" strike="noStrike" kern="1200" baseline="0">
                <a:solidFill>
                  <a:prstClr val="black">
                    <a:lumMod val="65000"/>
                    <a:lumOff val="35000"/>
                  </a:prstClr>
                </a:solidFill>
                <a:latin typeface="+mn-lt"/>
                <a:ea typeface="+mn-ea"/>
                <a:cs typeface="+mn-cs"/>
              </a:defRPr>
            </a:pPr>
            <a:r>
              <a:rPr lang="fr-FR" sz="1400" dirty="0" err="1" smtClean="0"/>
              <a:t>Chía</a:t>
            </a:r>
            <a:endParaRPr lang="fr-FR" sz="1400" dirty="0"/>
          </a:p>
        </p:txBody>
      </p:sp>
      <p:sp>
        <p:nvSpPr>
          <p:cNvPr id="74" name="Rectangle 73"/>
          <p:cNvSpPr/>
          <p:nvPr/>
        </p:nvSpPr>
        <p:spPr>
          <a:xfrm>
            <a:off x="6282231" y="1651239"/>
            <a:ext cx="737294" cy="307777"/>
          </a:xfrm>
          <a:prstGeom prst="rect">
            <a:avLst/>
          </a:prstGeom>
        </p:spPr>
        <p:txBody>
          <a:bodyPr wrap="square">
            <a:spAutoFit/>
          </a:bodyPr>
          <a:lstStyle/>
          <a:p>
            <a:pPr algn="ctr">
              <a:defRPr sz="1000" b="0" i="0" u="none" strike="noStrike" kern="1200" baseline="0">
                <a:solidFill>
                  <a:prstClr val="black">
                    <a:lumMod val="65000"/>
                    <a:lumOff val="35000"/>
                  </a:prstClr>
                </a:solidFill>
                <a:latin typeface="+mn-lt"/>
                <a:ea typeface="+mn-ea"/>
                <a:cs typeface="+mn-cs"/>
              </a:defRPr>
            </a:pPr>
            <a:r>
              <a:rPr lang="fr-FR" sz="1400" dirty="0" smtClean="0"/>
              <a:t>Madrid</a:t>
            </a:r>
            <a:endParaRPr lang="fr-FR" sz="1400" dirty="0"/>
          </a:p>
        </p:txBody>
      </p:sp>
      <p:sp>
        <p:nvSpPr>
          <p:cNvPr id="75" name="Rectangle 74"/>
          <p:cNvSpPr/>
          <p:nvPr/>
        </p:nvSpPr>
        <p:spPr>
          <a:xfrm>
            <a:off x="7576304" y="1651239"/>
            <a:ext cx="739697" cy="307777"/>
          </a:xfrm>
          <a:prstGeom prst="rect">
            <a:avLst/>
          </a:prstGeom>
        </p:spPr>
        <p:txBody>
          <a:bodyPr wrap="square">
            <a:spAutoFit/>
          </a:bodyPr>
          <a:lstStyle/>
          <a:p>
            <a:pPr algn="ctr">
              <a:defRPr sz="1000" b="0" i="0" u="none" strike="noStrike" kern="1200" baseline="0">
                <a:solidFill>
                  <a:prstClr val="black">
                    <a:lumMod val="65000"/>
                    <a:lumOff val="35000"/>
                  </a:prstClr>
                </a:solidFill>
                <a:latin typeface="+mn-lt"/>
                <a:ea typeface="+mn-ea"/>
                <a:cs typeface="+mn-cs"/>
              </a:defRPr>
            </a:pPr>
            <a:r>
              <a:rPr lang="fr-FR" sz="1400" dirty="0" err="1" smtClean="0"/>
              <a:t>Soacha</a:t>
            </a:r>
            <a:endParaRPr lang="fr-FR" sz="1400" dirty="0"/>
          </a:p>
        </p:txBody>
      </p:sp>
      <p:cxnSp>
        <p:nvCxnSpPr>
          <p:cNvPr id="76" name="Connecteur droit 75"/>
          <p:cNvCxnSpPr/>
          <p:nvPr/>
        </p:nvCxnSpPr>
        <p:spPr>
          <a:xfrm>
            <a:off x="5941921" y="3632287"/>
            <a:ext cx="0" cy="703635"/>
          </a:xfrm>
          <a:prstGeom prst="line">
            <a:avLst/>
          </a:prstGeom>
          <a:ln w="22225" cmpd="sng">
            <a:prstDash val="dash"/>
          </a:ln>
        </p:spPr>
        <p:style>
          <a:lnRef idx="1">
            <a:schemeClr val="accent1"/>
          </a:lnRef>
          <a:fillRef idx="0">
            <a:schemeClr val="accent1"/>
          </a:fillRef>
          <a:effectRef idx="0">
            <a:schemeClr val="accent1"/>
          </a:effectRef>
          <a:fontRef idx="minor">
            <a:schemeClr val="tx1"/>
          </a:fontRef>
        </p:style>
      </p:cxnSp>
      <p:cxnSp>
        <p:nvCxnSpPr>
          <p:cNvPr id="77" name="Connecteur droit 76"/>
          <p:cNvCxnSpPr/>
          <p:nvPr/>
        </p:nvCxnSpPr>
        <p:spPr>
          <a:xfrm>
            <a:off x="7273487" y="3632287"/>
            <a:ext cx="0" cy="691578"/>
          </a:xfrm>
          <a:prstGeom prst="line">
            <a:avLst/>
          </a:prstGeom>
          <a:ln w="22225" cmpd="sng">
            <a:prstDash val="dash"/>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5286734" y="3355918"/>
            <a:ext cx="608239" cy="307777"/>
          </a:xfrm>
          <a:prstGeom prst="rect">
            <a:avLst/>
          </a:prstGeom>
        </p:spPr>
        <p:txBody>
          <a:bodyPr wrap="square">
            <a:spAutoFit/>
          </a:bodyPr>
          <a:lstStyle/>
          <a:p>
            <a:pPr algn="ctr">
              <a:defRPr sz="1000" b="0" i="0" u="none" strike="noStrike" kern="1200" baseline="0">
                <a:solidFill>
                  <a:prstClr val="black">
                    <a:lumMod val="65000"/>
                    <a:lumOff val="35000"/>
                  </a:prstClr>
                </a:solidFill>
                <a:latin typeface="+mn-lt"/>
                <a:ea typeface="+mn-ea"/>
                <a:cs typeface="+mn-cs"/>
              </a:defRPr>
            </a:pPr>
            <a:r>
              <a:rPr lang="fr-FR" sz="1400" dirty="0" err="1" smtClean="0"/>
              <a:t>Chía</a:t>
            </a:r>
            <a:endParaRPr lang="fr-FR" sz="1400" dirty="0"/>
          </a:p>
        </p:txBody>
      </p:sp>
      <p:sp>
        <p:nvSpPr>
          <p:cNvPr id="79" name="Rectangle 78"/>
          <p:cNvSpPr/>
          <p:nvPr/>
        </p:nvSpPr>
        <p:spPr>
          <a:xfrm>
            <a:off x="6285635" y="3355918"/>
            <a:ext cx="737294" cy="307777"/>
          </a:xfrm>
          <a:prstGeom prst="rect">
            <a:avLst/>
          </a:prstGeom>
        </p:spPr>
        <p:txBody>
          <a:bodyPr wrap="square">
            <a:spAutoFit/>
          </a:bodyPr>
          <a:lstStyle/>
          <a:p>
            <a:pPr algn="ctr">
              <a:defRPr sz="1000" b="0" i="0" u="none" strike="noStrike" kern="1200" baseline="0">
                <a:solidFill>
                  <a:prstClr val="black">
                    <a:lumMod val="65000"/>
                    <a:lumOff val="35000"/>
                  </a:prstClr>
                </a:solidFill>
                <a:latin typeface="+mn-lt"/>
                <a:ea typeface="+mn-ea"/>
                <a:cs typeface="+mn-cs"/>
              </a:defRPr>
            </a:pPr>
            <a:r>
              <a:rPr lang="fr-FR" sz="1400" dirty="0" smtClean="0"/>
              <a:t>Madrid</a:t>
            </a:r>
            <a:endParaRPr lang="fr-FR" sz="1400" dirty="0"/>
          </a:p>
        </p:txBody>
      </p:sp>
      <p:sp>
        <p:nvSpPr>
          <p:cNvPr id="80" name="Rectangle 79"/>
          <p:cNvSpPr/>
          <p:nvPr/>
        </p:nvSpPr>
        <p:spPr>
          <a:xfrm>
            <a:off x="7579708" y="3355918"/>
            <a:ext cx="739697" cy="307777"/>
          </a:xfrm>
          <a:prstGeom prst="rect">
            <a:avLst/>
          </a:prstGeom>
        </p:spPr>
        <p:txBody>
          <a:bodyPr wrap="square">
            <a:spAutoFit/>
          </a:bodyPr>
          <a:lstStyle/>
          <a:p>
            <a:pPr algn="ctr">
              <a:defRPr sz="1000" b="0" i="0" u="none" strike="noStrike" kern="1200" baseline="0">
                <a:solidFill>
                  <a:prstClr val="black">
                    <a:lumMod val="65000"/>
                    <a:lumOff val="35000"/>
                  </a:prstClr>
                </a:solidFill>
                <a:latin typeface="+mn-lt"/>
                <a:ea typeface="+mn-ea"/>
                <a:cs typeface="+mn-cs"/>
              </a:defRPr>
            </a:pPr>
            <a:r>
              <a:rPr lang="fr-FR" sz="1400" dirty="0" err="1" smtClean="0"/>
              <a:t>Soacha</a:t>
            </a:r>
            <a:endParaRPr lang="fr-FR" sz="1400" dirty="0"/>
          </a:p>
        </p:txBody>
      </p:sp>
      <p:cxnSp>
        <p:nvCxnSpPr>
          <p:cNvPr id="81" name="Connecteur droit 80"/>
          <p:cNvCxnSpPr/>
          <p:nvPr/>
        </p:nvCxnSpPr>
        <p:spPr>
          <a:xfrm>
            <a:off x="5941921" y="5345199"/>
            <a:ext cx="0" cy="703635"/>
          </a:xfrm>
          <a:prstGeom prst="line">
            <a:avLst/>
          </a:prstGeom>
          <a:ln w="22225" cmpd="sng">
            <a:prstDash val="dash"/>
          </a:ln>
        </p:spPr>
        <p:style>
          <a:lnRef idx="1">
            <a:schemeClr val="accent1"/>
          </a:lnRef>
          <a:fillRef idx="0">
            <a:schemeClr val="accent1"/>
          </a:fillRef>
          <a:effectRef idx="0">
            <a:schemeClr val="accent1"/>
          </a:effectRef>
          <a:fontRef idx="minor">
            <a:schemeClr val="tx1"/>
          </a:fontRef>
        </p:style>
      </p:cxnSp>
      <p:cxnSp>
        <p:nvCxnSpPr>
          <p:cNvPr id="82" name="Connecteur droit 81"/>
          <p:cNvCxnSpPr/>
          <p:nvPr/>
        </p:nvCxnSpPr>
        <p:spPr>
          <a:xfrm>
            <a:off x="7273487" y="5345199"/>
            <a:ext cx="0" cy="691578"/>
          </a:xfrm>
          <a:prstGeom prst="line">
            <a:avLst/>
          </a:prstGeom>
          <a:ln w="22225" cmpd="sng">
            <a:prstDash val="dash"/>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5286734" y="4992628"/>
            <a:ext cx="608239" cy="307777"/>
          </a:xfrm>
          <a:prstGeom prst="rect">
            <a:avLst/>
          </a:prstGeom>
        </p:spPr>
        <p:txBody>
          <a:bodyPr wrap="square">
            <a:spAutoFit/>
          </a:bodyPr>
          <a:lstStyle/>
          <a:p>
            <a:pPr algn="ctr">
              <a:defRPr sz="1000" b="0" i="0" u="none" strike="noStrike" kern="1200" baseline="0">
                <a:solidFill>
                  <a:prstClr val="black">
                    <a:lumMod val="65000"/>
                    <a:lumOff val="35000"/>
                  </a:prstClr>
                </a:solidFill>
                <a:latin typeface="+mn-lt"/>
                <a:ea typeface="+mn-ea"/>
                <a:cs typeface="+mn-cs"/>
              </a:defRPr>
            </a:pPr>
            <a:r>
              <a:rPr lang="fr-FR" sz="1400" dirty="0" err="1" smtClean="0"/>
              <a:t>Chía</a:t>
            </a:r>
            <a:endParaRPr lang="fr-FR" sz="1400" dirty="0"/>
          </a:p>
        </p:txBody>
      </p:sp>
      <p:sp>
        <p:nvSpPr>
          <p:cNvPr id="84" name="Rectangle 83"/>
          <p:cNvSpPr/>
          <p:nvPr/>
        </p:nvSpPr>
        <p:spPr>
          <a:xfrm>
            <a:off x="6285635" y="4992628"/>
            <a:ext cx="737294" cy="307777"/>
          </a:xfrm>
          <a:prstGeom prst="rect">
            <a:avLst/>
          </a:prstGeom>
        </p:spPr>
        <p:txBody>
          <a:bodyPr wrap="square">
            <a:spAutoFit/>
          </a:bodyPr>
          <a:lstStyle/>
          <a:p>
            <a:pPr algn="ctr">
              <a:defRPr sz="1000" b="0" i="0" u="none" strike="noStrike" kern="1200" baseline="0">
                <a:solidFill>
                  <a:prstClr val="black">
                    <a:lumMod val="65000"/>
                    <a:lumOff val="35000"/>
                  </a:prstClr>
                </a:solidFill>
                <a:latin typeface="+mn-lt"/>
                <a:ea typeface="+mn-ea"/>
                <a:cs typeface="+mn-cs"/>
              </a:defRPr>
            </a:pPr>
            <a:r>
              <a:rPr lang="fr-FR" sz="1400" dirty="0" smtClean="0"/>
              <a:t>Madrid</a:t>
            </a:r>
            <a:endParaRPr lang="fr-FR" sz="1400" dirty="0"/>
          </a:p>
        </p:txBody>
      </p:sp>
      <p:sp>
        <p:nvSpPr>
          <p:cNvPr id="85" name="Rectangle 84"/>
          <p:cNvSpPr/>
          <p:nvPr/>
        </p:nvSpPr>
        <p:spPr>
          <a:xfrm>
            <a:off x="7579708" y="4992628"/>
            <a:ext cx="739697" cy="307777"/>
          </a:xfrm>
          <a:prstGeom prst="rect">
            <a:avLst/>
          </a:prstGeom>
        </p:spPr>
        <p:txBody>
          <a:bodyPr wrap="square">
            <a:spAutoFit/>
          </a:bodyPr>
          <a:lstStyle/>
          <a:p>
            <a:pPr algn="ctr">
              <a:defRPr sz="1000" b="0" i="0" u="none" strike="noStrike" kern="1200" baseline="0">
                <a:solidFill>
                  <a:prstClr val="black">
                    <a:lumMod val="65000"/>
                    <a:lumOff val="35000"/>
                  </a:prstClr>
                </a:solidFill>
                <a:latin typeface="+mn-lt"/>
                <a:ea typeface="+mn-ea"/>
                <a:cs typeface="+mn-cs"/>
              </a:defRPr>
            </a:pPr>
            <a:r>
              <a:rPr lang="fr-FR" sz="1400" dirty="0" err="1" smtClean="0"/>
              <a:t>Soacha</a:t>
            </a:r>
            <a:endParaRPr lang="fr-FR" sz="1400" dirty="0"/>
          </a:p>
        </p:txBody>
      </p:sp>
      <p:sp>
        <p:nvSpPr>
          <p:cNvPr id="89" name="Rectangle 88"/>
          <p:cNvSpPr/>
          <p:nvPr/>
        </p:nvSpPr>
        <p:spPr>
          <a:xfrm>
            <a:off x="909740" y="3832144"/>
            <a:ext cx="212782" cy="536436"/>
          </a:xfrm>
          <a:prstGeom prst="rect">
            <a:avLst/>
          </a:prstGeom>
          <a:noFill/>
          <a:ln w="3175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0" name="Rectangle 89"/>
          <p:cNvSpPr/>
          <p:nvPr/>
        </p:nvSpPr>
        <p:spPr>
          <a:xfrm>
            <a:off x="781586" y="5502889"/>
            <a:ext cx="208225" cy="645126"/>
          </a:xfrm>
          <a:prstGeom prst="rect">
            <a:avLst/>
          </a:prstGeom>
          <a:noFill/>
          <a:ln w="3175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4" name="Rectangle 93"/>
          <p:cNvSpPr/>
          <p:nvPr/>
        </p:nvSpPr>
        <p:spPr>
          <a:xfrm>
            <a:off x="1565360" y="1149142"/>
            <a:ext cx="1478225" cy="369332"/>
          </a:xfrm>
          <a:prstGeom prst="rect">
            <a:avLst/>
          </a:prstGeom>
        </p:spPr>
        <p:txBody>
          <a:bodyPr vert="horz" wrap="none">
            <a:spAutoFit/>
          </a:bodyPr>
          <a:lstStyle/>
          <a:p>
            <a:r>
              <a:rPr lang="fr-FR" b="1" dirty="0" smtClean="0"/>
              <a:t>DESTINATION</a:t>
            </a:r>
            <a:endParaRPr lang="fr-FR" dirty="0"/>
          </a:p>
        </p:txBody>
      </p:sp>
      <p:sp>
        <p:nvSpPr>
          <p:cNvPr id="47" name="Rectangle 46"/>
          <p:cNvSpPr/>
          <p:nvPr/>
        </p:nvSpPr>
        <p:spPr>
          <a:xfrm>
            <a:off x="6619415" y="1171202"/>
            <a:ext cx="800219" cy="369332"/>
          </a:xfrm>
          <a:prstGeom prst="rect">
            <a:avLst/>
          </a:prstGeom>
        </p:spPr>
        <p:txBody>
          <a:bodyPr vert="horz" wrap="none">
            <a:spAutoFit/>
          </a:bodyPr>
          <a:lstStyle/>
          <a:p>
            <a:pPr algn="r"/>
            <a:r>
              <a:rPr lang="fr-FR" b="1" dirty="0" smtClean="0"/>
              <a:t>MODE</a:t>
            </a:r>
            <a:endParaRPr lang="fr-FR" dirty="0"/>
          </a:p>
        </p:txBody>
      </p:sp>
      <p:sp>
        <p:nvSpPr>
          <p:cNvPr id="48" name="Rectangle 47"/>
          <p:cNvSpPr/>
          <p:nvPr/>
        </p:nvSpPr>
        <p:spPr>
          <a:xfrm>
            <a:off x="5546692" y="3886226"/>
            <a:ext cx="176720" cy="536436"/>
          </a:xfrm>
          <a:prstGeom prst="rect">
            <a:avLst/>
          </a:prstGeom>
          <a:noFill/>
          <a:ln w="3175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9" name="Rectangle 48"/>
          <p:cNvSpPr/>
          <p:nvPr/>
        </p:nvSpPr>
        <p:spPr>
          <a:xfrm>
            <a:off x="5506444" y="2148715"/>
            <a:ext cx="176720" cy="536436"/>
          </a:xfrm>
          <a:prstGeom prst="rect">
            <a:avLst/>
          </a:prstGeom>
          <a:noFill/>
          <a:ln w="3175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sz="quarter" idx="12"/>
          </p:nvPr>
        </p:nvSpPr>
        <p:spPr>
          <a:xfrm>
            <a:off x="7092458" y="6575874"/>
            <a:ext cx="2133600" cy="365125"/>
          </a:xfrm>
        </p:spPr>
        <p:txBody>
          <a:bodyPr/>
          <a:lstStyle/>
          <a:p>
            <a:fld id="{B5F46143-74D6-964F-AFCC-E4430C41BA00}" type="slidenum">
              <a:rPr lang="fr-FR" smtClean="0"/>
              <a:t>12</a:t>
            </a:fld>
            <a:r>
              <a:rPr lang="fr-FR" dirty="0" smtClean="0"/>
              <a:t>/13</a:t>
            </a:r>
            <a:endParaRPr lang="fr-FR" dirty="0"/>
          </a:p>
        </p:txBody>
      </p:sp>
    </p:spTree>
    <p:extLst>
      <p:ext uri="{BB962C8B-B14F-4D97-AF65-F5344CB8AC3E}">
        <p14:creationId xmlns:p14="http://schemas.microsoft.com/office/powerpoint/2010/main" val="33518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89"/>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6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65"/>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64"/>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90"/>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4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71"/>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7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7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76"/>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77"/>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78"/>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79"/>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80"/>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6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48"/>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xit" presetSubtype="0" fill="hold" grpId="1" nodeType="clickEffect">
                                  <p:stCondLst>
                                    <p:cond delay="0"/>
                                  </p:stCondLst>
                                  <p:childTnLst>
                                    <p:set>
                                      <p:cBhvr>
                                        <p:cTn id="108" dur="1" fill="hold">
                                          <p:stCondLst>
                                            <p:cond delay="0"/>
                                          </p:stCondLst>
                                        </p:cTn>
                                        <p:tgtEl>
                                          <p:spTgt spid="48"/>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49"/>
                                        </p:tgtEl>
                                        <p:attrNameLst>
                                          <p:attrName>style.visibility</p:attrName>
                                        </p:attrNameLst>
                                      </p:cBhvr>
                                      <p:to>
                                        <p:strVal val="hidden"/>
                                      </p:to>
                                    </p:set>
                                  </p:childTnLst>
                                </p:cTn>
                              </p:par>
                              <p:par>
                                <p:cTn id="111" presetID="1" presetClass="entr" presetSubtype="0" fill="hold" nodeType="withEffect">
                                  <p:stCondLst>
                                    <p:cond delay="0"/>
                                  </p:stCondLst>
                                  <p:childTnLst>
                                    <p:set>
                                      <p:cBhvr>
                                        <p:cTn id="112" dur="1" fill="hold">
                                          <p:stCondLst>
                                            <p:cond delay="0"/>
                                          </p:stCondLst>
                                        </p:cTn>
                                        <p:tgtEl>
                                          <p:spTgt spid="81"/>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70"/>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82"/>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83"/>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84"/>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Graphic spid="23" grpId="0">
        <p:bldAsOne/>
      </p:bldGraphic>
      <p:bldGraphic spid="24" grpId="0">
        <p:bldAsOne/>
      </p:bldGraphic>
      <p:bldGraphic spid="31" grpId="0">
        <p:bldAsOne/>
      </p:bldGraphic>
      <p:bldP spid="41" grpId="0"/>
      <p:bldP spid="45" grpId="0"/>
      <p:bldP spid="46" grpId="0"/>
      <p:bldP spid="51" grpId="0"/>
      <p:bldP spid="57" grpId="0"/>
      <p:bldP spid="59" grpId="0"/>
      <p:bldP spid="61" grpId="0"/>
      <p:bldP spid="62" grpId="0"/>
      <p:bldP spid="63" grpId="0"/>
      <p:bldGraphic spid="67" grpId="0">
        <p:bldAsOne/>
      </p:bldGraphic>
      <p:bldGraphic spid="68" grpId="0">
        <p:bldAsOne/>
      </p:bldGraphic>
      <p:bldGraphic spid="69" grpId="0">
        <p:bldAsOne/>
      </p:bldGraphic>
      <p:bldGraphic spid="70" grpId="0">
        <p:bldAsOne/>
      </p:bldGraphic>
      <p:bldP spid="73" grpId="0"/>
      <p:bldP spid="74" grpId="0"/>
      <p:bldP spid="75" grpId="0"/>
      <p:bldP spid="78" grpId="0"/>
      <p:bldP spid="79" grpId="0"/>
      <p:bldP spid="80" grpId="0"/>
      <p:bldP spid="83" grpId="0"/>
      <p:bldP spid="84" grpId="0"/>
      <p:bldP spid="85" grpId="0"/>
      <p:bldP spid="89" grpId="0" animBg="1"/>
      <p:bldP spid="89" grpId="1" animBg="1"/>
      <p:bldP spid="90" grpId="0" animBg="1"/>
      <p:bldP spid="90" grpId="1" animBg="1"/>
      <p:bldP spid="94" grpId="0"/>
      <p:bldP spid="47" grpId="0"/>
      <p:bldP spid="48" grpId="0" animBg="1"/>
      <p:bldP spid="48" grpId="1" animBg="1"/>
      <p:bldP spid="49" grpId="0" animBg="1"/>
      <p:bldP spid="4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cap="all" dirty="0" err="1" smtClean="0">
                <a:solidFill>
                  <a:srgbClr val="FF6600"/>
                </a:solidFill>
              </a:rPr>
              <a:t>conclusiOn</a:t>
            </a:r>
            <a:endParaRPr lang="fr-FR" b="1" dirty="0">
              <a:solidFill>
                <a:srgbClr val="FF6600"/>
              </a:solidFill>
            </a:endParaRPr>
          </a:p>
        </p:txBody>
      </p:sp>
      <p:sp>
        <p:nvSpPr>
          <p:cNvPr id="3" name="Espace réservé du contenu 2"/>
          <p:cNvSpPr>
            <a:spLocks noGrp="1"/>
          </p:cNvSpPr>
          <p:nvPr>
            <p:ph idx="1"/>
          </p:nvPr>
        </p:nvSpPr>
        <p:spPr>
          <a:xfrm>
            <a:off x="457200" y="2271751"/>
            <a:ext cx="8229600" cy="4120798"/>
          </a:xfrm>
        </p:spPr>
        <p:txBody>
          <a:bodyPr>
            <a:noAutofit/>
          </a:bodyPr>
          <a:lstStyle/>
          <a:p>
            <a:pPr>
              <a:spcAft>
                <a:spcPts val="2600"/>
              </a:spcAft>
              <a:buFont typeface="Wingdings" charset="2"/>
              <a:buChar char="ü"/>
            </a:pPr>
            <a:r>
              <a:rPr lang="fr-FR" dirty="0" smtClean="0"/>
              <a:t> une idée de « maturation » qui se confirme, mais qui présente aussi des limites</a:t>
            </a:r>
          </a:p>
          <a:p>
            <a:pPr>
              <a:spcAft>
                <a:spcPts val="2600"/>
              </a:spcAft>
              <a:buFont typeface="Wingdings" charset="2"/>
              <a:buChar char="ü"/>
            </a:pPr>
            <a:r>
              <a:rPr lang="fr-FR" dirty="0" smtClean="0"/>
              <a:t> des convergences avec </a:t>
            </a:r>
            <a:r>
              <a:rPr lang="fr-FR" dirty="0"/>
              <a:t>les autres métropoles latino-</a:t>
            </a:r>
            <a:r>
              <a:rPr lang="fr-FR" dirty="0" smtClean="0"/>
              <a:t>américaines </a:t>
            </a:r>
            <a:r>
              <a:rPr lang="fr-FR" dirty="0"/>
              <a:t>(Santiago du Chili, São Paulo</a:t>
            </a:r>
            <a:r>
              <a:rPr lang="fr-FR" dirty="0" smtClean="0"/>
              <a:t>), mais des difficultés de comparaison</a:t>
            </a:r>
          </a:p>
        </p:txBody>
      </p:sp>
      <p:sp>
        <p:nvSpPr>
          <p:cNvPr id="4" name="Espace réservé du numéro de diapositive 3"/>
          <p:cNvSpPr>
            <a:spLocks noGrp="1"/>
          </p:cNvSpPr>
          <p:nvPr>
            <p:ph type="sldNum" sz="quarter" idx="12"/>
          </p:nvPr>
        </p:nvSpPr>
        <p:spPr/>
        <p:txBody>
          <a:bodyPr/>
          <a:lstStyle/>
          <a:p>
            <a:fld id="{B5F46143-74D6-964F-AFCC-E4430C41BA00}" type="slidenum">
              <a:rPr lang="fr-FR" smtClean="0"/>
              <a:t>13</a:t>
            </a:fld>
            <a:r>
              <a:rPr lang="fr-FR" dirty="0" smtClean="0"/>
              <a:t>/13</a:t>
            </a:r>
            <a:endParaRPr lang="fr-FR" dirty="0"/>
          </a:p>
        </p:txBody>
      </p:sp>
    </p:spTree>
    <p:extLst>
      <p:ext uri="{BB962C8B-B14F-4D97-AF65-F5344CB8AC3E}">
        <p14:creationId xmlns:p14="http://schemas.microsoft.com/office/powerpoint/2010/main" val="27416212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cap="all" dirty="0" smtClean="0">
                <a:solidFill>
                  <a:srgbClr val="FF6600"/>
                </a:solidFill>
              </a:rPr>
              <a:t>Repères Bibliographiques</a:t>
            </a:r>
            <a:endParaRPr lang="fr-FR" b="1" dirty="0">
              <a:solidFill>
                <a:srgbClr val="FF6600"/>
              </a:solidFill>
            </a:endParaRPr>
          </a:p>
        </p:txBody>
      </p:sp>
      <p:sp>
        <p:nvSpPr>
          <p:cNvPr id="3" name="Espace réservé du contenu 2"/>
          <p:cNvSpPr>
            <a:spLocks noGrp="1"/>
          </p:cNvSpPr>
          <p:nvPr>
            <p:ph idx="1"/>
          </p:nvPr>
        </p:nvSpPr>
        <p:spPr>
          <a:xfrm>
            <a:off x="457199" y="1600200"/>
            <a:ext cx="8498431" cy="5003800"/>
          </a:xfrm>
        </p:spPr>
        <p:txBody>
          <a:bodyPr>
            <a:noAutofit/>
          </a:bodyPr>
          <a:lstStyle/>
          <a:p>
            <a:pPr>
              <a:spcBef>
                <a:spcPts val="600"/>
              </a:spcBef>
              <a:spcAft>
                <a:spcPts val="600"/>
              </a:spcAft>
              <a:buFont typeface="Wingdings" charset="2"/>
              <a:buChar char="q"/>
            </a:pPr>
            <a:r>
              <a:rPr lang="fr-FR" sz="2400" dirty="0" err="1" smtClean="0"/>
              <a:t>Dureau</a:t>
            </a:r>
            <a:r>
              <a:rPr lang="fr-FR" sz="2400" dirty="0" smtClean="0"/>
              <a:t>, </a:t>
            </a:r>
            <a:r>
              <a:rPr lang="fr-FR" sz="2400" dirty="0" err="1" smtClean="0"/>
              <a:t>Gouëset</a:t>
            </a:r>
            <a:r>
              <a:rPr lang="fr-FR" sz="2400" dirty="0" smtClean="0"/>
              <a:t> </a:t>
            </a:r>
            <a:r>
              <a:rPr lang="fr-FR" sz="2400" dirty="0"/>
              <a:t>(2010). Formes de peuplement et inégalités </a:t>
            </a:r>
            <a:r>
              <a:rPr lang="fr-FR" sz="2400" dirty="0" smtClean="0"/>
              <a:t/>
            </a:r>
            <a:br>
              <a:rPr lang="fr-FR" sz="2400" dirty="0" smtClean="0"/>
            </a:br>
            <a:r>
              <a:rPr lang="fr-FR" sz="2400" dirty="0" smtClean="0"/>
              <a:t>de </a:t>
            </a:r>
            <a:r>
              <a:rPr lang="fr-FR" sz="2400" dirty="0"/>
              <a:t>déplacements. </a:t>
            </a:r>
            <a:r>
              <a:rPr lang="fr-FR" sz="2400" dirty="0" err="1" smtClean="0"/>
              <a:t>Soacha</a:t>
            </a:r>
            <a:r>
              <a:rPr lang="fr-FR" sz="2400" dirty="0" smtClean="0"/>
              <a:t> </a:t>
            </a:r>
            <a:r>
              <a:rPr lang="fr-FR" sz="2400" dirty="0"/>
              <a:t>et </a:t>
            </a:r>
            <a:r>
              <a:rPr lang="fr-FR" sz="2400" dirty="0" smtClean="0"/>
              <a:t>Madrid, </a:t>
            </a:r>
            <a:r>
              <a:rPr lang="fr-FR" sz="2400" i="1" dirty="0" smtClean="0"/>
              <a:t>Tiers Monde</a:t>
            </a:r>
            <a:r>
              <a:rPr lang="fr-FR" sz="2400" dirty="0" smtClean="0"/>
              <a:t>, N° 201.</a:t>
            </a:r>
          </a:p>
          <a:p>
            <a:pPr>
              <a:spcBef>
                <a:spcPts val="600"/>
              </a:spcBef>
              <a:spcAft>
                <a:spcPts val="600"/>
              </a:spcAft>
              <a:buFont typeface="Wingdings" charset="2"/>
              <a:buChar char="q"/>
            </a:pPr>
            <a:r>
              <a:rPr lang="fr-FR" sz="2400" dirty="0" err="1"/>
              <a:t>Dureau</a:t>
            </a:r>
            <a:r>
              <a:rPr lang="fr-FR" sz="2400" dirty="0"/>
              <a:t>, Lulle, </a:t>
            </a:r>
            <a:r>
              <a:rPr lang="fr-FR" sz="2400" dirty="0" err="1"/>
              <a:t>Souchaud</a:t>
            </a:r>
            <a:r>
              <a:rPr lang="fr-FR" sz="2400" dirty="0"/>
              <a:t>,  </a:t>
            </a:r>
            <a:r>
              <a:rPr lang="fr-FR" sz="2400" dirty="0" smtClean="0"/>
              <a:t>Contreras (</a:t>
            </a:r>
            <a:r>
              <a:rPr lang="fr-FR" sz="2400" dirty="0" err="1" smtClean="0"/>
              <a:t>Dir</a:t>
            </a:r>
            <a:r>
              <a:rPr lang="fr-FR" sz="2400" dirty="0" smtClean="0"/>
              <a:t>.) (2014</a:t>
            </a:r>
            <a:r>
              <a:rPr lang="fr-FR" sz="2400" dirty="0"/>
              <a:t>). </a:t>
            </a:r>
            <a:r>
              <a:rPr lang="fr-FR" sz="2400" i="1" dirty="0"/>
              <a:t>Mobilités et changement urbain. Bogotá, Santiago et São Paulo. </a:t>
            </a:r>
            <a:r>
              <a:rPr lang="fr-FR" sz="2400" dirty="0"/>
              <a:t>PUR.</a:t>
            </a:r>
          </a:p>
          <a:p>
            <a:pPr>
              <a:spcBef>
                <a:spcPts val="600"/>
              </a:spcBef>
              <a:spcAft>
                <a:spcPts val="600"/>
              </a:spcAft>
              <a:buFont typeface="Wingdings" charset="2"/>
              <a:buChar char="q"/>
            </a:pPr>
            <a:r>
              <a:rPr lang="fr-FR" sz="2400" dirty="0" err="1" smtClean="0"/>
              <a:t>Dureau</a:t>
            </a:r>
            <a:r>
              <a:rPr lang="fr-FR" sz="2400" dirty="0" smtClean="0"/>
              <a:t>, </a:t>
            </a:r>
            <a:r>
              <a:rPr lang="fr-FR" sz="2400" dirty="0" err="1" smtClean="0"/>
              <a:t>Gouëset</a:t>
            </a:r>
            <a:r>
              <a:rPr lang="fr-FR" sz="2400" dirty="0" smtClean="0"/>
              <a:t>, </a:t>
            </a:r>
            <a:r>
              <a:rPr lang="fr-FR" sz="2400" dirty="0"/>
              <a:t>Le </a:t>
            </a:r>
            <a:r>
              <a:rPr lang="fr-FR" sz="2400" dirty="0" smtClean="0"/>
              <a:t>Roux, Lulle </a:t>
            </a:r>
            <a:r>
              <a:rPr lang="fr-FR" sz="2400" dirty="0"/>
              <a:t>(2014). « Les inégalités d’accès aux </a:t>
            </a:r>
            <a:r>
              <a:rPr lang="fr-FR" sz="2400" dirty="0" smtClean="0"/>
              <a:t>ressources urbaines </a:t>
            </a:r>
            <a:r>
              <a:rPr lang="fr-FR" sz="2400" dirty="0"/>
              <a:t>dans des quartiers périphériques en mutation </a:t>
            </a:r>
            <a:r>
              <a:rPr lang="fr-FR" sz="2400" dirty="0" smtClean="0"/>
              <a:t>à Bogotá </a:t>
            </a:r>
            <a:r>
              <a:rPr lang="fr-FR" sz="2400" i="1" dirty="0" smtClean="0"/>
              <a:t>Cahiers de Géo du Québec</a:t>
            </a:r>
            <a:r>
              <a:rPr lang="fr-FR" sz="2400" dirty="0" smtClean="0"/>
              <a:t>, Vol 58, N°163.</a:t>
            </a:r>
          </a:p>
          <a:p>
            <a:pPr>
              <a:spcBef>
                <a:spcPts val="600"/>
              </a:spcBef>
              <a:spcAft>
                <a:spcPts val="600"/>
              </a:spcAft>
              <a:buFont typeface="Wingdings" charset="2"/>
              <a:buChar char="q"/>
            </a:pPr>
            <a:r>
              <a:rPr lang="fr-FR" sz="2400" dirty="0" smtClean="0"/>
              <a:t>Le Roux (2015): </a:t>
            </a:r>
            <a:r>
              <a:rPr lang="fr-FR" sz="2400" i="1" dirty="0" smtClean="0"/>
              <a:t>(</a:t>
            </a:r>
            <a:r>
              <a:rPr lang="fr-FR" sz="2400" i="1" dirty="0" err="1" smtClean="0"/>
              <a:t>Re</a:t>
            </a:r>
            <a:r>
              <a:rPr lang="fr-FR" sz="2400" i="1" dirty="0" smtClean="0"/>
              <a:t>)connaître le stade de peuplement actuel des grandes villes latino-américaines (Bogotá). Thèse de doctorat</a:t>
            </a:r>
            <a:endParaRPr lang="fr-FR" sz="2400" dirty="0" smtClean="0"/>
          </a:p>
          <a:p>
            <a:pPr>
              <a:spcBef>
                <a:spcPts val="600"/>
              </a:spcBef>
              <a:spcAft>
                <a:spcPts val="600"/>
              </a:spcAft>
              <a:buFont typeface="Wingdings" charset="2"/>
              <a:buChar char="q"/>
            </a:pPr>
            <a:r>
              <a:rPr lang="fr-FR" sz="2400" dirty="0" err="1" smtClean="0"/>
              <a:t>Dureau</a:t>
            </a:r>
            <a:r>
              <a:rPr lang="fr-FR" sz="2400" dirty="0" smtClean="0"/>
              <a:t>, Le Roux, Lulle (</a:t>
            </a:r>
            <a:r>
              <a:rPr lang="fr-FR" sz="2400" dirty="0" err="1" smtClean="0"/>
              <a:t>dir</a:t>
            </a:r>
            <a:r>
              <a:rPr lang="fr-FR" sz="2400" dirty="0" smtClean="0"/>
              <a:t>.</a:t>
            </a:r>
            <a:r>
              <a:rPr lang="fr-FR" sz="2400" dirty="0"/>
              <a:t>) (en cours </a:t>
            </a:r>
            <a:r>
              <a:rPr lang="fr-FR" sz="2400" dirty="0" smtClean="0"/>
              <a:t>/2017) : </a:t>
            </a:r>
            <a:r>
              <a:rPr lang="fr-FR" sz="2400" i="1" dirty="0" err="1" smtClean="0"/>
              <a:t>Movilidades</a:t>
            </a:r>
            <a:r>
              <a:rPr lang="fr-FR" sz="2400" i="1" dirty="0" smtClean="0"/>
              <a:t> </a:t>
            </a:r>
            <a:r>
              <a:rPr lang="fr-FR" sz="2400" i="1" dirty="0" err="1" smtClean="0"/>
              <a:t>espaciales</a:t>
            </a:r>
            <a:r>
              <a:rPr lang="fr-FR" sz="2400" i="1" dirty="0" smtClean="0"/>
              <a:t> y </a:t>
            </a:r>
            <a:r>
              <a:rPr lang="fr-FR" sz="2400" i="1" dirty="0" err="1" smtClean="0"/>
              <a:t>dinámicas</a:t>
            </a:r>
            <a:r>
              <a:rPr lang="fr-FR" sz="2400" i="1" dirty="0" smtClean="0"/>
              <a:t> </a:t>
            </a:r>
            <a:r>
              <a:rPr lang="fr-FR" sz="2400" i="1" dirty="0" err="1" smtClean="0"/>
              <a:t>urbanas</a:t>
            </a:r>
            <a:r>
              <a:rPr lang="fr-FR" sz="2400" i="1" dirty="0" smtClean="0"/>
              <a:t> en Bogotá </a:t>
            </a:r>
            <a:r>
              <a:rPr lang="fr-FR" sz="2400" i="1" dirty="0" err="1" smtClean="0"/>
              <a:t>desde</a:t>
            </a:r>
            <a:r>
              <a:rPr lang="fr-FR" sz="2400" i="1" dirty="0" smtClean="0"/>
              <a:t> los </a:t>
            </a:r>
            <a:r>
              <a:rPr lang="fr-FR" sz="2400" i="1" dirty="0" err="1" smtClean="0"/>
              <a:t>años</a:t>
            </a:r>
            <a:r>
              <a:rPr lang="fr-FR" sz="2400" i="1" dirty="0" smtClean="0"/>
              <a:t> 1990</a:t>
            </a:r>
            <a:endParaRPr lang="fr-FR" sz="2400" dirty="0" smtClean="0"/>
          </a:p>
          <a:p>
            <a:pPr>
              <a:spcBef>
                <a:spcPts val="600"/>
              </a:spcBef>
              <a:spcAft>
                <a:spcPts val="600"/>
              </a:spcAft>
              <a:buFont typeface="Wingdings" charset="2"/>
              <a:buChar char="q"/>
            </a:pPr>
            <a:endParaRPr lang="fr-FR" sz="2400" dirty="0" smtClean="0"/>
          </a:p>
          <a:p>
            <a:pPr>
              <a:spcBef>
                <a:spcPts val="600"/>
              </a:spcBef>
              <a:spcAft>
                <a:spcPts val="600"/>
              </a:spcAft>
              <a:buFont typeface="Wingdings" charset="2"/>
              <a:buChar char="q"/>
            </a:pPr>
            <a:endParaRPr lang="fr-FR" sz="2400" dirty="0" smtClean="0"/>
          </a:p>
          <a:p>
            <a:pPr marL="0" indent="0">
              <a:spcBef>
                <a:spcPts val="600"/>
              </a:spcBef>
              <a:spcAft>
                <a:spcPts val="2000"/>
              </a:spcAft>
              <a:buNone/>
            </a:pPr>
            <a:endParaRPr lang="fr-FR" sz="2400" dirty="0" smtClean="0"/>
          </a:p>
        </p:txBody>
      </p:sp>
      <p:sp>
        <p:nvSpPr>
          <p:cNvPr id="4" name="Espace réservé du numéro de diapositive 3"/>
          <p:cNvSpPr>
            <a:spLocks noGrp="1"/>
          </p:cNvSpPr>
          <p:nvPr>
            <p:ph type="sldNum" sz="quarter" idx="12"/>
          </p:nvPr>
        </p:nvSpPr>
        <p:spPr/>
        <p:txBody>
          <a:bodyPr/>
          <a:lstStyle/>
          <a:p>
            <a:fld id="{B5F46143-74D6-964F-AFCC-E4430C41BA00}" type="slidenum">
              <a:rPr lang="fr-FR" smtClean="0"/>
              <a:t>14</a:t>
            </a:fld>
            <a:r>
              <a:rPr lang="fr-FR" dirty="0" smtClean="0"/>
              <a:t>/13</a:t>
            </a:r>
            <a:endParaRPr lang="fr-FR" dirty="0"/>
          </a:p>
        </p:txBody>
      </p:sp>
    </p:spTree>
    <p:extLst>
      <p:ext uri="{BB962C8B-B14F-4D97-AF65-F5344CB8AC3E}">
        <p14:creationId xmlns:p14="http://schemas.microsoft.com/office/powerpoint/2010/main" val="34908048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Annexes</a:t>
            </a:r>
            <a:endParaRPr lang="fr-FR" dirty="0"/>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12444327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a:stretch>
            <a:fillRect/>
          </a:stretch>
        </p:blipFill>
        <p:spPr>
          <a:xfrm rot="5400000">
            <a:off x="1383397" y="-275463"/>
            <a:ext cx="6375400" cy="9461706"/>
          </a:xfrm>
          <a:prstGeom prst="rect">
            <a:avLst/>
          </a:prstGeom>
        </p:spPr>
      </p:pic>
      <p:sp>
        <p:nvSpPr>
          <p:cNvPr id="7" name="Rectangle 6"/>
          <p:cNvSpPr/>
          <p:nvPr/>
        </p:nvSpPr>
        <p:spPr>
          <a:xfrm>
            <a:off x="0" y="198123"/>
            <a:ext cx="9144000" cy="1000274"/>
          </a:xfrm>
          <a:prstGeom prst="rect">
            <a:avLst/>
          </a:prstGeom>
        </p:spPr>
        <p:txBody>
          <a:bodyPr wrap="square">
            <a:spAutoFit/>
          </a:bodyPr>
          <a:lstStyle/>
          <a:p>
            <a:pPr algn="ctr">
              <a:spcAft>
                <a:spcPts val="600"/>
              </a:spcAft>
            </a:pPr>
            <a:r>
              <a:rPr lang="fr-FR" sz="3000" dirty="0" smtClean="0"/>
              <a:t>Evolution du modèle ségrégatif métropolitain </a:t>
            </a:r>
            <a:r>
              <a:rPr lang="fr-FR" sz="2800" dirty="0" smtClean="0"/>
              <a:t>(1993-2005)</a:t>
            </a:r>
          </a:p>
          <a:p>
            <a:pPr algn="ctr">
              <a:spcAft>
                <a:spcPts val="600"/>
              </a:spcAft>
            </a:pPr>
            <a:r>
              <a:rPr lang="fr-FR" sz="2400" i="1" dirty="0" smtClean="0"/>
              <a:t>Indicateur du niveau socioéconomique moyen des ménages par ilot</a:t>
            </a:r>
            <a:endParaRPr lang="fr-FR" sz="2800" i="1" dirty="0"/>
          </a:p>
        </p:txBody>
      </p:sp>
      <p:sp>
        <p:nvSpPr>
          <p:cNvPr id="5" name="Rectangle 4"/>
          <p:cNvSpPr/>
          <p:nvPr/>
        </p:nvSpPr>
        <p:spPr>
          <a:xfrm>
            <a:off x="6387809" y="6484505"/>
            <a:ext cx="2491391" cy="307777"/>
          </a:xfrm>
          <a:prstGeom prst="rect">
            <a:avLst/>
          </a:prstGeom>
        </p:spPr>
        <p:txBody>
          <a:bodyPr wrap="square">
            <a:spAutoFit/>
          </a:bodyPr>
          <a:lstStyle/>
          <a:p>
            <a:pPr algn="r"/>
            <a:r>
              <a:rPr lang="es-ES_tradnl" sz="1400" dirty="0" err="1" smtClean="0">
                <a:solidFill>
                  <a:srgbClr val="000000"/>
                </a:solidFill>
              </a:rPr>
              <a:t>Source</a:t>
            </a:r>
            <a:r>
              <a:rPr lang="es-ES_tradnl" sz="1400" dirty="0" smtClean="0">
                <a:solidFill>
                  <a:srgbClr val="000000"/>
                </a:solidFill>
              </a:rPr>
              <a:t>: G. Le </a:t>
            </a:r>
            <a:r>
              <a:rPr lang="es-ES_tradnl" sz="1400" dirty="0" err="1" smtClean="0">
                <a:solidFill>
                  <a:srgbClr val="000000"/>
                </a:solidFill>
              </a:rPr>
              <a:t>Roux</a:t>
            </a:r>
            <a:r>
              <a:rPr lang="es-ES_tradnl" sz="1400" dirty="0" smtClean="0">
                <a:solidFill>
                  <a:srgbClr val="000000"/>
                </a:solidFill>
              </a:rPr>
              <a:t>. 2015</a:t>
            </a:r>
            <a:endParaRPr lang="es-ES_tradnl" sz="1400" dirty="0">
              <a:solidFill>
                <a:srgbClr val="000000"/>
              </a:solidFill>
            </a:endParaRPr>
          </a:p>
        </p:txBody>
      </p:sp>
      <p:sp>
        <p:nvSpPr>
          <p:cNvPr id="2" name="Rectangle 1"/>
          <p:cNvSpPr/>
          <p:nvPr/>
        </p:nvSpPr>
        <p:spPr>
          <a:xfrm flipV="1">
            <a:off x="-159756" y="6572708"/>
            <a:ext cx="3035034" cy="50139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4" name="Grouper 3"/>
          <p:cNvGrpSpPr/>
          <p:nvPr/>
        </p:nvGrpSpPr>
        <p:grpSpPr>
          <a:xfrm>
            <a:off x="5457313" y="2342573"/>
            <a:ext cx="2512610" cy="3518186"/>
            <a:chOff x="5457313" y="2342573"/>
            <a:chExt cx="2512610" cy="3518186"/>
          </a:xfrm>
        </p:grpSpPr>
        <p:sp>
          <p:nvSpPr>
            <p:cNvPr id="8" name="Connecteur 7"/>
            <p:cNvSpPr/>
            <p:nvPr/>
          </p:nvSpPr>
          <p:spPr>
            <a:xfrm rot="1346751">
              <a:off x="7350396" y="2342573"/>
              <a:ext cx="619527" cy="991084"/>
            </a:xfrm>
            <a:prstGeom prst="flowChartConnector">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n w="19050" cmpd="sng">
                  <a:solidFill>
                    <a:srgbClr val="FF0000"/>
                  </a:solidFill>
                </a:ln>
                <a:solidFill>
                  <a:srgbClr val="0000FF"/>
                </a:solidFill>
              </a:endParaRPr>
            </a:p>
          </p:txBody>
        </p:sp>
        <p:sp>
          <p:nvSpPr>
            <p:cNvPr id="10" name="Connecteur 9"/>
            <p:cNvSpPr/>
            <p:nvPr/>
          </p:nvSpPr>
          <p:spPr>
            <a:xfrm rot="3454310">
              <a:off x="5841607" y="5139615"/>
              <a:ext cx="640048" cy="802240"/>
            </a:xfrm>
            <a:prstGeom prst="flowChartConnector">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n w="19050" cmpd="sng">
                  <a:solidFill>
                    <a:srgbClr val="FF0000"/>
                  </a:solidFill>
                </a:ln>
                <a:solidFill>
                  <a:srgbClr val="0000FF"/>
                </a:solidFill>
              </a:endParaRPr>
            </a:p>
          </p:txBody>
        </p:sp>
        <p:sp>
          <p:nvSpPr>
            <p:cNvPr id="11" name="Connecteur 10"/>
            <p:cNvSpPr/>
            <p:nvPr/>
          </p:nvSpPr>
          <p:spPr>
            <a:xfrm rot="17526618">
              <a:off x="5772585" y="3693593"/>
              <a:ext cx="604704" cy="1235247"/>
            </a:xfrm>
            <a:prstGeom prst="flowChartConnector">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n w="19050" cmpd="sng">
                  <a:solidFill>
                    <a:srgbClr val="FF0000"/>
                  </a:solidFill>
                </a:ln>
                <a:solidFill>
                  <a:srgbClr val="0000FF"/>
                </a:solidFill>
              </a:endParaRPr>
            </a:p>
          </p:txBody>
        </p:sp>
      </p:grpSp>
      <p:sp>
        <p:nvSpPr>
          <p:cNvPr id="12" name="Rectangle 11"/>
          <p:cNvSpPr/>
          <p:nvPr/>
        </p:nvSpPr>
        <p:spPr>
          <a:xfrm>
            <a:off x="387785" y="3815565"/>
            <a:ext cx="825667" cy="307777"/>
          </a:xfrm>
          <a:prstGeom prst="rect">
            <a:avLst/>
          </a:prstGeom>
          <a:noFill/>
        </p:spPr>
        <p:txBody>
          <a:bodyPr wrap="none">
            <a:spAutoFit/>
          </a:bodyPr>
          <a:lstStyle/>
          <a:p>
            <a:r>
              <a:rPr lang="fr-FR" sz="1400" b="1" dirty="0" smtClean="0"/>
              <a:t>MADRID</a:t>
            </a:r>
            <a:endParaRPr lang="fr-FR" sz="1400" b="1" dirty="0"/>
          </a:p>
        </p:txBody>
      </p:sp>
      <p:sp>
        <p:nvSpPr>
          <p:cNvPr id="13" name="Rectangle 12"/>
          <p:cNvSpPr/>
          <p:nvPr/>
        </p:nvSpPr>
        <p:spPr>
          <a:xfrm>
            <a:off x="898516" y="5609229"/>
            <a:ext cx="825867" cy="307777"/>
          </a:xfrm>
          <a:prstGeom prst="rect">
            <a:avLst/>
          </a:prstGeom>
          <a:noFill/>
        </p:spPr>
        <p:txBody>
          <a:bodyPr wrap="none">
            <a:spAutoFit/>
          </a:bodyPr>
          <a:lstStyle/>
          <a:p>
            <a:r>
              <a:rPr lang="fr-FR" sz="1400" b="1" dirty="0" smtClean="0"/>
              <a:t>SOACHA</a:t>
            </a:r>
            <a:endParaRPr lang="fr-FR" sz="1400" b="1" dirty="0"/>
          </a:p>
        </p:txBody>
      </p:sp>
      <p:sp>
        <p:nvSpPr>
          <p:cNvPr id="14" name="Rectangle 13"/>
          <p:cNvSpPr/>
          <p:nvPr/>
        </p:nvSpPr>
        <p:spPr>
          <a:xfrm>
            <a:off x="2740086" y="3098142"/>
            <a:ext cx="556563" cy="307777"/>
          </a:xfrm>
          <a:prstGeom prst="rect">
            <a:avLst/>
          </a:prstGeom>
          <a:noFill/>
        </p:spPr>
        <p:txBody>
          <a:bodyPr wrap="none">
            <a:spAutoFit/>
          </a:bodyPr>
          <a:lstStyle/>
          <a:p>
            <a:r>
              <a:rPr lang="fr-FR" sz="1400" b="1" dirty="0" smtClean="0"/>
              <a:t>CHIA </a:t>
            </a:r>
            <a:endParaRPr lang="fr-FR" sz="1400" b="1" dirty="0"/>
          </a:p>
        </p:txBody>
      </p:sp>
      <p:sp>
        <p:nvSpPr>
          <p:cNvPr id="3" name="Espace réservé du numéro de diapositive 2"/>
          <p:cNvSpPr>
            <a:spLocks noGrp="1"/>
          </p:cNvSpPr>
          <p:nvPr>
            <p:ph type="sldNum" sz="quarter" idx="12"/>
          </p:nvPr>
        </p:nvSpPr>
        <p:spPr/>
        <p:txBody>
          <a:bodyPr/>
          <a:lstStyle/>
          <a:p>
            <a:fld id="{B5F46143-74D6-964F-AFCC-E4430C41BA00}" type="slidenum">
              <a:rPr lang="fr-FR" smtClean="0"/>
              <a:t>16</a:t>
            </a:fld>
            <a:endParaRPr lang="fr-FR"/>
          </a:p>
        </p:txBody>
      </p:sp>
    </p:spTree>
    <p:extLst>
      <p:ext uri="{BB962C8B-B14F-4D97-AF65-F5344CB8AC3E}">
        <p14:creationId xmlns:p14="http://schemas.microsoft.com/office/powerpoint/2010/main" val="15046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02066"/>
            <a:ext cx="8229600" cy="1143000"/>
          </a:xfrm>
          <a:solidFill>
            <a:schemeClr val="bg1"/>
          </a:solidFill>
        </p:spPr>
        <p:txBody>
          <a:bodyPr>
            <a:noAutofit/>
          </a:bodyPr>
          <a:lstStyle/>
          <a:p>
            <a:r>
              <a:rPr lang="fr-FR" sz="3200" dirty="0" smtClean="0"/>
              <a:t>Lieux d’emploi et temps de trajet des habitants du centre de Madrid (1993 et 2009)</a:t>
            </a:r>
            <a:endParaRPr lang="fr-FR" sz="3200" dirty="0"/>
          </a:p>
        </p:txBody>
      </p:sp>
      <p:pic>
        <p:nvPicPr>
          <p:cNvPr id="5" name="Image 4"/>
          <p:cNvPicPr>
            <a:picLocks noChangeAspect="1"/>
          </p:cNvPicPr>
          <p:nvPr/>
        </p:nvPicPr>
        <p:blipFill>
          <a:blip r:embed="rId3"/>
          <a:stretch>
            <a:fillRect/>
          </a:stretch>
        </p:blipFill>
        <p:spPr>
          <a:xfrm>
            <a:off x="1052286" y="1345066"/>
            <a:ext cx="7039428" cy="5237866"/>
          </a:xfrm>
          <a:prstGeom prst="rect">
            <a:avLst/>
          </a:prstGeom>
        </p:spPr>
      </p:pic>
      <p:grpSp>
        <p:nvGrpSpPr>
          <p:cNvPr id="3" name="Grouper 2"/>
          <p:cNvGrpSpPr/>
          <p:nvPr/>
        </p:nvGrpSpPr>
        <p:grpSpPr>
          <a:xfrm>
            <a:off x="2609695" y="3342894"/>
            <a:ext cx="4240059" cy="991913"/>
            <a:chOff x="2609695" y="3342894"/>
            <a:chExt cx="4240059" cy="991913"/>
          </a:xfrm>
        </p:grpSpPr>
        <p:sp>
          <p:nvSpPr>
            <p:cNvPr id="4" name="Connecteur 3"/>
            <p:cNvSpPr/>
            <p:nvPr/>
          </p:nvSpPr>
          <p:spPr>
            <a:xfrm rot="5556733" flipH="1" flipV="1">
              <a:off x="2527800" y="3540362"/>
              <a:ext cx="876340" cy="712550"/>
            </a:xfrm>
            <a:prstGeom prst="flowChartConnector">
              <a:avLst/>
            </a:prstGeom>
            <a:noFill/>
            <a:ln w="38100"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n w="19050" cmpd="sng">
                  <a:solidFill>
                    <a:srgbClr val="3366FF"/>
                  </a:solidFill>
                </a:ln>
                <a:solidFill>
                  <a:srgbClr val="0000FF"/>
                </a:solidFill>
              </a:endParaRPr>
            </a:p>
          </p:txBody>
        </p:sp>
        <p:sp>
          <p:nvSpPr>
            <p:cNvPr id="6" name="Connecteur 5"/>
            <p:cNvSpPr/>
            <p:nvPr/>
          </p:nvSpPr>
          <p:spPr>
            <a:xfrm rot="5556733" flipH="1" flipV="1">
              <a:off x="6090660" y="3460140"/>
              <a:ext cx="876340" cy="641848"/>
            </a:xfrm>
            <a:prstGeom prst="flowChartConnector">
              <a:avLst/>
            </a:prstGeom>
            <a:noFill/>
            <a:ln w="38100"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n w="19050" cmpd="sng">
                  <a:solidFill>
                    <a:srgbClr val="3366FF"/>
                  </a:solidFill>
                </a:ln>
                <a:solidFill>
                  <a:srgbClr val="0000FF"/>
                </a:solidFill>
              </a:endParaRPr>
            </a:p>
          </p:txBody>
        </p:sp>
      </p:grpSp>
      <p:grpSp>
        <p:nvGrpSpPr>
          <p:cNvPr id="10" name="Grouper 9"/>
          <p:cNvGrpSpPr/>
          <p:nvPr/>
        </p:nvGrpSpPr>
        <p:grpSpPr>
          <a:xfrm>
            <a:off x="1544092" y="2655599"/>
            <a:ext cx="4909825" cy="1285706"/>
            <a:chOff x="1544092" y="2655599"/>
            <a:chExt cx="4909825" cy="1285706"/>
          </a:xfrm>
        </p:grpSpPr>
        <p:sp>
          <p:nvSpPr>
            <p:cNvPr id="7" name="Connecteur 6"/>
            <p:cNvSpPr/>
            <p:nvPr/>
          </p:nvSpPr>
          <p:spPr>
            <a:xfrm rot="5556733" flipH="1" flipV="1">
              <a:off x="1570208" y="2662330"/>
              <a:ext cx="1252859" cy="1305091"/>
            </a:xfrm>
            <a:prstGeom prst="flowChartConnector">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n w="19050" cmpd="sng">
                  <a:solidFill>
                    <a:srgbClr val="3366FF"/>
                  </a:solidFill>
                </a:ln>
                <a:solidFill>
                  <a:srgbClr val="0000FF"/>
                </a:solidFill>
              </a:endParaRPr>
            </a:p>
          </p:txBody>
        </p:sp>
        <p:sp>
          <p:nvSpPr>
            <p:cNvPr id="8" name="Connecteur 7"/>
            <p:cNvSpPr/>
            <p:nvPr/>
          </p:nvSpPr>
          <p:spPr>
            <a:xfrm rot="5556733" flipH="1" flipV="1">
              <a:off x="5159728" y="2644697"/>
              <a:ext cx="1283288" cy="1305091"/>
            </a:xfrm>
            <a:prstGeom prst="flowChartConnector">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n w="19050" cmpd="sng">
                  <a:solidFill>
                    <a:srgbClr val="3366FF"/>
                  </a:solidFill>
                </a:ln>
                <a:solidFill>
                  <a:srgbClr val="0000FF"/>
                </a:solidFill>
              </a:endParaRPr>
            </a:p>
          </p:txBody>
        </p:sp>
      </p:grpSp>
      <p:sp>
        <p:nvSpPr>
          <p:cNvPr id="9" name="Espace réservé du numéro de diapositive 8"/>
          <p:cNvSpPr>
            <a:spLocks noGrp="1"/>
          </p:cNvSpPr>
          <p:nvPr>
            <p:ph type="sldNum" sz="quarter" idx="12"/>
          </p:nvPr>
        </p:nvSpPr>
        <p:spPr/>
        <p:txBody>
          <a:bodyPr/>
          <a:lstStyle/>
          <a:p>
            <a:fld id="{B5F46143-74D6-964F-AFCC-E4430C41BA00}" type="slidenum">
              <a:rPr lang="fr-FR" smtClean="0"/>
              <a:t>17</a:t>
            </a:fld>
            <a:endParaRPr lang="fr-FR"/>
          </a:p>
        </p:txBody>
      </p:sp>
    </p:spTree>
    <p:extLst>
      <p:ext uri="{BB962C8B-B14F-4D97-AF65-F5344CB8AC3E}">
        <p14:creationId xmlns:p14="http://schemas.microsoft.com/office/powerpoint/2010/main" val="426490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cap="all" dirty="0" err="1" smtClean="0">
                <a:solidFill>
                  <a:srgbClr val="FF6600"/>
                </a:solidFill>
              </a:rPr>
              <a:t>IntroducTIOn</a:t>
            </a:r>
            <a:endParaRPr lang="fr-FR" b="1" dirty="0">
              <a:solidFill>
                <a:srgbClr val="FF6600"/>
              </a:solidFill>
            </a:endParaRPr>
          </a:p>
        </p:txBody>
      </p:sp>
      <p:sp>
        <p:nvSpPr>
          <p:cNvPr id="3" name="Espace réservé du contenu 2"/>
          <p:cNvSpPr>
            <a:spLocks noGrp="1"/>
          </p:cNvSpPr>
          <p:nvPr>
            <p:ph idx="1"/>
          </p:nvPr>
        </p:nvSpPr>
        <p:spPr>
          <a:xfrm>
            <a:off x="457200" y="1600200"/>
            <a:ext cx="8229600" cy="4792349"/>
          </a:xfrm>
        </p:spPr>
        <p:txBody>
          <a:bodyPr>
            <a:noAutofit/>
          </a:bodyPr>
          <a:lstStyle/>
          <a:p>
            <a:pPr>
              <a:spcAft>
                <a:spcPts val="600"/>
              </a:spcAft>
              <a:buFont typeface="Wingdings" charset="2"/>
              <a:buChar char="q"/>
            </a:pPr>
            <a:r>
              <a:rPr lang="fr-FR" sz="2800" dirty="0" smtClean="0">
                <a:solidFill>
                  <a:srgbClr val="000000"/>
                </a:solidFill>
              </a:rPr>
              <a:t>Les périphéries métropolitaines en Amérique latine</a:t>
            </a:r>
          </a:p>
          <a:p>
            <a:pPr>
              <a:spcAft>
                <a:spcPts val="600"/>
              </a:spcAft>
              <a:buFont typeface="Wingdings" charset="2"/>
              <a:buChar char="q"/>
            </a:pPr>
            <a:r>
              <a:rPr lang="fr-FR" sz="2800" dirty="0" smtClean="0">
                <a:solidFill>
                  <a:srgbClr val="000000"/>
                </a:solidFill>
              </a:rPr>
              <a:t>Bogotá, une mégapole dans la mondialisation</a:t>
            </a:r>
          </a:p>
          <a:p>
            <a:pPr>
              <a:spcAft>
                <a:spcPts val="600"/>
              </a:spcAft>
              <a:buFont typeface="Wingdings" charset="2"/>
              <a:buChar char="q"/>
            </a:pPr>
            <a:r>
              <a:rPr lang="fr-FR" sz="2800" dirty="0" smtClean="0">
                <a:solidFill>
                  <a:srgbClr val="000000"/>
                </a:solidFill>
              </a:rPr>
              <a:t>Une approche diachronique:</a:t>
            </a:r>
          </a:p>
          <a:p>
            <a:pPr lvl="1">
              <a:spcAft>
                <a:spcPts val="600"/>
              </a:spcAft>
              <a:buFont typeface="Wingdings" charset="2"/>
              <a:buChar char="ü"/>
            </a:pPr>
            <a:r>
              <a:rPr lang="fr-FR" sz="2400" dirty="0" smtClean="0">
                <a:solidFill>
                  <a:srgbClr val="000000"/>
                </a:solidFill>
              </a:rPr>
              <a:t>Enquête CEDE-ORSTOM 1993 (</a:t>
            </a:r>
            <a:r>
              <a:rPr lang="es-CO" sz="2400" i="1" dirty="0">
                <a:ea typeface="ＭＳ Ｐゴシック" pitchFamily="-110" charset="-128"/>
                <a:cs typeface="ＭＳ Ｐゴシック" pitchFamily="-110" charset="-128"/>
              </a:rPr>
              <a:t>Mobilité des populations et impact sur la dynamique métropolitaine de </a:t>
            </a:r>
            <a:r>
              <a:rPr lang="es-CO" sz="2400" i="1" dirty="0" smtClean="0">
                <a:ea typeface="ＭＳ Ｐゴシック" pitchFamily="-110" charset="-128"/>
                <a:cs typeface="ＭＳ Ｐゴシック" pitchFamily="-110" charset="-128"/>
              </a:rPr>
              <a:t>Bogotá</a:t>
            </a:r>
            <a:r>
              <a:rPr lang="es-ES_tradnl" sz="2400" dirty="0" smtClean="0">
                <a:solidFill>
                  <a:srgbClr val="000000"/>
                </a:solidFill>
              </a:rPr>
              <a:t>)</a:t>
            </a:r>
            <a:endParaRPr lang="fr-FR" sz="2400" dirty="0" smtClean="0">
              <a:solidFill>
                <a:srgbClr val="000000"/>
              </a:solidFill>
            </a:endParaRPr>
          </a:p>
          <a:p>
            <a:pPr lvl="1">
              <a:spcAft>
                <a:spcPts val="600"/>
              </a:spcAft>
              <a:buFont typeface="Wingdings" charset="2"/>
              <a:buChar char="ü"/>
            </a:pPr>
            <a:r>
              <a:rPr lang="fr-FR" sz="2400" dirty="0" smtClean="0">
                <a:solidFill>
                  <a:srgbClr val="000000"/>
                </a:solidFill>
              </a:rPr>
              <a:t>Enquête ANR METAL 2009 (</a:t>
            </a:r>
            <a:r>
              <a:rPr lang="es-CO" sz="2400" i="1" dirty="0">
                <a:ea typeface="ＭＳ Ｐゴシック" pitchFamily="-110" charset="-128"/>
                <a:cs typeface="ＭＳ Ｐゴシック" pitchFamily="-110" charset="-128"/>
              </a:rPr>
              <a:t>Metropoles d’Amérique latine dans la mondialisation</a:t>
            </a:r>
            <a:r>
              <a:rPr lang="es-CO" sz="2400" i="1" dirty="0" smtClean="0">
                <a:ea typeface="ＭＳ Ｐゴシック" pitchFamily="-110" charset="-128"/>
                <a:cs typeface="ＭＳ Ｐゴシック" pitchFamily="-110" charset="-128"/>
              </a:rPr>
              <a:t>. Bogotá, Santiago, São Paulo</a:t>
            </a:r>
            <a:r>
              <a:rPr lang="fr-FR" sz="2400" dirty="0" smtClean="0">
                <a:solidFill>
                  <a:srgbClr val="000000"/>
                </a:solidFill>
              </a:rPr>
              <a:t>)</a:t>
            </a:r>
          </a:p>
          <a:p>
            <a:pPr>
              <a:spcAft>
                <a:spcPts val="600"/>
              </a:spcAft>
              <a:buFont typeface="Wingdings" charset="2"/>
              <a:buChar char="q"/>
            </a:pPr>
            <a:r>
              <a:rPr lang="fr-FR" sz="2800" dirty="0" smtClean="0">
                <a:solidFill>
                  <a:srgbClr val="000000"/>
                </a:solidFill>
              </a:rPr>
              <a:t>Une approche centrée sur le mobilités quotidiennes </a:t>
            </a:r>
          </a:p>
          <a:p>
            <a:pPr>
              <a:spcAft>
                <a:spcPts val="600"/>
              </a:spcAft>
              <a:buFont typeface="Wingdings" charset="2"/>
              <a:buChar char="q"/>
            </a:pPr>
            <a:r>
              <a:rPr lang="fr-FR" sz="2800" dirty="0" smtClean="0">
                <a:solidFill>
                  <a:srgbClr val="000000"/>
                </a:solidFill>
              </a:rPr>
              <a:t>Vers une autonomie croissante des périphéries ?</a:t>
            </a:r>
          </a:p>
        </p:txBody>
      </p:sp>
      <p:sp>
        <p:nvSpPr>
          <p:cNvPr id="5" name="Espace réservé du numéro de diapositive 4"/>
          <p:cNvSpPr>
            <a:spLocks noGrp="1"/>
          </p:cNvSpPr>
          <p:nvPr>
            <p:ph type="sldNum" sz="quarter" idx="12"/>
          </p:nvPr>
        </p:nvSpPr>
        <p:spPr/>
        <p:txBody>
          <a:bodyPr/>
          <a:lstStyle/>
          <a:p>
            <a:fld id="{B5F46143-74D6-964F-AFCC-E4430C41BA00}" type="slidenum">
              <a:rPr lang="fr-FR" smtClean="0"/>
              <a:t>2</a:t>
            </a:fld>
            <a:r>
              <a:rPr lang="fr-FR" dirty="0" smtClean="0"/>
              <a:t>/13</a:t>
            </a:r>
            <a:endParaRPr lang="fr-FR" dirty="0"/>
          </a:p>
        </p:txBody>
      </p:sp>
    </p:spTree>
    <p:extLst>
      <p:ext uri="{BB962C8B-B14F-4D97-AF65-F5344CB8AC3E}">
        <p14:creationId xmlns:p14="http://schemas.microsoft.com/office/powerpoint/2010/main" val="143221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a:spLocks noGrp="1"/>
          </p:cNvSpPr>
          <p:nvPr>
            <p:ph idx="1"/>
          </p:nvPr>
        </p:nvSpPr>
        <p:spPr>
          <a:xfrm>
            <a:off x="457200" y="2006600"/>
            <a:ext cx="8380188" cy="4000761"/>
          </a:xfrm>
        </p:spPr>
        <p:txBody>
          <a:bodyPr>
            <a:noAutofit/>
          </a:bodyPr>
          <a:lstStyle/>
          <a:p>
            <a:pPr marL="0" indent="0" algn="ctr">
              <a:spcAft>
                <a:spcPts val="3000"/>
              </a:spcAft>
              <a:buNone/>
            </a:pPr>
            <a:r>
              <a:rPr lang="fr-FR" sz="4400" b="1" cap="all" dirty="0" smtClean="0">
                <a:solidFill>
                  <a:srgbClr val="FF6600"/>
                </a:solidFill>
              </a:rPr>
              <a:t>TROIS périphéries métropolitaine en expansion:</a:t>
            </a:r>
          </a:p>
          <a:p>
            <a:pPr marL="0" indent="0" algn="ctr">
              <a:spcAft>
                <a:spcPts val="3000"/>
              </a:spcAft>
              <a:buNone/>
            </a:pPr>
            <a:r>
              <a:rPr lang="fr-FR" sz="4400" b="1" cap="all" dirty="0" err="1" smtClean="0">
                <a:solidFill>
                  <a:srgbClr val="FF6600"/>
                </a:solidFill>
              </a:rPr>
              <a:t>SoACHA</a:t>
            </a:r>
            <a:r>
              <a:rPr lang="fr-FR" sz="4400" b="1" cap="all" dirty="0" smtClean="0">
                <a:solidFill>
                  <a:srgbClr val="FF6600"/>
                </a:solidFill>
              </a:rPr>
              <a:t>, MADRID et </a:t>
            </a:r>
            <a:r>
              <a:rPr lang="fr-FR" sz="4400" b="1" cap="all" dirty="0" err="1" smtClean="0">
                <a:solidFill>
                  <a:srgbClr val="FF6600"/>
                </a:solidFill>
              </a:rPr>
              <a:t>Chía</a:t>
            </a:r>
            <a:endParaRPr lang="fr-FR" sz="4400" b="1" cap="all" dirty="0" smtClean="0">
              <a:solidFill>
                <a:srgbClr val="FF6600"/>
              </a:solidFill>
            </a:endParaRPr>
          </a:p>
        </p:txBody>
      </p:sp>
      <p:sp>
        <p:nvSpPr>
          <p:cNvPr id="2" name="Espace réservé du numéro de diapositive 1"/>
          <p:cNvSpPr>
            <a:spLocks noGrp="1"/>
          </p:cNvSpPr>
          <p:nvPr>
            <p:ph type="sldNum" sz="quarter" idx="12"/>
          </p:nvPr>
        </p:nvSpPr>
        <p:spPr/>
        <p:txBody>
          <a:bodyPr/>
          <a:lstStyle/>
          <a:p>
            <a:fld id="{B5F46143-74D6-964F-AFCC-E4430C41BA00}" type="slidenum">
              <a:rPr lang="fr-FR" smtClean="0"/>
              <a:t>3</a:t>
            </a:fld>
            <a:r>
              <a:rPr lang="fr-FR" dirty="0" smtClean="0"/>
              <a:t>/13</a:t>
            </a:r>
            <a:endParaRPr lang="fr-FR" dirty="0"/>
          </a:p>
        </p:txBody>
      </p:sp>
    </p:spTree>
    <p:extLst>
      <p:ext uri="{BB962C8B-B14F-4D97-AF65-F5344CB8AC3E}">
        <p14:creationId xmlns:p14="http://schemas.microsoft.com/office/powerpoint/2010/main" val="2574984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5F46143-74D6-964F-AFCC-E4430C41BA00}" type="slidenum">
              <a:rPr lang="fr-FR" smtClean="0"/>
              <a:t>4</a:t>
            </a:fld>
            <a:endParaRPr lang="fr-FR" dirty="0"/>
          </a:p>
        </p:txBody>
      </p:sp>
      <p:pic>
        <p:nvPicPr>
          <p:cNvPr id="5" name="Image 4"/>
          <p:cNvPicPr>
            <a:picLocks noChangeAspect="1"/>
          </p:cNvPicPr>
          <p:nvPr/>
        </p:nvPicPr>
        <p:blipFill>
          <a:blip r:embed="rId3"/>
          <a:stretch>
            <a:fillRect/>
          </a:stretch>
        </p:blipFill>
        <p:spPr>
          <a:xfrm>
            <a:off x="305425" y="667807"/>
            <a:ext cx="4491708" cy="5950782"/>
          </a:xfrm>
          <a:prstGeom prst="rect">
            <a:avLst/>
          </a:prstGeom>
          <a:ln>
            <a:solidFill>
              <a:srgbClr val="000000"/>
            </a:solidFill>
          </a:ln>
        </p:spPr>
      </p:pic>
      <p:pic>
        <p:nvPicPr>
          <p:cNvPr id="8" name="Image 7"/>
          <p:cNvPicPr>
            <a:picLocks noChangeAspect="1"/>
          </p:cNvPicPr>
          <p:nvPr/>
        </p:nvPicPr>
        <p:blipFill>
          <a:blip r:embed="rId4"/>
          <a:stretch>
            <a:fillRect/>
          </a:stretch>
        </p:blipFill>
        <p:spPr>
          <a:xfrm>
            <a:off x="4949099" y="667807"/>
            <a:ext cx="3930528" cy="5950782"/>
          </a:xfrm>
          <a:prstGeom prst="rect">
            <a:avLst/>
          </a:prstGeom>
          <a:ln>
            <a:solidFill>
              <a:srgbClr val="000000"/>
            </a:solidFill>
          </a:ln>
        </p:spPr>
      </p:pic>
      <p:sp>
        <p:nvSpPr>
          <p:cNvPr id="9" name="ZoneTexte 8"/>
          <p:cNvSpPr txBox="1"/>
          <p:nvPr/>
        </p:nvSpPr>
        <p:spPr>
          <a:xfrm>
            <a:off x="0" y="144873"/>
            <a:ext cx="4851521" cy="446276"/>
          </a:xfrm>
          <a:prstGeom prst="rect">
            <a:avLst/>
          </a:prstGeom>
          <a:noFill/>
        </p:spPr>
        <p:txBody>
          <a:bodyPr wrap="square" rtlCol="0">
            <a:spAutoFit/>
          </a:bodyPr>
          <a:lstStyle/>
          <a:p>
            <a:pPr algn="r"/>
            <a:r>
              <a:rPr lang="fr-FR" sz="2300" b="1" dirty="0" smtClean="0"/>
              <a:t>L’AIRE METROPOLITAINE DE BOGOTA</a:t>
            </a:r>
            <a:endParaRPr lang="fr-FR" sz="2300" b="1" dirty="0"/>
          </a:p>
        </p:txBody>
      </p:sp>
      <p:sp>
        <p:nvSpPr>
          <p:cNvPr id="10" name="ZoneTexte 9"/>
          <p:cNvSpPr txBox="1"/>
          <p:nvPr/>
        </p:nvSpPr>
        <p:spPr>
          <a:xfrm>
            <a:off x="4846674" y="144873"/>
            <a:ext cx="4297326" cy="446276"/>
          </a:xfrm>
          <a:prstGeom prst="rect">
            <a:avLst/>
          </a:prstGeom>
          <a:noFill/>
        </p:spPr>
        <p:txBody>
          <a:bodyPr wrap="square" rtlCol="0">
            <a:spAutoFit/>
          </a:bodyPr>
          <a:lstStyle/>
          <a:p>
            <a:r>
              <a:rPr lang="fr-FR" sz="2300" b="1" dirty="0" smtClean="0"/>
              <a:t>LES 12 ZONES D’ENQUÊTE METAL</a:t>
            </a:r>
            <a:endParaRPr lang="fr-FR" sz="2300" b="1" dirty="0"/>
          </a:p>
        </p:txBody>
      </p:sp>
      <p:sp>
        <p:nvSpPr>
          <p:cNvPr id="7" name="Rectangle 6"/>
          <p:cNvSpPr/>
          <p:nvPr/>
        </p:nvSpPr>
        <p:spPr>
          <a:xfrm>
            <a:off x="295807" y="6572710"/>
            <a:ext cx="3804374" cy="307777"/>
          </a:xfrm>
          <a:prstGeom prst="rect">
            <a:avLst/>
          </a:prstGeom>
        </p:spPr>
        <p:txBody>
          <a:bodyPr wrap="square">
            <a:spAutoFit/>
          </a:bodyPr>
          <a:lstStyle/>
          <a:p>
            <a:r>
              <a:rPr lang="fr-FR" sz="1400" i="1" dirty="0" smtClean="0">
                <a:solidFill>
                  <a:srgbClr val="000000"/>
                </a:solidFill>
              </a:rPr>
              <a:t>Source: Mobilités et changement urbain. 2014</a:t>
            </a:r>
            <a:endParaRPr lang="fr-FR" sz="1400" i="1" dirty="0">
              <a:solidFill>
                <a:srgbClr val="000000"/>
              </a:solidFill>
            </a:endParaRPr>
          </a:p>
        </p:txBody>
      </p:sp>
      <p:sp>
        <p:nvSpPr>
          <p:cNvPr id="2" name="ZoneTexte 1"/>
          <p:cNvSpPr txBox="1"/>
          <p:nvPr/>
        </p:nvSpPr>
        <p:spPr>
          <a:xfrm>
            <a:off x="2124329" y="1202856"/>
            <a:ext cx="1429754" cy="584775"/>
          </a:xfrm>
          <a:prstGeom prst="rect">
            <a:avLst/>
          </a:prstGeom>
          <a:solidFill>
            <a:srgbClr val="FFFFFF"/>
          </a:solidFill>
        </p:spPr>
        <p:txBody>
          <a:bodyPr wrap="square" rtlCol="0">
            <a:spAutoFit/>
          </a:bodyPr>
          <a:lstStyle/>
          <a:p>
            <a:r>
              <a:rPr lang="fr-FR" sz="1600" b="1" dirty="0" smtClean="0"/>
              <a:t>19 Municipes périphériques</a:t>
            </a:r>
          </a:p>
        </p:txBody>
      </p:sp>
      <p:sp>
        <p:nvSpPr>
          <p:cNvPr id="3" name="Rectangle 2"/>
          <p:cNvSpPr/>
          <p:nvPr/>
        </p:nvSpPr>
        <p:spPr>
          <a:xfrm>
            <a:off x="432456" y="4036534"/>
            <a:ext cx="1472344" cy="584776"/>
          </a:xfrm>
          <a:prstGeom prst="rect">
            <a:avLst/>
          </a:prstGeom>
        </p:spPr>
        <p:txBody>
          <a:bodyPr wrap="square">
            <a:spAutoFit/>
          </a:bodyPr>
          <a:lstStyle/>
          <a:p>
            <a:r>
              <a:rPr lang="fr-FR" sz="1600" b="1"/>
              <a:t>19 Localités dans le D.C.</a:t>
            </a:r>
          </a:p>
        </p:txBody>
      </p:sp>
      <p:sp>
        <p:nvSpPr>
          <p:cNvPr id="11" name="Flèche vers la gauche 10"/>
          <p:cNvSpPr/>
          <p:nvPr/>
        </p:nvSpPr>
        <p:spPr>
          <a:xfrm>
            <a:off x="1870529" y="1437918"/>
            <a:ext cx="279200" cy="177800"/>
          </a:xfrm>
          <a:prstGeom prst="leftArrow">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Flèche vers la gauche 11"/>
          <p:cNvSpPr/>
          <p:nvPr/>
        </p:nvSpPr>
        <p:spPr>
          <a:xfrm flipH="1">
            <a:off x="1599800" y="4282718"/>
            <a:ext cx="279600" cy="177800"/>
          </a:xfrm>
          <a:prstGeom prst="leftArrow">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Rectangle 12"/>
          <p:cNvSpPr/>
          <p:nvPr/>
        </p:nvSpPr>
        <p:spPr>
          <a:xfrm>
            <a:off x="5459319" y="2824203"/>
            <a:ext cx="825667" cy="307777"/>
          </a:xfrm>
          <a:prstGeom prst="rect">
            <a:avLst/>
          </a:prstGeom>
          <a:solidFill>
            <a:srgbClr val="FFFFFF"/>
          </a:solidFill>
        </p:spPr>
        <p:txBody>
          <a:bodyPr wrap="none">
            <a:spAutoFit/>
          </a:bodyPr>
          <a:lstStyle/>
          <a:p>
            <a:r>
              <a:rPr lang="fr-FR" sz="1400" b="1" dirty="0" smtClean="0"/>
              <a:t>MADRID</a:t>
            </a:r>
            <a:endParaRPr lang="fr-FR" sz="1400" b="1" dirty="0"/>
          </a:p>
        </p:txBody>
      </p:sp>
      <p:sp>
        <p:nvSpPr>
          <p:cNvPr id="16" name="Rectangle 15"/>
          <p:cNvSpPr/>
          <p:nvPr/>
        </p:nvSpPr>
        <p:spPr>
          <a:xfrm>
            <a:off x="5690645" y="4068294"/>
            <a:ext cx="825867" cy="307777"/>
          </a:xfrm>
          <a:prstGeom prst="rect">
            <a:avLst/>
          </a:prstGeom>
          <a:solidFill>
            <a:srgbClr val="FFFFFF"/>
          </a:solidFill>
        </p:spPr>
        <p:txBody>
          <a:bodyPr wrap="none">
            <a:spAutoFit/>
          </a:bodyPr>
          <a:lstStyle/>
          <a:p>
            <a:r>
              <a:rPr lang="fr-FR" sz="1400" b="1" dirty="0" smtClean="0"/>
              <a:t>SOACHA</a:t>
            </a:r>
            <a:endParaRPr lang="fr-FR" sz="1400" b="1" dirty="0"/>
          </a:p>
        </p:txBody>
      </p:sp>
      <p:sp>
        <p:nvSpPr>
          <p:cNvPr id="17" name="Rectangle 16"/>
          <p:cNvSpPr/>
          <p:nvPr/>
        </p:nvSpPr>
        <p:spPr>
          <a:xfrm>
            <a:off x="7713133" y="1662013"/>
            <a:ext cx="237067" cy="15102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ZoneTexte 19"/>
          <p:cNvSpPr txBox="1"/>
          <p:nvPr/>
        </p:nvSpPr>
        <p:spPr>
          <a:xfrm>
            <a:off x="699939" y="2139950"/>
            <a:ext cx="369888" cy="400110"/>
          </a:xfrm>
          <a:prstGeom prst="rect">
            <a:avLst/>
          </a:prstGeom>
          <a:noFill/>
        </p:spPr>
        <p:txBody>
          <a:bodyPr wrap="none" rtlCol="0">
            <a:spAutoFit/>
          </a:bodyPr>
          <a:lstStyle/>
          <a:p>
            <a:r>
              <a:rPr lang="fr-FR" sz="2000" dirty="0" smtClean="0">
                <a:solidFill>
                  <a:srgbClr val="FF0000"/>
                </a:solidFill>
                <a:latin typeface="Arial Black"/>
                <a:cs typeface="Arial Black"/>
              </a:rPr>
              <a:t>S</a:t>
            </a:r>
            <a:endParaRPr lang="fr-FR" sz="2000" dirty="0">
              <a:solidFill>
                <a:srgbClr val="FF0000"/>
              </a:solidFill>
              <a:latin typeface="Arial Black"/>
              <a:cs typeface="Arial Black"/>
            </a:endParaRPr>
          </a:p>
        </p:txBody>
      </p:sp>
      <p:sp>
        <p:nvSpPr>
          <p:cNvPr id="21" name="ZoneTexte 20"/>
          <p:cNvSpPr txBox="1"/>
          <p:nvPr/>
        </p:nvSpPr>
        <p:spPr>
          <a:xfrm>
            <a:off x="527602" y="1623913"/>
            <a:ext cx="426744" cy="400110"/>
          </a:xfrm>
          <a:prstGeom prst="rect">
            <a:avLst/>
          </a:prstGeom>
          <a:noFill/>
        </p:spPr>
        <p:txBody>
          <a:bodyPr wrap="none" rtlCol="0">
            <a:spAutoFit/>
          </a:bodyPr>
          <a:lstStyle/>
          <a:p>
            <a:r>
              <a:rPr lang="fr-FR" sz="2000" dirty="0" smtClean="0">
                <a:solidFill>
                  <a:srgbClr val="FF0000"/>
                </a:solidFill>
                <a:latin typeface="Arial Black"/>
                <a:cs typeface="Arial Black"/>
              </a:rPr>
              <a:t>M</a:t>
            </a:r>
            <a:endParaRPr lang="fr-FR" sz="2000" dirty="0">
              <a:solidFill>
                <a:srgbClr val="FF0000"/>
              </a:solidFill>
              <a:latin typeface="Arial Black"/>
              <a:cs typeface="Arial Black"/>
            </a:endParaRPr>
          </a:p>
        </p:txBody>
      </p:sp>
      <p:sp>
        <p:nvSpPr>
          <p:cNvPr id="23" name="ZoneTexte 22"/>
          <p:cNvSpPr txBox="1"/>
          <p:nvPr/>
        </p:nvSpPr>
        <p:spPr>
          <a:xfrm>
            <a:off x="1241935" y="1332270"/>
            <a:ext cx="384165" cy="400110"/>
          </a:xfrm>
          <a:prstGeom prst="rect">
            <a:avLst/>
          </a:prstGeom>
          <a:noFill/>
        </p:spPr>
        <p:txBody>
          <a:bodyPr wrap="none" rtlCol="0">
            <a:spAutoFit/>
          </a:bodyPr>
          <a:lstStyle/>
          <a:p>
            <a:r>
              <a:rPr lang="fr-FR" sz="2000" dirty="0" smtClean="0">
                <a:solidFill>
                  <a:srgbClr val="FF0000"/>
                </a:solidFill>
                <a:latin typeface="Arial Black"/>
                <a:cs typeface="Arial Black"/>
              </a:rPr>
              <a:t>C</a:t>
            </a:r>
            <a:endParaRPr lang="fr-FR" sz="2000" dirty="0">
              <a:solidFill>
                <a:srgbClr val="FF0000"/>
              </a:solidFill>
              <a:latin typeface="Arial Black"/>
              <a:cs typeface="Arial Black"/>
            </a:endParaRPr>
          </a:p>
        </p:txBody>
      </p:sp>
      <p:sp>
        <p:nvSpPr>
          <p:cNvPr id="24" name="Connecteur 23"/>
          <p:cNvSpPr/>
          <p:nvPr/>
        </p:nvSpPr>
        <p:spPr>
          <a:xfrm rot="1346751">
            <a:off x="7433729" y="1381254"/>
            <a:ext cx="472252" cy="416342"/>
          </a:xfrm>
          <a:prstGeom prst="flowChartConnector">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n w="19050" cmpd="sng">
                <a:solidFill>
                  <a:srgbClr val="FF0000"/>
                </a:solidFill>
              </a:ln>
              <a:solidFill>
                <a:srgbClr val="0000FF"/>
              </a:solidFill>
            </a:endParaRPr>
          </a:p>
        </p:txBody>
      </p:sp>
      <p:sp>
        <p:nvSpPr>
          <p:cNvPr id="15" name="Rectangle 14"/>
          <p:cNvSpPr/>
          <p:nvPr/>
        </p:nvSpPr>
        <p:spPr>
          <a:xfrm>
            <a:off x="7886700" y="1420197"/>
            <a:ext cx="556563" cy="307777"/>
          </a:xfrm>
          <a:prstGeom prst="rect">
            <a:avLst/>
          </a:prstGeom>
          <a:noFill/>
        </p:spPr>
        <p:txBody>
          <a:bodyPr wrap="none">
            <a:spAutoFit/>
          </a:bodyPr>
          <a:lstStyle/>
          <a:p>
            <a:r>
              <a:rPr lang="fr-FR" sz="1400" b="1" dirty="0" smtClean="0"/>
              <a:t>CHIA </a:t>
            </a:r>
            <a:endParaRPr lang="fr-FR" sz="1400" b="1" dirty="0"/>
          </a:p>
        </p:txBody>
      </p:sp>
      <p:sp>
        <p:nvSpPr>
          <p:cNvPr id="25" name="Connecteur 24"/>
          <p:cNvSpPr/>
          <p:nvPr/>
        </p:nvSpPr>
        <p:spPr>
          <a:xfrm rot="5556733" flipH="1">
            <a:off x="5649909" y="2500880"/>
            <a:ext cx="290740" cy="437347"/>
          </a:xfrm>
          <a:prstGeom prst="flowChartConnector">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n w="19050" cmpd="sng">
                <a:solidFill>
                  <a:srgbClr val="FF0000"/>
                </a:solidFill>
              </a:ln>
              <a:solidFill>
                <a:srgbClr val="0000FF"/>
              </a:solidFill>
            </a:endParaRPr>
          </a:p>
        </p:txBody>
      </p:sp>
      <p:sp>
        <p:nvSpPr>
          <p:cNvPr id="26" name="Connecteur 25"/>
          <p:cNvSpPr/>
          <p:nvPr/>
        </p:nvSpPr>
        <p:spPr>
          <a:xfrm rot="1346751">
            <a:off x="6228495" y="3855896"/>
            <a:ext cx="443539" cy="281247"/>
          </a:xfrm>
          <a:prstGeom prst="flowChartConnector">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n w="19050" cmpd="sng">
                <a:solidFill>
                  <a:srgbClr val="FF0000"/>
                </a:solidFill>
              </a:ln>
              <a:solidFill>
                <a:srgbClr val="0000FF"/>
              </a:solidFill>
            </a:endParaRPr>
          </a:p>
        </p:txBody>
      </p:sp>
    </p:spTree>
    <p:extLst>
      <p:ext uri="{BB962C8B-B14F-4D97-AF65-F5344CB8AC3E}">
        <p14:creationId xmlns:p14="http://schemas.microsoft.com/office/powerpoint/2010/main" val="13519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P spid="16" grpId="0" animBg="1"/>
      <p:bldP spid="17" grpId="0" animBg="1"/>
      <p:bldP spid="24" grpId="0" animBg="1"/>
      <p:bldP spid="15" grpId="0"/>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0584"/>
            <a:ext cx="8229600" cy="1143000"/>
          </a:xfrm>
        </p:spPr>
        <p:txBody>
          <a:bodyPr>
            <a:normAutofit fontScale="90000"/>
          </a:bodyPr>
          <a:lstStyle/>
          <a:p>
            <a:r>
              <a:rPr lang="fr-FR" dirty="0"/>
              <a:t>Trois périphéries en expansion </a:t>
            </a:r>
            <a:r>
              <a:rPr lang="fr-FR" dirty="0" smtClean="0"/>
              <a:t/>
            </a:r>
            <a:br>
              <a:rPr lang="fr-FR" dirty="0" smtClean="0"/>
            </a:br>
            <a:r>
              <a:rPr lang="fr-FR" dirty="0" smtClean="0"/>
              <a:t>mais </a:t>
            </a:r>
            <a:r>
              <a:rPr lang="fr-FR" dirty="0"/>
              <a:t>diversifiée socialement</a:t>
            </a:r>
          </a:p>
        </p:txBody>
      </p:sp>
      <p:sp>
        <p:nvSpPr>
          <p:cNvPr id="3" name="Espace réservé du contenu 2"/>
          <p:cNvSpPr>
            <a:spLocks noGrp="1"/>
          </p:cNvSpPr>
          <p:nvPr>
            <p:ph idx="1"/>
          </p:nvPr>
        </p:nvSpPr>
        <p:spPr>
          <a:xfrm>
            <a:off x="457200" y="1864835"/>
            <a:ext cx="8229600" cy="4261328"/>
          </a:xfrm>
        </p:spPr>
        <p:txBody>
          <a:bodyPr/>
          <a:lstStyle/>
          <a:p>
            <a:pPr>
              <a:buFont typeface="Wingdings" charset="2"/>
              <a:buChar char="q"/>
            </a:pPr>
            <a:r>
              <a:rPr lang="fr-FR" dirty="0" smtClean="0"/>
              <a:t> Des périphéries en expansion</a:t>
            </a:r>
          </a:p>
          <a:p>
            <a:pPr lvl="1">
              <a:buFont typeface="Wingdings" charset="2"/>
              <a:buChar char="ü"/>
            </a:pPr>
            <a:r>
              <a:rPr lang="fr-FR" dirty="0"/>
              <a:t> </a:t>
            </a:r>
            <a:r>
              <a:rPr lang="fr-FR" dirty="0" smtClean="0"/>
              <a:t>Croissance démographique</a:t>
            </a:r>
          </a:p>
          <a:p>
            <a:pPr lvl="1">
              <a:buFont typeface="Wingdings" charset="2"/>
              <a:buChar char="ü"/>
            </a:pPr>
            <a:r>
              <a:rPr lang="fr-FR" dirty="0"/>
              <a:t> </a:t>
            </a:r>
            <a:r>
              <a:rPr lang="fr-FR" dirty="0" smtClean="0"/>
              <a:t>Arrivée de </a:t>
            </a:r>
            <a:r>
              <a:rPr lang="fr-FR" dirty="0" err="1" smtClean="0"/>
              <a:t>néo-résidents</a:t>
            </a:r>
            <a:r>
              <a:rPr lang="fr-FR" dirty="0" smtClean="0"/>
              <a:t> (souvent de Bogotá)</a:t>
            </a:r>
          </a:p>
          <a:p>
            <a:pPr lvl="1">
              <a:buFont typeface="Wingdings" charset="2"/>
              <a:buChar char="ü"/>
            </a:pPr>
            <a:r>
              <a:rPr lang="fr-FR" dirty="0"/>
              <a:t> </a:t>
            </a:r>
            <a:r>
              <a:rPr lang="fr-FR" dirty="0" smtClean="0"/>
              <a:t>Offre accrue de logements (maisons</a:t>
            </a:r>
            <a:r>
              <a:rPr lang="fr-FR" dirty="0" smtClean="0"/>
              <a:t>)</a:t>
            </a:r>
            <a:endParaRPr lang="fr-FR" dirty="0"/>
          </a:p>
        </p:txBody>
      </p:sp>
      <p:grpSp>
        <p:nvGrpSpPr>
          <p:cNvPr id="23" name="Grouper 22"/>
          <p:cNvGrpSpPr/>
          <p:nvPr/>
        </p:nvGrpSpPr>
        <p:grpSpPr>
          <a:xfrm>
            <a:off x="280868" y="4375283"/>
            <a:ext cx="8569716" cy="2052139"/>
            <a:chOff x="280868" y="4375283"/>
            <a:chExt cx="8569716" cy="2052139"/>
          </a:xfrm>
        </p:grpSpPr>
        <p:graphicFrame>
          <p:nvGraphicFramePr>
            <p:cNvPr id="24" name="Espace réservé du contenu 5"/>
            <p:cNvGraphicFramePr>
              <a:graphicFrameLocks/>
            </p:cNvGraphicFramePr>
            <p:nvPr>
              <p:extLst>
                <p:ext uri="{D42A27DB-BD31-4B8C-83A1-F6EECF244321}">
                  <p14:modId xmlns:p14="http://schemas.microsoft.com/office/powerpoint/2010/main" val="3287366848"/>
                </p:ext>
              </p:extLst>
            </p:nvPr>
          </p:nvGraphicFramePr>
          <p:xfrm>
            <a:off x="665676" y="4842462"/>
            <a:ext cx="7780860" cy="1584960"/>
          </p:xfrm>
          <a:graphic>
            <a:graphicData uri="http://schemas.openxmlformats.org/drawingml/2006/table">
              <a:tbl>
                <a:tblPr firstRow="1" bandRow="1">
                  <a:tableStyleId>{5C22544A-7EE6-4342-B048-85BDC9FD1C3A}</a:tableStyleId>
                </a:tblPr>
                <a:tblGrid>
                  <a:gridCol w="3039306">
                    <a:extLst>
                      <a:ext uri="{9D8B030D-6E8A-4147-A177-3AD203B41FA5}">
                        <a16:colId xmlns:a16="http://schemas.microsoft.com/office/drawing/2014/main" val="20000"/>
                      </a:ext>
                    </a:extLst>
                  </a:gridCol>
                  <a:gridCol w="1566888">
                    <a:extLst>
                      <a:ext uri="{9D8B030D-6E8A-4147-A177-3AD203B41FA5}">
                        <a16:colId xmlns:a16="http://schemas.microsoft.com/office/drawing/2014/main" val="20001"/>
                      </a:ext>
                    </a:extLst>
                  </a:gridCol>
                  <a:gridCol w="1577712">
                    <a:extLst>
                      <a:ext uri="{9D8B030D-6E8A-4147-A177-3AD203B41FA5}">
                        <a16:colId xmlns:a16="http://schemas.microsoft.com/office/drawing/2014/main" val="20002"/>
                      </a:ext>
                    </a:extLst>
                  </a:gridCol>
                  <a:gridCol w="1596954">
                    <a:extLst>
                      <a:ext uri="{9D8B030D-6E8A-4147-A177-3AD203B41FA5}">
                        <a16:colId xmlns:a16="http://schemas.microsoft.com/office/drawing/2014/main" val="20003"/>
                      </a:ext>
                    </a:extLst>
                  </a:gridCol>
                </a:tblGrid>
                <a:tr h="370840">
                  <a:tc>
                    <a:txBody>
                      <a:bodyPr/>
                      <a:lstStyle/>
                      <a:p>
                        <a:endParaRPr lang="es-ES_tradnl" sz="2000" b="0" noProof="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c>
                    <a:txBody>
                      <a:bodyPr/>
                      <a:lstStyle/>
                      <a:p>
                        <a:pPr algn="ctr"/>
                        <a:r>
                          <a:rPr lang="es-ES_tradnl" sz="2000" b="0" noProof="0" dirty="0" smtClean="0">
                            <a:solidFill>
                              <a:schemeClr val="tx1"/>
                            </a:solidFill>
                          </a:rPr>
                          <a:t>1973/1985</a:t>
                        </a:r>
                        <a:endParaRPr lang="es-ES_tradnl" sz="2000" b="0" noProof="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c>
                    <a:txBody>
                      <a:bodyPr/>
                      <a:lstStyle/>
                      <a:p>
                        <a:pPr algn="ctr"/>
                        <a:r>
                          <a:rPr lang="es-ES_tradnl" sz="2000" b="0" noProof="0" dirty="0" smtClean="0">
                            <a:solidFill>
                              <a:schemeClr val="tx1"/>
                            </a:solidFill>
                          </a:rPr>
                          <a:t>1985/1993</a:t>
                        </a:r>
                        <a:endParaRPr lang="es-ES_tradnl" sz="2000" b="0" noProof="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c>
                    <a:txBody>
                      <a:bodyPr/>
                      <a:lstStyle/>
                      <a:p>
                        <a:pPr algn="ctr"/>
                        <a:r>
                          <a:rPr lang="es-ES_tradnl" sz="2000" b="0" noProof="0" dirty="0" smtClean="0">
                            <a:solidFill>
                              <a:schemeClr val="tx1"/>
                            </a:solidFill>
                          </a:rPr>
                          <a:t>1993-2005</a:t>
                        </a:r>
                        <a:endParaRPr lang="es-ES_tradnl" sz="2000" b="0" noProof="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245774">
                  <a:tc>
                    <a:txBody>
                      <a:bodyPr/>
                      <a:lstStyle/>
                      <a:p>
                        <a:r>
                          <a:rPr lang="es-ES_tradnl" sz="2000" b="0" noProof="0" dirty="0" err="1" smtClean="0"/>
                          <a:t>District</a:t>
                        </a:r>
                        <a:r>
                          <a:rPr lang="es-ES_tradnl" sz="2000" b="0" noProof="0" dirty="0" smtClean="0"/>
                          <a:t> Capital Bogotá</a:t>
                        </a:r>
                        <a:endParaRPr lang="es-ES_tradnl" sz="2000" b="0" noProof="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s-ES_tradnl" sz="2000" b="0" noProof="0" dirty="0" smtClean="0"/>
                          <a:t>3,3 %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s-ES_tradnl" sz="2000" b="0" noProof="0" dirty="0" smtClean="0"/>
                          <a:t>3,2 %</a:t>
                        </a:r>
                        <a:endParaRPr lang="es-ES_tradnl" sz="2000" b="0" noProof="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s-ES_tradnl" sz="2000" b="0" noProof="0" dirty="0" smtClean="0"/>
                          <a:t>1,9 %</a:t>
                        </a:r>
                        <a:endParaRPr lang="es-ES_tradnl" sz="2000" b="0" noProof="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5165">
                  <a:tc>
                    <a:txBody>
                      <a:bodyPr/>
                      <a:lstStyle/>
                      <a:p>
                        <a:r>
                          <a:rPr lang="es-ES_tradnl" sz="2000" b="0" noProof="0" dirty="0" err="1" smtClean="0"/>
                          <a:t>Municipes</a:t>
                        </a:r>
                        <a:r>
                          <a:rPr lang="es-ES_tradnl" sz="2000" b="0" noProof="0" dirty="0" smtClean="0"/>
                          <a:t> </a:t>
                        </a:r>
                        <a:r>
                          <a:rPr lang="es-ES_tradnl" sz="2000" b="0" noProof="0" dirty="0" err="1" smtClean="0"/>
                          <a:t>périphériques</a:t>
                        </a:r>
                        <a:endParaRPr lang="es-ES_tradnl" sz="2000" b="0" noProof="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s-ES_tradnl" sz="2000" b="0" noProof="0" dirty="0" smtClean="0"/>
                          <a:t>4,6 %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s-ES_tradnl" sz="2000" b="0" noProof="0" dirty="0" smtClean="0"/>
                          <a:t>6,1 %</a:t>
                        </a:r>
                        <a:endParaRPr lang="es-ES_tradnl" sz="2000" b="0" noProof="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s-ES_tradnl" sz="2000" b="0" noProof="0" dirty="0" smtClean="0"/>
                          <a:t>3,4 %</a:t>
                        </a:r>
                        <a:endParaRPr lang="es-ES_tradnl" sz="2000" b="0" noProof="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09324">
                  <a:tc>
                    <a:txBody>
                      <a:bodyPr/>
                      <a:lstStyle/>
                      <a:p>
                        <a:r>
                          <a:rPr lang="es-ES_tradnl" sz="2000" b="0" noProof="0" dirty="0" smtClean="0"/>
                          <a:t>Total Aire </a:t>
                        </a:r>
                        <a:r>
                          <a:rPr lang="es-ES_tradnl" sz="2000" b="0" noProof="0" dirty="0" err="1" smtClean="0"/>
                          <a:t>Métropolitaine</a:t>
                        </a:r>
                        <a:endParaRPr lang="es-ES_tradnl" sz="2000" b="0" noProof="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s-ES_tradnl" sz="2000" b="0" noProof="0" dirty="0" smtClean="0"/>
                          <a:t>3,4 %</a:t>
                        </a:r>
                        <a:endParaRPr lang="es-ES_tradnl" sz="2000" b="0" noProof="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s-ES_tradnl" sz="2000" b="0" noProof="0" dirty="0" smtClean="0"/>
                          <a:t>3,5 %</a:t>
                        </a:r>
                        <a:endParaRPr lang="es-ES_tradnl" sz="2000" b="0" noProof="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s-ES_tradnl" sz="2000" b="0" noProof="0" dirty="0" smtClean="0"/>
                          <a:t>1,9 %</a:t>
                        </a:r>
                        <a:endParaRPr lang="es-ES_tradnl" sz="2000" b="0" noProof="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25" name="Rectangle 24"/>
            <p:cNvSpPr/>
            <p:nvPr/>
          </p:nvSpPr>
          <p:spPr>
            <a:xfrm>
              <a:off x="280868" y="4375283"/>
              <a:ext cx="8569716" cy="430887"/>
            </a:xfrm>
            <a:prstGeom prst="rect">
              <a:avLst/>
            </a:prstGeom>
          </p:spPr>
          <p:txBody>
            <a:bodyPr wrap="square">
              <a:spAutoFit/>
            </a:bodyPr>
            <a:lstStyle/>
            <a:p>
              <a:pPr algn="ctr"/>
              <a:r>
                <a:rPr lang="fr-FR" sz="2200" b="1" dirty="0" smtClean="0"/>
                <a:t>Taux de croissance annuelle A. M. Bogotá (1973-2005)</a:t>
              </a:r>
              <a:endParaRPr lang="fr-FR" sz="2200" b="1" dirty="0"/>
            </a:p>
          </p:txBody>
        </p:sp>
        <p:sp>
          <p:nvSpPr>
            <p:cNvPr id="26" name="Rectangle à coins arrondis 25"/>
            <p:cNvSpPr/>
            <p:nvPr/>
          </p:nvSpPr>
          <p:spPr>
            <a:xfrm>
              <a:off x="665676" y="5646614"/>
              <a:ext cx="7780860" cy="390771"/>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4" name="Espace réservé du numéro de diapositive 3"/>
          <p:cNvSpPr>
            <a:spLocks noGrp="1"/>
          </p:cNvSpPr>
          <p:nvPr>
            <p:ph type="sldNum" sz="quarter" idx="12"/>
          </p:nvPr>
        </p:nvSpPr>
        <p:spPr>
          <a:xfrm>
            <a:off x="6553200" y="6473580"/>
            <a:ext cx="2133600" cy="365125"/>
          </a:xfrm>
        </p:spPr>
        <p:txBody>
          <a:bodyPr/>
          <a:lstStyle/>
          <a:p>
            <a:fld id="{B5F46143-74D6-964F-AFCC-E4430C41BA00}" type="slidenum">
              <a:rPr lang="fr-FR" smtClean="0"/>
              <a:t>5</a:t>
            </a:fld>
            <a:r>
              <a:rPr lang="fr-FR" dirty="0" smtClean="0"/>
              <a:t>/13</a:t>
            </a:r>
            <a:endParaRPr lang="fr-FR" dirty="0"/>
          </a:p>
        </p:txBody>
      </p:sp>
    </p:spTree>
    <p:extLst>
      <p:ext uri="{BB962C8B-B14F-4D97-AF65-F5344CB8AC3E}">
        <p14:creationId xmlns:p14="http://schemas.microsoft.com/office/powerpoint/2010/main" val="25424162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0584"/>
            <a:ext cx="8229600" cy="1143000"/>
          </a:xfrm>
        </p:spPr>
        <p:txBody>
          <a:bodyPr>
            <a:normAutofit fontScale="90000"/>
          </a:bodyPr>
          <a:lstStyle/>
          <a:p>
            <a:r>
              <a:rPr lang="fr-FR" dirty="0"/>
              <a:t>Trois périphéries en expansion </a:t>
            </a:r>
            <a:r>
              <a:rPr lang="fr-FR" dirty="0" smtClean="0"/>
              <a:t/>
            </a:r>
            <a:br>
              <a:rPr lang="fr-FR" dirty="0" smtClean="0"/>
            </a:br>
            <a:r>
              <a:rPr lang="fr-FR" dirty="0" smtClean="0"/>
              <a:t>mais </a:t>
            </a:r>
            <a:r>
              <a:rPr lang="fr-FR" dirty="0"/>
              <a:t>diversifiée socialement</a:t>
            </a:r>
          </a:p>
        </p:txBody>
      </p:sp>
      <p:sp>
        <p:nvSpPr>
          <p:cNvPr id="3" name="Espace réservé du contenu 2"/>
          <p:cNvSpPr>
            <a:spLocks noGrp="1"/>
          </p:cNvSpPr>
          <p:nvPr>
            <p:ph idx="1"/>
          </p:nvPr>
        </p:nvSpPr>
        <p:spPr>
          <a:xfrm>
            <a:off x="457200" y="1864835"/>
            <a:ext cx="8229600" cy="4261328"/>
          </a:xfrm>
        </p:spPr>
        <p:txBody>
          <a:bodyPr/>
          <a:lstStyle/>
          <a:p>
            <a:pPr>
              <a:buFont typeface="Wingdings" charset="2"/>
              <a:buChar char="q"/>
            </a:pPr>
            <a:r>
              <a:rPr lang="fr-FR" dirty="0" smtClean="0"/>
              <a:t>Des </a:t>
            </a:r>
            <a:r>
              <a:rPr lang="fr-FR" dirty="0" smtClean="0"/>
              <a:t>contrastes sociaux importants</a:t>
            </a:r>
          </a:p>
          <a:p>
            <a:pPr lvl="1">
              <a:buFont typeface="Wingdings" charset="2"/>
              <a:buChar char="ü"/>
            </a:pPr>
            <a:r>
              <a:rPr lang="fr-FR" dirty="0"/>
              <a:t> </a:t>
            </a:r>
            <a:r>
              <a:rPr lang="fr-FR" dirty="0" smtClean="0"/>
              <a:t>Madrid et </a:t>
            </a:r>
            <a:r>
              <a:rPr lang="fr-FR" dirty="0" err="1" smtClean="0"/>
              <a:t>Soacha</a:t>
            </a:r>
            <a:r>
              <a:rPr lang="fr-FR" dirty="0" smtClean="0"/>
              <a:t>: un profil populaire</a:t>
            </a:r>
          </a:p>
          <a:p>
            <a:pPr lvl="1">
              <a:buFont typeface="Wingdings" charset="2"/>
              <a:buChar char="ü"/>
            </a:pPr>
            <a:r>
              <a:rPr lang="fr-FR" dirty="0"/>
              <a:t> </a:t>
            </a:r>
            <a:r>
              <a:rPr lang="fr-FR" dirty="0" smtClean="0"/>
              <a:t>Chia en voie d’ascension sociale</a:t>
            </a:r>
          </a:p>
          <a:p>
            <a:pPr lvl="1">
              <a:buFont typeface="Wingdings" charset="2"/>
              <a:buChar char="ü"/>
            </a:pPr>
            <a:r>
              <a:rPr lang="fr-FR" dirty="0"/>
              <a:t> </a:t>
            </a:r>
            <a:r>
              <a:rPr lang="fr-FR" dirty="0" smtClean="0"/>
              <a:t>Des conséquences sur la mobilité quotidienne</a:t>
            </a:r>
          </a:p>
          <a:p>
            <a:pPr lvl="1">
              <a:buFont typeface="Wingdings" charset="2"/>
              <a:buChar char="ü"/>
            </a:pPr>
            <a:endParaRPr lang="fr-FR" dirty="0"/>
          </a:p>
        </p:txBody>
      </p:sp>
      <p:sp>
        <p:nvSpPr>
          <p:cNvPr id="4" name="Espace réservé du numéro de diapositive 3"/>
          <p:cNvSpPr>
            <a:spLocks noGrp="1"/>
          </p:cNvSpPr>
          <p:nvPr>
            <p:ph type="sldNum" sz="quarter" idx="12"/>
          </p:nvPr>
        </p:nvSpPr>
        <p:spPr>
          <a:xfrm>
            <a:off x="6553200" y="6473580"/>
            <a:ext cx="2133600" cy="365125"/>
          </a:xfrm>
        </p:spPr>
        <p:txBody>
          <a:bodyPr/>
          <a:lstStyle/>
          <a:p>
            <a:fld id="{B5F46143-74D6-964F-AFCC-E4430C41BA00}" type="slidenum">
              <a:rPr lang="fr-FR" smtClean="0"/>
              <a:t>6</a:t>
            </a:fld>
            <a:r>
              <a:rPr lang="fr-FR" dirty="0" smtClean="0"/>
              <a:t>/13</a:t>
            </a:r>
            <a:endParaRPr lang="fr-FR" dirty="0"/>
          </a:p>
        </p:txBody>
      </p:sp>
    </p:spTree>
    <p:extLst>
      <p:ext uri="{BB962C8B-B14F-4D97-AF65-F5344CB8AC3E}">
        <p14:creationId xmlns:p14="http://schemas.microsoft.com/office/powerpoint/2010/main" val="2413455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er 24"/>
          <p:cNvGrpSpPr/>
          <p:nvPr/>
        </p:nvGrpSpPr>
        <p:grpSpPr>
          <a:xfrm>
            <a:off x="367601" y="1498719"/>
            <a:ext cx="8429247" cy="5392762"/>
            <a:chOff x="367601" y="1417638"/>
            <a:chExt cx="8429247" cy="5392762"/>
          </a:xfrm>
        </p:grpSpPr>
        <p:pic>
          <p:nvPicPr>
            <p:cNvPr id="4" name="Image 23" descr="CHIA_2HPIM229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4568" y="2076315"/>
              <a:ext cx="2572280" cy="19541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Image 4"/>
            <p:cNvPicPr>
              <a:picLocks noChangeAspect="1"/>
            </p:cNvPicPr>
            <p:nvPr/>
          </p:nvPicPr>
          <p:blipFill>
            <a:blip r:embed="rId4"/>
            <a:stretch>
              <a:fillRect/>
            </a:stretch>
          </p:blipFill>
          <p:spPr>
            <a:xfrm>
              <a:off x="3295798" y="2051458"/>
              <a:ext cx="2572280" cy="1942809"/>
            </a:xfrm>
            <a:prstGeom prst="rect">
              <a:avLst/>
            </a:prstGeom>
          </p:spPr>
        </p:pic>
        <p:pic>
          <p:nvPicPr>
            <p:cNvPr id="6" name="Image 5"/>
            <p:cNvPicPr>
              <a:picLocks noChangeAspect="1"/>
            </p:cNvPicPr>
            <p:nvPr/>
          </p:nvPicPr>
          <p:blipFill>
            <a:blip r:embed="rId5"/>
            <a:stretch>
              <a:fillRect/>
            </a:stretch>
          </p:blipFill>
          <p:spPr>
            <a:xfrm>
              <a:off x="371120" y="2011387"/>
              <a:ext cx="2572280" cy="1982880"/>
            </a:xfrm>
            <a:prstGeom prst="rect">
              <a:avLst/>
            </a:prstGeom>
          </p:spPr>
        </p:pic>
        <p:pic>
          <p:nvPicPr>
            <p:cNvPr id="7" name="Image 6"/>
            <p:cNvPicPr>
              <a:picLocks noChangeAspect="1"/>
            </p:cNvPicPr>
            <p:nvPr/>
          </p:nvPicPr>
          <p:blipFill rotWithShape="1">
            <a:blip r:embed="rId6"/>
            <a:srcRect r="21380" b="23595"/>
            <a:stretch/>
          </p:blipFill>
          <p:spPr>
            <a:xfrm>
              <a:off x="367601" y="4566432"/>
              <a:ext cx="2579319" cy="1868025"/>
            </a:xfrm>
            <a:prstGeom prst="rect">
              <a:avLst/>
            </a:prstGeom>
          </p:spPr>
        </p:pic>
        <p:sp>
          <p:nvSpPr>
            <p:cNvPr id="8" name="Rectangle 7"/>
            <p:cNvSpPr/>
            <p:nvPr/>
          </p:nvSpPr>
          <p:spPr>
            <a:xfrm>
              <a:off x="3717027" y="3620772"/>
              <a:ext cx="1729823" cy="369332"/>
            </a:xfrm>
            <a:prstGeom prst="rect">
              <a:avLst/>
            </a:prstGeom>
          </p:spPr>
          <p:txBody>
            <a:bodyPr wrap="none">
              <a:spAutoFit/>
            </a:bodyPr>
            <a:lstStyle/>
            <a:p>
              <a:r>
                <a:rPr lang="fr-FR" dirty="0" smtClean="0">
                  <a:solidFill>
                    <a:schemeClr val="bg1"/>
                  </a:solidFill>
                </a:rPr>
                <a:t>Habitat informel</a:t>
              </a:r>
              <a:endParaRPr lang="fr-FR" dirty="0">
                <a:solidFill>
                  <a:schemeClr val="bg1"/>
                </a:solidFill>
              </a:endParaRPr>
            </a:p>
          </p:txBody>
        </p:sp>
        <p:sp>
          <p:nvSpPr>
            <p:cNvPr id="9" name="Rectangle 8"/>
            <p:cNvSpPr/>
            <p:nvPr/>
          </p:nvSpPr>
          <p:spPr>
            <a:xfrm>
              <a:off x="1164239" y="3620772"/>
              <a:ext cx="986042" cy="369332"/>
            </a:xfrm>
            <a:prstGeom prst="rect">
              <a:avLst/>
            </a:prstGeom>
          </p:spPr>
          <p:txBody>
            <a:bodyPr wrap="none">
              <a:spAutoFit/>
            </a:bodyPr>
            <a:lstStyle/>
            <a:p>
              <a:r>
                <a:rPr lang="fr-FR" dirty="0" smtClean="0">
                  <a:solidFill>
                    <a:schemeClr val="bg1"/>
                  </a:solidFill>
                </a:rPr>
                <a:t>León </a:t>
              </a:r>
              <a:r>
                <a:rPr lang="fr-FR" dirty="0">
                  <a:solidFill>
                    <a:schemeClr val="bg1"/>
                  </a:solidFill>
                </a:rPr>
                <a:t>XIII</a:t>
              </a:r>
            </a:p>
          </p:txBody>
        </p:sp>
        <p:sp>
          <p:nvSpPr>
            <p:cNvPr id="10" name="Rectangle 9"/>
            <p:cNvSpPr/>
            <p:nvPr/>
          </p:nvSpPr>
          <p:spPr>
            <a:xfrm>
              <a:off x="803507" y="6046429"/>
              <a:ext cx="1707506" cy="369332"/>
            </a:xfrm>
            <a:prstGeom prst="rect">
              <a:avLst/>
            </a:prstGeom>
          </p:spPr>
          <p:txBody>
            <a:bodyPr wrap="none">
              <a:spAutoFit/>
            </a:bodyPr>
            <a:lstStyle/>
            <a:p>
              <a:r>
                <a:rPr lang="fr-FR" smtClean="0">
                  <a:solidFill>
                    <a:schemeClr val="bg1"/>
                  </a:solidFill>
                </a:rPr>
                <a:t>Altos </a:t>
              </a:r>
              <a:r>
                <a:rPr lang="fr-FR">
                  <a:solidFill>
                    <a:schemeClr val="bg1"/>
                  </a:solidFill>
                </a:rPr>
                <a:t>de Cazucá</a:t>
              </a:r>
            </a:p>
          </p:txBody>
        </p:sp>
        <p:sp>
          <p:nvSpPr>
            <p:cNvPr id="11" name="Rectangle 10"/>
            <p:cNvSpPr/>
            <p:nvPr/>
          </p:nvSpPr>
          <p:spPr>
            <a:xfrm>
              <a:off x="374640" y="6502623"/>
              <a:ext cx="3235338" cy="307777"/>
            </a:xfrm>
            <a:prstGeom prst="rect">
              <a:avLst/>
            </a:prstGeom>
          </p:spPr>
          <p:txBody>
            <a:bodyPr wrap="square">
              <a:spAutoFit/>
            </a:bodyPr>
            <a:lstStyle/>
            <a:p>
              <a:r>
                <a:rPr lang="fr-FR" sz="1400" dirty="0" smtClean="0"/>
                <a:t>©G. Le Roux (2015) * F. </a:t>
              </a:r>
              <a:r>
                <a:rPr lang="fr-FR" sz="1400" dirty="0" err="1" smtClean="0"/>
                <a:t>Dureau</a:t>
              </a:r>
              <a:r>
                <a:rPr lang="fr-FR" sz="1400" dirty="0" smtClean="0"/>
                <a:t> (2010)</a:t>
              </a:r>
              <a:endParaRPr lang="fr-FR" sz="1400" dirty="0"/>
            </a:p>
          </p:txBody>
        </p:sp>
        <p:pic>
          <p:nvPicPr>
            <p:cNvPr id="12" name="Image 11"/>
            <p:cNvPicPr>
              <a:picLocks noChangeAspect="1"/>
            </p:cNvPicPr>
            <p:nvPr/>
          </p:nvPicPr>
          <p:blipFill rotWithShape="1">
            <a:blip r:embed="rId7"/>
            <a:srcRect t="10673" r="24517" b="17264"/>
            <a:stretch/>
          </p:blipFill>
          <p:spPr>
            <a:xfrm>
              <a:off x="3281494" y="4566432"/>
              <a:ext cx="2572280" cy="1849329"/>
            </a:xfrm>
            <a:prstGeom prst="rect">
              <a:avLst/>
            </a:prstGeom>
          </p:spPr>
        </p:pic>
        <p:sp>
          <p:nvSpPr>
            <p:cNvPr id="13" name="Rectangle 12"/>
            <p:cNvSpPr/>
            <p:nvPr/>
          </p:nvSpPr>
          <p:spPr>
            <a:xfrm>
              <a:off x="3584032" y="6046429"/>
              <a:ext cx="1967205" cy="369332"/>
            </a:xfrm>
            <a:prstGeom prst="rect">
              <a:avLst/>
            </a:prstGeom>
          </p:spPr>
          <p:txBody>
            <a:bodyPr wrap="none">
              <a:spAutoFit/>
            </a:bodyPr>
            <a:lstStyle/>
            <a:p>
              <a:r>
                <a:rPr lang="fr-FR" smtClean="0">
                  <a:solidFill>
                    <a:schemeClr val="bg1"/>
                  </a:solidFill>
                </a:rPr>
                <a:t>Logements sociaux</a:t>
              </a:r>
              <a:endParaRPr lang="fr-FR">
                <a:solidFill>
                  <a:schemeClr val="bg1"/>
                </a:solidFill>
              </a:endParaRPr>
            </a:p>
          </p:txBody>
        </p:sp>
        <p:pic>
          <p:nvPicPr>
            <p:cNvPr id="14" name="Image 13"/>
            <p:cNvPicPr>
              <a:picLocks noChangeAspect="1"/>
            </p:cNvPicPr>
            <p:nvPr/>
          </p:nvPicPr>
          <p:blipFill rotWithShape="1">
            <a:blip r:embed="rId8"/>
            <a:srcRect b="4281"/>
            <a:stretch/>
          </p:blipFill>
          <p:spPr>
            <a:xfrm>
              <a:off x="6224568" y="4566432"/>
              <a:ext cx="2572280" cy="1849329"/>
            </a:xfrm>
            <a:prstGeom prst="rect">
              <a:avLst/>
            </a:prstGeom>
          </p:spPr>
        </p:pic>
        <p:sp>
          <p:nvSpPr>
            <p:cNvPr id="15" name="Rectangle 14"/>
            <p:cNvSpPr/>
            <p:nvPr/>
          </p:nvSpPr>
          <p:spPr>
            <a:xfrm>
              <a:off x="6631947" y="6046429"/>
              <a:ext cx="1757522" cy="369332"/>
            </a:xfrm>
            <a:prstGeom prst="rect">
              <a:avLst/>
            </a:prstGeom>
          </p:spPr>
          <p:txBody>
            <a:bodyPr wrap="square">
              <a:spAutoFit/>
            </a:bodyPr>
            <a:lstStyle/>
            <a:p>
              <a:r>
                <a:rPr lang="fr-FR" dirty="0" smtClean="0">
                  <a:solidFill>
                    <a:schemeClr val="bg1"/>
                  </a:solidFill>
                </a:rPr>
                <a:t>Quartiers fermés</a:t>
              </a:r>
              <a:endParaRPr lang="fr-FR" dirty="0">
                <a:solidFill>
                  <a:schemeClr val="bg1"/>
                </a:solidFill>
              </a:endParaRPr>
            </a:p>
          </p:txBody>
        </p:sp>
        <p:sp>
          <p:nvSpPr>
            <p:cNvPr id="16" name="Rectangle 15"/>
            <p:cNvSpPr/>
            <p:nvPr/>
          </p:nvSpPr>
          <p:spPr>
            <a:xfrm>
              <a:off x="1113394" y="1506157"/>
              <a:ext cx="1087733" cy="400110"/>
            </a:xfrm>
            <a:prstGeom prst="rect">
              <a:avLst/>
            </a:prstGeom>
          </p:spPr>
          <p:txBody>
            <a:bodyPr wrap="none">
              <a:spAutoFit/>
            </a:bodyPr>
            <a:lstStyle/>
            <a:p>
              <a:r>
                <a:rPr lang="fr-FR" sz="2000" b="1" dirty="0" smtClean="0"/>
                <a:t>SOACHA</a:t>
              </a:r>
              <a:endParaRPr lang="fr-FR" sz="2000" b="1" dirty="0"/>
            </a:p>
          </p:txBody>
        </p:sp>
        <p:sp>
          <p:nvSpPr>
            <p:cNvPr id="17" name="Rectangle 16"/>
            <p:cNvSpPr/>
            <p:nvPr/>
          </p:nvSpPr>
          <p:spPr>
            <a:xfrm>
              <a:off x="4031748" y="1495085"/>
              <a:ext cx="1100381" cy="400110"/>
            </a:xfrm>
            <a:prstGeom prst="rect">
              <a:avLst/>
            </a:prstGeom>
          </p:spPr>
          <p:txBody>
            <a:bodyPr wrap="none">
              <a:spAutoFit/>
            </a:bodyPr>
            <a:lstStyle/>
            <a:p>
              <a:r>
                <a:rPr lang="fr-FR" sz="2000" b="1" dirty="0" smtClean="0"/>
                <a:t>MADRID</a:t>
              </a:r>
              <a:endParaRPr lang="fr-FR" sz="2000" b="1" dirty="0"/>
            </a:p>
          </p:txBody>
        </p:sp>
        <p:sp>
          <p:nvSpPr>
            <p:cNvPr id="18" name="Rectangle 17"/>
            <p:cNvSpPr/>
            <p:nvPr/>
          </p:nvSpPr>
          <p:spPr>
            <a:xfrm>
              <a:off x="7155483" y="1495085"/>
              <a:ext cx="710451" cy="400110"/>
            </a:xfrm>
            <a:prstGeom prst="rect">
              <a:avLst/>
            </a:prstGeom>
          </p:spPr>
          <p:txBody>
            <a:bodyPr wrap="none">
              <a:spAutoFit/>
            </a:bodyPr>
            <a:lstStyle/>
            <a:p>
              <a:r>
                <a:rPr lang="fr-FR" sz="2000" b="1" dirty="0" smtClean="0"/>
                <a:t>CHIA</a:t>
              </a:r>
              <a:endParaRPr lang="fr-FR" sz="2000" b="1" dirty="0"/>
            </a:p>
          </p:txBody>
        </p:sp>
        <p:sp>
          <p:nvSpPr>
            <p:cNvPr id="19" name="Rectangle 18"/>
            <p:cNvSpPr/>
            <p:nvPr/>
          </p:nvSpPr>
          <p:spPr>
            <a:xfrm>
              <a:off x="6467206" y="3624935"/>
              <a:ext cx="2087005" cy="369332"/>
            </a:xfrm>
            <a:prstGeom prst="rect">
              <a:avLst/>
            </a:prstGeom>
          </p:spPr>
          <p:txBody>
            <a:bodyPr wrap="none">
              <a:spAutoFit/>
            </a:bodyPr>
            <a:lstStyle/>
            <a:p>
              <a:r>
                <a:rPr lang="fr-FR" dirty="0" smtClean="0">
                  <a:solidFill>
                    <a:schemeClr val="bg1"/>
                  </a:solidFill>
                </a:rPr>
                <a:t>Centre traditionnel*</a:t>
              </a:r>
              <a:endParaRPr lang="fr-FR" dirty="0">
                <a:solidFill>
                  <a:schemeClr val="bg1"/>
                </a:solidFill>
              </a:endParaRPr>
            </a:p>
          </p:txBody>
        </p:sp>
        <p:cxnSp>
          <p:nvCxnSpPr>
            <p:cNvPr id="21" name="Connecteur droit 20"/>
            <p:cNvCxnSpPr/>
            <p:nvPr/>
          </p:nvCxnSpPr>
          <p:spPr>
            <a:xfrm>
              <a:off x="3102429" y="1417638"/>
              <a:ext cx="0" cy="4998123"/>
            </a:xfrm>
            <a:prstGeom prst="line">
              <a:avLst/>
            </a:prstGeom>
            <a:ln/>
          </p:spPr>
          <p:style>
            <a:lnRef idx="2">
              <a:schemeClr val="dk1"/>
            </a:lnRef>
            <a:fillRef idx="0">
              <a:schemeClr val="dk1"/>
            </a:fillRef>
            <a:effectRef idx="1">
              <a:schemeClr val="dk1"/>
            </a:effectRef>
            <a:fontRef idx="minor">
              <a:schemeClr val="tx1"/>
            </a:fontRef>
          </p:style>
        </p:cxnSp>
        <p:cxnSp>
          <p:nvCxnSpPr>
            <p:cNvPr id="24" name="Connecteur droit 23"/>
            <p:cNvCxnSpPr/>
            <p:nvPr/>
          </p:nvCxnSpPr>
          <p:spPr>
            <a:xfrm>
              <a:off x="6066972" y="1417638"/>
              <a:ext cx="0" cy="4998123"/>
            </a:xfrm>
            <a:prstGeom prst="line">
              <a:avLst/>
            </a:prstGeom>
            <a:ln/>
          </p:spPr>
          <p:style>
            <a:lnRef idx="2">
              <a:schemeClr val="dk1"/>
            </a:lnRef>
            <a:fillRef idx="0">
              <a:schemeClr val="dk1"/>
            </a:fillRef>
            <a:effectRef idx="1">
              <a:schemeClr val="dk1"/>
            </a:effectRef>
            <a:fontRef idx="minor">
              <a:schemeClr val="tx1"/>
            </a:fontRef>
          </p:style>
        </p:cxnSp>
      </p:grpSp>
      <p:sp>
        <p:nvSpPr>
          <p:cNvPr id="23" name="Titre 1"/>
          <p:cNvSpPr txBox="1">
            <a:spLocks/>
          </p:cNvSpPr>
          <p:nvPr/>
        </p:nvSpPr>
        <p:spPr>
          <a:xfrm>
            <a:off x="609600" y="372984"/>
            <a:ext cx="82296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dirty="0" smtClean="0"/>
              <a:t>Trois périphéries en expansion </a:t>
            </a:r>
            <a:br>
              <a:rPr lang="fr-FR" dirty="0" smtClean="0"/>
            </a:br>
            <a:r>
              <a:rPr lang="fr-FR" dirty="0" smtClean="0"/>
              <a:t>mais diversifiée socialement</a:t>
            </a:r>
            <a:endParaRPr lang="fr-FR" dirty="0"/>
          </a:p>
        </p:txBody>
      </p:sp>
      <p:sp>
        <p:nvSpPr>
          <p:cNvPr id="2" name="Espace réservé du numéro de diapositive 1"/>
          <p:cNvSpPr>
            <a:spLocks noGrp="1"/>
          </p:cNvSpPr>
          <p:nvPr>
            <p:ph type="sldNum" sz="quarter" idx="12"/>
          </p:nvPr>
        </p:nvSpPr>
        <p:spPr>
          <a:xfrm>
            <a:off x="6553200" y="6485303"/>
            <a:ext cx="2133600" cy="365125"/>
          </a:xfrm>
        </p:spPr>
        <p:txBody>
          <a:bodyPr/>
          <a:lstStyle/>
          <a:p>
            <a:fld id="{B5F46143-74D6-964F-AFCC-E4430C41BA00}" type="slidenum">
              <a:rPr lang="fr-FR" smtClean="0"/>
              <a:t>7</a:t>
            </a:fld>
            <a:r>
              <a:rPr lang="fr-FR" dirty="0" smtClean="0"/>
              <a:t>/13</a:t>
            </a:r>
            <a:endParaRPr lang="fr-FR" dirty="0"/>
          </a:p>
        </p:txBody>
      </p:sp>
    </p:spTree>
    <p:extLst>
      <p:ext uri="{BB962C8B-B14F-4D97-AF65-F5344CB8AC3E}">
        <p14:creationId xmlns:p14="http://schemas.microsoft.com/office/powerpoint/2010/main" val="8010710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a:spLocks noGrp="1"/>
          </p:cNvSpPr>
          <p:nvPr>
            <p:ph idx="1"/>
          </p:nvPr>
        </p:nvSpPr>
        <p:spPr>
          <a:xfrm>
            <a:off x="457200" y="2311400"/>
            <a:ext cx="8380188" cy="3695961"/>
          </a:xfrm>
        </p:spPr>
        <p:txBody>
          <a:bodyPr>
            <a:noAutofit/>
          </a:bodyPr>
          <a:lstStyle/>
          <a:p>
            <a:pPr marL="0" indent="0" algn="ctr">
              <a:spcAft>
                <a:spcPts val="3000"/>
              </a:spcAft>
              <a:buNone/>
            </a:pPr>
            <a:r>
              <a:rPr lang="fr-FR" sz="4400" b="1" cap="all" dirty="0" smtClean="0">
                <a:solidFill>
                  <a:srgbClr val="FF6600"/>
                </a:solidFill>
              </a:rPr>
              <a:t>La « maturation » des périphéries au prisme des mobilités quotidiennes</a:t>
            </a:r>
            <a:endParaRPr lang="fr-FR" sz="4400" b="1" cap="all" dirty="0">
              <a:solidFill>
                <a:srgbClr val="FF6600"/>
              </a:solidFill>
            </a:endParaRPr>
          </a:p>
        </p:txBody>
      </p:sp>
      <p:sp>
        <p:nvSpPr>
          <p:cNvPr id="2" name="Espace réservé du numéro de diapositive 1"/>
          <p:cNvSpPr>
            <a:spLocks noGrp="1"/>
          </p:cNvSpPr>
          <p:nvPr>
            <p:ph type="sldNum" sz="quarter" idx="12"/>
          </p:nvPr>
        </p:nvSpPr>
        <p:spPr/>
        <p:txBody>
          <a:bodyPr/>
          <a:lstStyle/>
          <a:p>
            <a:fld id="{B5F46143-74D6-964F-AFCC-E4430C41BA00}" type="slidenum">
              <a:rPr lang="fr-FR" smtClean="0"/>
              <a:t>8</a:t>
            </a:fld>
            <a:r>
              <a:rPr lang="fr-FR" dirty="0" smtClean="0"/>
              <a:t>/13</a:t>
            </a:r>
            <a:endParaRPr lang="fr-FR" dirty="0"/>
          </a:p>
        </p:txBody>
      </p:sp>
    </p:spTree>
    <p:extLst>
      <p:ext uri="{BB962C8B-B14F-4D97-AF65-F5344CB8AC3E}">
        <p14:creationId xmlns:p14="http://schemas.microsoft.com/office/powerpoint/2010/main" val="34409407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29604" cy="599600"/>
          </a:xfrm>
        </p:spPr>
        <p:txBody>
          <a:bodyPr>
            <a:noAutofit/>
          </a:bodyPr>
          <a:lstStyle/>
          <a:p>
            <a:r>
              <a:rPr lang="fr-FR" sz="3200" dirty="0" smtClean="0"/>
              <a:t>L’accroissement de l’offre d’emplois en périphérie</a:t>
            </a:r>
            <a:endParaRPr lang="fr-FR" sz="3200" dirty="0"/>
          </a:p>
        </p:txBody>
      </p:sp>
      <p:pic>
        <p:nvPicPr>
          <p:cNvPr id="4" name="Image 3"/>
          <p:cNvPicPr>
            <a:picLocks noChangeAspect="1"/>
          </p:cNvPicPr>
          <p:nvPr/>
        </p:nvPicPr>
        <p:blipFill>
          <a:blip r:embed="rId3"/>
          <a:stretch>
            <a:fillRect/>
          </a:stretch>
        </p:blipFill>
        <p:spPr>
          <a:xfrm rot="5400000">
            <a:off x="2343150" y="739274"/>
            <a:ext cx="4457700" cy="6858000"/>
          </a:xfrm>
          <a:prstGeom prst="rect">
            <a:avLst/>
          </a:prstGeom>
        </p:spPr>
      </p:pic>
      <p:sp>
        <p:nvSpPr>
          <p:cNvPr id="5" name="ZoneTexte 4"/>
          <p:cNvSpPr txBox="1"/>
          <p:nvPr/>
        </p:nvSpPr>
        <p:spPr>
          <a:xfrm>
            <a:off x="707604" y="6427420"/>
            <a:ext cx="8422000" cy="338554"/>
          </a:xfrm>
          <a:prstGeom prst="rect">
            <a:avLst/>
          </a:prstGeom>
          <a:noFill/>
        </p:spPr>
        <p:txBody>
          <a:bodyPr wrap="square" rtlCol="0">
            <a:spAutoFit/>
          </a:bodyPr>
          <a:lstStyle/>
          <a:p>
            <a:r>
              <a:rPr lang="fr-FR" sz="1600" dirty="0" smtClean="0"/>
              <a:t>Source: </a:t>
            </a:r>
            <a:r>
              <a:rPr lang="fr-FR" sz="1600" dirty="0">
                <a:solidFill>
                  <a:srgbClr val="000000"/>
                </a:solidFill>
              </a:rPr>
              <a:t>G. Le Roux. </a:t>
            </a:r>
            <a:r>
              <a:rPr lang="fr-FR" sz="1600" dirty="0" smtClean="0">
                <a:solidFill>
                  <a:srgbClr val="000000"/>
                </a:solidFill>
              </a:rPr>
              <a:t>2015 </a:t>
            </a:r>
            <a:r>
              <a:rPr lang="fr-FR" sz="1400" dirty="0" smtClean="0">
                <a:solidFill>
                  <a:srgbClr val="000000"/>
                </a:solidFill>
              </a:rPr>
              <a:t>[</a:t>
            </a:r>
            <a:r>
              <a:rPr lang="fr-FR" sz="1400" dirty="0" smtClean="0"/>
              <a:t>1990: </a:t>
            </a:r>
            <a:r>
              <a:rPr lang="fr-FR" sz="1400" dirty="0" err="1" smtClean="0"/>
              <a:t>Cuervo</a:t>
            </a:r>
            <a:r>
              <a:rPr lang="fr-FR" sz="1400" dirty="0" smtClean="0"/>
              <a:t> &amp; Alfonso (2001). 2005: traitement données Recensement]</a:t>
            </a:r>
            <a:endParaRPr lang="fr-FR" sz="1400" dirty="0">
              <a:solidFill>
                <a:srgbClr val="000000"/>
              </a:solidFill>
            </a:endParaRPr>
          </a:p>
        </p:txBody>
      </p:sp>
      <p:sp>
        <p:nvSpPr>
          <p:cNvPr id="7" name="Titre 1"/>
          <p:cNvSpPr txBox="1">
            <a:spLocks/>
          </p:cNvSpPr>
          <p:nvPr/>
        </p:nvSpPr>
        <p:spPr>
          <a:xfrm>
            <a:off x="466512" y="1180641"/>
            <a:ext cx="8229600" cy="57242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3000" i="1" dirty="0" smtClean="0">
                <a:latin typeface="+mn-lt"/>
              </a:rPr>
              <a:t>Densité et nombre d’emplois dans l’A.M. de Bogotá</a:t>
            </a:r>
            <a:endParaRPr lang="fr-FR" sz="3000" i="1" dirty="0">
              <a:latin typeface="+mn-lt"/>
            </a:endParaRPr>
          </a:p>
        </p:txBody>
      </p:sp>
      <p:sp>
        <p:nvSpPr>
          <p:cNvPr id="8" name="Connecteur 7"/>
          <p:cNvSpPr/>
          <p:nvPr/>
        </p:nvSpPr>
        <p:spPr>
          <a:xfrm rot="5556733" flipH="1" flipV="1">
            <a:off x="3567055" y="2825216"/>
            <a:ext cx="876340" cy="641848"/>
          </a:xfrm>
          <a:prstGeom prst="flowChartConnector">
            <a:avLst/>
          </a:prstGeom>
          <a:noFill/>
          <a:ln w="38100"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n w="19050" cmpd="sng">
                <a:solidFill>
                  <a:srgbClr val="3366FF"/>
                </a:solidFill>
              </a:ln>
              <a:solidFill>
                <a:srgbClr val="0000FF"/>
              </a:solidFill>
            </a:endParaRPr>
          </a:p>
        </p:txBody>
      </p:sp>
      <p:sp>
        <p:nvSpPr>
          <p:cNvPr id="3" name="Espace réservé du numéro de diapositive 2"/>
          <p:cNvSpPr>
            <a:spLocks noGrp="1"/>
          </p:cNvSpPr>
          <p:nvPr>
            <p:ph type="sldNum" sz="quarter" idx="12"/>
          </p:nvPr>
        </p:nvSpPr>
        <p:spPr>
          <a:xfrm>
            <a:off x="6934200" y="6433587"/>
            <a:ext cx="2133600" cy="365125"/>
          </a:xfrm>
        </p:spPr>
        <p:txBody>
          <a:bodyPr/>
          <a:lstStyle/>
          <a:p>
            <a:fld id="{B5F46143-74D6-964F-AFCC-E4430C41BA00}" type="slidenum">
              <a:rPr lang="fr-FR" smtClean="0"/>
              <a:t>9</a:t>
            </a:fld>
            <a:r>
              <a:rPr lang="fr-FR" dirty="0" smtClean="0"/>
              <a:t>/13</a:t>
            </a:r>
            <a:endParaRPr lang="fr-FR" dirty="0"/>
          </a:p>
        </p:txBody>
      </p:sp>
    </p:spTree>
    <p:extLst>
      <p:ext uri="{BB962C8B-B14F-4D97-AF65-F5344CB8AC3E}">
        <p14:creationId xmlns:p14="http://schemas.microsoft.com/office/powerpoint/2010/main" val="41188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9272</TotalTime>
  <Words>2172</Words>
  <Application>Microsoft Office PowerPoint</Application>
  <PresentationFormat>Affichage à l'écran (4:3)</PresentationFormat>
  <Paragraphs>280</Paragraphs>
  <Slides>17</Slides>
  <Notes>16</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17</vt:i4>
      </vt:variant>
    </vt:vector>
  </HeadingPairs>
  <TitlesOfParts>
    <vt:vector size="23" baseType="lpstr">
      <vt:lpstr>ＭＳ Ｐゴシック</vt:lpstr>
      <vt:lpstr>Arial</vt:lpstr>
      <vt:lpstr>Arial Black</vt:lpstr>
      <vt:lpstr>Calibri</vt:lpstr>
      <vt:lpstr>Wingdings</vt:lpstr>
      <vt:lpstr>Thème Office</vt:lpstr>
      <vt:lpstr>Présentation PowerPoint</vt:lpstr>
      <vt:lpstr>IntroducTIOn</vt:lpstr>
      <vt:lpstr>Présentation PowerPoint</vt:lpstr>
      <vt:lpstr>Présentation PowerPoint</vt:lpstr>
      <vt:lpstr>Trois périphéries en expansion  mais diversifiée socialement</vt:lpstr>
      <vt:lpstr>Trois périphéries en expansion  mais diversifiée socialement</vt:lpstr>
      <vt:lpstr>Présentation PowerPoint</vt:lpstr>
      <vt:lpstr>Présentation PowerPoint</vt:lpstr>
      <vt:lpstr>L’accroissement de l’offre d’emplois en périphérie</vt:lpstr>
      <vt:lpstr>Evolution des lieux de destination 1993-2009 (Navettes vers le lieu de travail)</vt:lpstr>
      <vt:lpstr>Evolution des modes de déplacement 1993-2009 (Navettes vers le lieu de travail)</vt:lpstr>
      <vt:lpstr>Evolution des destinations et des modes de déplacement vers le lieu d’étude 1993-2009</vt:lpstr>
      <vt:lpstr>conclusiOn</vt:lpstr>
      <vt:lpstr>Repères Bibliographiques</vt:lpstr>
      <vt:lpstr>Annexes</vt:lpstr>
      <vt:lpstr>Présentation PowerPoint</vt:lpstr>
      <vt:lpstr>Lieux d’emploi et temps de trajet des habitants du centre de Madrid (1993 et 2009)</vt:lpstr>
    </vt:vector>
  </TitlesOfParts>
  <Company>uhb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 admin</dc:creator>
  <cp:lastModifiedBy>admin</cp:lastModifiedBy>
  <cp:revision>439</cp:revision>
  <dcterms:created xsi:type="dcterms:W3CDTF">2015-03-09T11:57:28Z</dcterms:created>
  <dcterms:modified xsi:type="dcterms:W3CDTF">2017-10-26T10:42:03Z</dcterms:modified>
</cp:coreProperties>
</file>