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altLang="fr-FR" lang="fr-FR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typeface="+mn-ea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charset="0" typeface="Arial"/>
        <a:ea typeface="+mn-ea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charset="0" typeface="Arial"/>
        <a:ea typeface="+mn-ea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charset="0" typeface="Arial"/>
        <a:ea typeface="+mn-ea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charset="0"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d="1" initials="DMB" lastIdx="1" name="David  MACIAS BARRES">
    <p:extLst/>
  </p:cmAuthor>
  <p:cmAuthor clrIdx="1" id="2" initials="DMB [2]" lastIdx="1" name="David  MACIAS BARRES">
    <p:extLst/>
  </p:cmAuthor>
  <p:cmAuthor clrIdx="2" id="3" initials="DMB [3]" lastIdx="1" name="David  MACIAS BARRES">
    <p:extLst/>
  </p:cmAuthor>
  <p:cmAuthor clrIdx="3" id="4" initials="DMB [4]" lastIdx="1" name="David  MACIAS BARRES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6AC"/>
    <a:srgbClr val="3D9DB7"/>
    <a:srgbClr val="252320"/>
    <a:srgbClr val="009897"/>
    <a:srgbClr val="9D0B7B"/>
    <a:srgbClr val="AE131F"/>
    <a:srgbClr val="F19120"/>
    <a:srgbClr val="1DBBEA"/>
    <a:srgbClr val="62BB38"/>
    <a:srgbClr val="92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autoAdjust="0" sz="16616"/>
    <p:restoredTop autoAdjust="0" sz="93376"/>
  </p:normalViewPr>
  <p:slideViewPr>
    <p:cSldViewPr>
      <p:cViewPr varScale="1">
        <p:scale>
          <a:sx d="100" n="73"/>
          <a:sy d="100" n="73"/>
        </p:scale>
        <p:origin x="1192" y="184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-9872"/>
    </p:cViewPr>
  </p:outlineViewPr>
  <p:notesTextViewPr>
    <p:cViewPr>
      <p:scale>
        <a:sx d="100" n="100"/>
        <a:sy d="100" n="100"/>
      </p:scale>
      <p:origin x="0" y="0"/>
    </p:cViewPr>
  </p:notesTextViewPr>
  <p:sorterViewPr>
    <p:cViewPr>
      <p:scale>
        <a:sx d="100" n="66"/>
        <a:sy d="100" n="66"/>
      </p:scale>
      <p:origin x="0" y="0"/>
    </p:cViewPr>
  </p:sorterViewPr>
  <p:gridSpacing cx="72008" cy="72008"/>
</p:viewPr>
</file>

<file path=ppt/_rels/presentation.xml.rels><?xml version="1.0" encoding="UTF-8" standalone="yes"?><Relationships xmlns="http://schemas.openxmlformats.org/package/2006/relationships"><Relationship Id="rId27" Target="slides/slide20.xml" Type="http://schemas.openxmlformats.org/officeDocument/2006/relationships/slide"/><Relationship Id="rId26" Target="slides/slide19.xml" Type="http://schemas.openxmlformats.org/officeDocument/2006/relationships/slide"/><Relationship Id="rId25" Target="slides/slide18.xml" Type="http://schemas.openxmlformats.org/officeDocument/2006/relationships/slide"/><Relationship Id="rId24" Target="slides/slide17.xml" Type="http://schemas.openxmlformats.org/officeDocument/2006/relationships/slide"/><Relationship Id="rId21" Target="slides/slide14.xml" Type="http://schemas.openxmlformats.org/officeDocument/2006/relationships/slide"/><Relationship Id="rId19" Target="slides/slide12.xml" Type="http://schemas.openxmlformats.org/officeDocument/2006/relationships/slide"/><Relationship Id="rId20" Target="slides/slide13.xml" Type="http://schemas.openxmlformats.org/officeDocument/2006/relationships/slide"/><Relationship Id="rId18" Target="slides/slide11.xml" Type="http://schemas.openxmlformats.org/officeDocument/2006/relationships/slide"/><Relationship Id="rId17" Target="slides/slide10.xml" Type="http://schemas.openxmlformats.org/officeDocument/2006/relationships/slide"/><Relationship Id="rId16" Target="slides/slide9.xml" Type="http://schemas.openxmlformats.org/officeDocument/2006/relationships/slide"/><Relationship Id="rId15" Target="slides/slide8.xml" Type="http://schemas.openxmlformats.org/officeDocument/2006/relationships/slide"/><Relationship Id="rId14" Target="slides/slide7.xml" Type="http://schemas.openxmlformats.org/officeDocument/2006/relationships/slide"/><Relationship Id="rId13" Target="slides/slide6.xml" Type="http://schemas.openxmlformats.org/officeDocument/2006/relationships/slide"/><Relationship Id="rId12" Target="slides/slide5.xml" Type="http://schemas.openxmlformats.org/officeDocument/2006/relationships/slide"/><Relationship Id="rId11" Target="slides/slide4.xml" Type="http://schemas.openxmlformats.org/officeDocument/2006/relationships/slide"/><Relationship Id="rId10" Target="slides/slide3.xml" Type="http://schemas.openxmlformats.org/officeDocument/2006/relationships/slide"/><Relationship Id="rId9" Target="slides/slide2.xml" Type="http://schemas.openxmlformats.org/officeDocument/2006/relationships/slide"/><Relationship Id="rId8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6" Target="slideMasters/slideMaster1.xml" Type="http://schemas.openxmlformats.org/officeDocument/2006/relationships/slideMaster"/><Relationship Id="rId5" Target="commentAuthors.xml" Type="http://schemas.openxmlformats.org/officeDocument/2006/relationships/commentAuthors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6.xml" Type="http://schemas.openxmlformats.org/officeDocument/2006/relationships/slide"/><Relationship Id="rId2" Target="viewProps.xml" Type="http://schemas.openxmlformats.org/officeDocument/2006/relationships/viewProps"/><Relationship Id="rId22" Target="slides/slide15.xml" Type="http://schemas.openxmlformats.org/officeDocument/2006/relationships/slide"/><Relationship Id="rId28" Target="slides/slide21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es-ES_tradnl" lang="es-ES_tradnl"/>
          </a:p>
        </p:txBody>
      </p:sp>
      <p:sp>
        <p:nvSpPr>
          <p:cNvPr id="3" name="Marcador de fecha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75DF23A4-FDAD-B343-8F5E-A1CBAF0BC02C}" type="datetimeFigureOut">
              <a:rPr altLang="es-ES_tradnl" lang="es-ES_tradnl" smtClean="0"/>
              <a:t>16/3/17</a:t>
            </a:fld>
            <a:endParaRPr altLang="es-ES_tradnl" lang="es-ES_tradnl"/>
          </a:p>
        </p:txBody>
      </p:sp>
      <p:sp>
        <p:nvSpPr>
          <p:cNvPr id="4" name="Marcador de imagen de diapositiva 3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altLang="es-ES_tradnl" lang="es-ES_tradnl"/>
          </a:p>
        </p:txBody>
      </p:sp>
      <p:sp>
        <p:nvSpPr>
          <p:cNvPr id="5" name="Marcador de notas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altLang="es-ES_tradnl" lang="es-ES_tradnl" smtClean="0"/>
              <a:t>Haga clic para modificar el estilo de texto del patrón</a:t>
            </a:r>
          </a:p>
          <a:p>
            <a:pPr lvl="1"/>
            <a:r>
              <a:rPr altLang="es-ES_tradnl" lang="es-ES_tradnl" smtClean="0"/>
              <a:t>Segundo nivel</a:t>
            </a:r>
          </a:p>
          <a:p>
            <a:pPr lvl="2"/>
            <a:r>
              <a:rPr altLang="es-ES_tradnl" lang="es-ES_tradnl" smtClean="0"/>
              <a:t>Tercer nivel</a:t>
            </a:r>
          </a:p>
          <a:p>
            <a:pPr lvl="3"/>
            <a:r>
              <a:rPr altLang="es-ES_tradnl" lang="es-ES_tradnl" smtClean="0"/>
              <a:t>Cuarto nivel</a:t>
            </a:r>
          </a:p>
          <a:p>
            <a:pPr lvl="4"/>
            <a:r>
              <a:rPr altLang="es-ES_tradnl" lang="es-ES_tradnl" smtClean="0"/>
              <a:t>Quinto nivel</a:t>
            </a:r>
            <a:endParaRPr altLang="es-ES_tradnl"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es-ES_tradnl"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AD1FA6DD-49A4-564D-8618-863C2747CBF1}" type="slidenum">
              <a:rPr altLang="es-ES_tradnl" lang="es-ES_tradnl" smtClean="0"/>
              <a:t>‹Nr.›</a:t>
            </a:fld>
            <a:endParaRPr altLang="es-ES_tradnl" lang="es-ES_tradnl"/>
          </a:p>
        </p:txBody>
      </p:sp>
    </p:spTree>
    <p:extLst>
      <p:ext uri="{BB962C8B-B14F-4D97-AF65-F5344CB8AC3E}">
        <p14:creationId xmlns:p14="http://schemas.microsoft.com/office/powerpoint/2010/main" val="1474305330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altLang="es-ES_tradnl" dirty="0" lang="es-ES_tradnl" smtClean="0"/>
              <a:t>(11)</a:t>
            </a:r>
            <a:r>
              <a:rPr altLang="es-ES_tradnl" baseline="0" dirty="0" lang="es-ES_tradnl" smtClean="0"/>
              <a:t> </a:t>
            </a:r>
            <a:r>
              <a:rPr altLang="es-ES_tradnl" baseline="0" dirty="0" err="1" lang="es-ES_tradnl" smtClean="0"/>
              <a:t>Escal</a:t>
            </a:r>
            <a:r>
              <a:rPr altLang="es-ES" baseline="0" dirty="0" err="1" lang="es-ES" smtClean="0"/>
              <a:t>ón</a:t>
            </a:r>
            <a:r>
              <a:rPr altLang="es-ES" baseline="0" dirty="0" lang="es-ES" smtClean="0"/>
              <a:t> 2: </a:t>
            </a:r>
            <a:r>
              <a:rPr altLang="es-ES_tradnl" baseline="0" dirty="0" lang="es-ES_tradnl" smtClean="0"/>
              <a:t>Punto central: Tiempo del observador para evaluar/describir (espacio temporal </a:t>
            </a:r>
            <a:r>
              <a:rPr altLang="es-ES" baseline="0" dirty="0" lang="es-ES" smtClean="0"/>
              <a:t>más cerca de la realidad que da la virtualidad, ¿realidad alternativa?</a:t>
            </a:r>
            <a:r>
              <a:rPr altLang="es-ES_tradnl" baseline="0" dirty="0" lang="es-ES_tradnl" smtClean="0"/>
              <a:t>), donde lograr decidirnos (hubiera logrado decidirnos) es anterior </a:t>
            </a:r>
            <a:r>
              <a:rPr altLang="es-ES" baseline="0" dirty="0" lang="es-ES" smtClean="0"/>
              <a:t>a (no estábamos decididos). </a:t>
            </a:r>
            <a:endParaRPr altLang="es-ES_tradnl" baseline="0" dirty="0" lang="es-ES_tradnl" smtClean="0"/>
          </a:p>
          <a:p>
            <a:endParaRPr altLang="es-ES" baseline="0" dirty="0" lang="es-ES" smtClean="0"/>
          </a:p>
          <a:p>
            <a:r>
              <a:rPr altLang="es-ES" baseline="0" dirty="0" lang="es-ES" smtClean="0"/>
              <a:t>(12) Escalón 2. Punto central: Tiempo del observador para evaluar/describir (espacio temporal más cerca de la realidad que de la virtualidad, ¿realidad alternativa?), donde poder conseguir (hubiera podido conseguir) es anterior a conseguir (no los conseguía así) . </a:t>
            </a:r>
          </a:p>
          <a:p>
            <a:endParaRPr altLang="es-ES" baseline="0" dirty="0" lang="es-ES" smtClean="0"/>
          </a:p>
          <a:p>
            <a:r>
              <a:rPr altLang="es-ES" baseline="0" dirty="0" lang="es-ES" smtClean="0"/>
              <a:t>(13) Escalón 2: Punto central: Tiempo del observador para evaluar/describir (espacio temporal más cerca de la realidad), donde no conocerse (no nos hubiéramos conocido) es anterior a conocerse (nos conocíamos).</a:t>
            </a:r>
            <a:endParaRPr altLang="es-ES_tradnl" dirty="0"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FA6DD-49A4-564D-8618-863C2747CBF1}" type="slidenum">
              <a:rPr altLang="es-ES_tradnl" lang="es-ES_tradnl" smtClean="0"/>
              <a:t>10</a:t>
            </a:fld>
            <a:endParaRPr altLang="es-ES_tradnl" lang="es-ES_tradnl"/>
          </a:p>
        </p:txBody>
      </p:sp>
    </p:spTree>
    <p:extLst>
      <p:ext uri="{BB962C8B-B14F-4D97-AF65-F5344CB8AC3E}">
        <p14:creationId xmlns:p14="http://schemas.microsoft.com/office/powerpoint/2010/main" val="43350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es-ES_tradnl" dirty="0"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FA6DD-49A4-564D-8618-863C2747CBF1}" type="slidenum">
              <a:rPr altLang="es-ES_tradnl" lang="es-ES_tradnl" smtClean="0"/>
              <a:t>11</a:t>
            </a:fld>
            <a:endParaRPr altLang="es-ES_tradnl" lang="es-ES_tradnl"/>
          </a:p>
        </p:txBody>
      </p:sp>
    </p:spTree>
    <p:extLst>
      <p:ext uri="{BB962C8B-B14F-4D97-AF65-F5344CB8AC3E}">
        <p14:creationId xmlns:p14="http://schemas.microsoft.com/office/powerpoint/2010/main" val="1304940450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Sous-titr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fr-FR" lang="fr-FR" smtClean="0"/>
              <a:t>Cliquez pour modifier le style des sous-titres du masque</a:t>
            </a:r>
            <a:endParaRPr altLang="fr-FR"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CA64611-E188-4932-910B-4FF8CB6BE205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21CC471-CD9D-41A7-9808-8253566333F2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260628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09DDCA2-CAEA-434A-B628-BBD97CDD9CBD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089D4B0-DA3D-4EEB-ABF0-E501497B1AB3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40449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CBB9683-0F5A-4163-B2E3-41B2E9133AA3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BA1A84B-ED97-4E94-B4E1-1096F4E0D709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1565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3E77909-AB56-4E2E-A35D-4D75FDD564E0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6362702-71FD-478C-8ABB-00E2043F094D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284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u texte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9BBAB2F-D790-4E6F-88A9-DA5C76C57C29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CA8419B-D1D5-4EA7-85C7-8C4B73857266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170433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6CE0E81-A132-422B-8383-AC0E42359289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C54E2E1-A6B6-4F26-B06A-13DE15CFE18A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5376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u texte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5" name="Espace réservé du texte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E926BCC-4108-4BE4-9D39-3DFA14528907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46DEB09-07B6-4256-B353-8645FE8826AD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33783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0083B2B-7441-41E7-8825-B260D7103881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344293A-D3EC-40C4-86BF-28980BB689AF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27286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C1D1873-C42E-4FA9-96A2-D2FF70FFA4E7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0B569B1-C8FD-446A-965C-195903FCD589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18646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  <a:endParaRPr altLang="fr-FR" lang="fr-FR"/>
          </a:p>
        </p:txBody>
      </p:sp>
      <p:sp>
        <p:nvSpPr>
          <p:cNvPr id="4" name="Espace réservé du texte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683EF7E-EC6A-4222-A2D7-6E344B7272B5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3EBAEDD-7F61-47AD-AFA0-685A03823998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3875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fr-FR" lang="fr-FR" smtClean="0"/>
              <a:t>Cliquez pour modifier le style du titre</a:t>
            </a:r>
            <a:endParaRPr altLang="fr-FR"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altLang="fr-FR"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fr-FR"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BB469DD-FC4F-4AC2-B804-D93011214305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AB918D7-FCA1-400B-8588-80133EE2BAB1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  <p:extLst>
      <p:ext uri="{BB962C8B-B14F-4D97-AF65-F5344CB8AC3E}">
        <p14:creationId xmlns:p14="http://schemas.microsoft.com/office/powerpoint/2010/main" val="3037074722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fr-FR"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fr-FR" lang="fr-FR" smtClean="0"/>
              <a:t>Cliquez pour modifier les styles du texte du masque</a:t>
            </a:r>
          </a:p>
          <a:p>
            <a:pPr lvl="1"/>
            <a:r>
              <a:rPr altLang="fr-FR" lang="fr-FR" smtClean="0"/>
              <a:t>Deuxième niveau</a:t>
            </a:r>
          </a:p>
          <a:p>
            <a:pPr lvl="2"/>
            <a:r>
              <a:rPr altLang="fr-FR" lang="fr-FR" smtClean="0"/>
              <a:t>Troisième niveau</a:t>
            </a:r>
          </a:p>
          <a:p>
            <a:pPr lvl="3"/>
            <a:r>
              <a:rPr altLang="fr-FR" lang="fr-FR" smtClean="0"/>
              <a:t>Quatrième niveau</a:t>
            </a:r>
          </a:p>
          <a:p>
            <a:pPr lvl="4"/>
            <a:r>
              <a:rPr altLang="fr-FR"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376E3-1398-47AF-B5E0-BC311E8D82D4}" type="datetimeFigureOut">
              <a:rPr altLang="fr-FR" lang="fr-FR"/>
              <a:pPr>
                <a:defRPr/>
              </a:pPr>
              <a:t>16/03/2017</a:t>
            </a:fld>
            <a:endParaRPr altLang="fr-FR"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altLang="fr-FR"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C03DE-8CD6-4E7F-86D4-7481DC92F826}" type="slidenum">
              <a:rPr altLang="fr-FR" lang="fr-FR"/>
              <a:pPr>
                <a:defRPr/>
              </a:pPr>
              <a:t>‹Nr.›</a:t>
            </a:fld>
            <a:endParaRPr altLang="fr-FR" lang="fr-FR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eaLnBrk="0" fontAlgn="base" hangingPunct="0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charset="0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charset="0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charset="0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charset="0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charset="0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altLang="fr-FR" lang="fr-FR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2.jp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10.emf" Type="http://schemas.openxmlformats.org/officeDocument/2006/relationships/image"/><Relationship Id="rId3" Target="../media/image3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11.emf" Type="http://schemas.openxmlformats.org/officeDocument/2006/relationships/image"/><Relationship Id="rId3" Target="../media/image3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2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13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14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.jpg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.jpg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.jpg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.jpg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.jpg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.jpg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.jpg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5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6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7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8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9.emf" Type="http://schemas.openxmlformats.org/officeDocument/2006/relationships/image"/><Relationship Id="rId2" Target="../media/image3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77479" y="2524053"/>
            <a:ext cx="5400600" cy="4093428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fr-FR" b="1" dirty="0" err="1" lang="fr-FR" smtClean="0" sz="2800">
                <a:solidFill>
                  <a:srgbClr val="252320"/>
                </a:solidFill>
                <a:latin charset="0" pitchFamily="34" typeface="Century Gothic"/>
              </a:rPr>
              <a:t>Referenciaci</a:t>
            </a:r>
            <a:r>
              <a:rPr altLang="es-ES" b="1" dirty="0" err="1" lang="es-ES" smtClean="0" sz="2800">
                <a:solidFill>
                  <a:srgbClr val="252320"/>
                </a:solidFill>
                <a:latin charset="0" pitchFamily="34" typeface="Century Gothic"/>
              </a:rPr>
              <a:t>ón</a:t>
            </a:r>
            <a:r>
              <a:rPr altLang="es-ES" b="1" dirty="0" lang="es-ES" smtClean="0" sz="2800">
                <a:solidFill>
                  <a:srgbClr val="252320"/>
                </a:solidFill>
                <a:latin charset="0" pitchFamily="34" typeface="Century Gothic"/>
              </a:rPr>
              <a:t> espacio-temporal y traducción de los tiempos verbales del indicativo </a:t>
            </a:r>
            <a:r>
              <a:rPr altLang="es-ES" b="1" dirty="0" lang="es-ES" smtClean="0" sz="2800">
                <a:solidFill>
                  <a:srgbClr val="252320"/>
                </a:solidFill>
                <a:latin charset="0" pitchFamily="34" typeface="Century Gothic"/>
              </a:rPr>
              <a:t>inactual</a:t>
            </a:r>
          </a:p>
          <a:p>
            <a:pPr algn="just"/>
            <a:endParaRPr altLang="es-ES" b="1" dirty="0" lang="es-ES" sz="2800">
              <a:solidFill>
                <a:srgbClr val="252320"/>
              </a:solidFill>
              <a:latin charset="0" pitchFamily="34" typeface="Century Gothic"/>
            </a:endParaRPr>
          </a:p>
          <a:p>
            <a:pPr algn="ctr"/>
            <a:r>
              <a:rPr altLang="es-ES" dirty="0" lang="es-ES" smtClean="0" sz="2800">
                <a:solidFill>
                  <a:srgbClr val="252320"/>
                </a:solidFill>
                <a:latin charset="0" pitchFamily="34" typeface="Century Gothic"/>
              </a:rPr>
              <a:t>David MACIAS BARRES</a:t>
            </a:r>
          </a:p>
          <a:p>
            <a:pPr algn="ctr"/>
            <a:r>
              <a:rPr altLang="es-ES" dirty="0" err="1" lang="es-ES" smtClean="0" sz="2800">
                <a:solidFill>
                  <a:srgbClr val="252320"/>
                </a:solidFill>
                <a:latin charset="0" pitchFamily="34" typeface="Century Gothic"/>
              </a:rPr>
              <a:t>Université</a:t>
            </a:r>
            <a:r>
              <a:rPr altLang="es-ES" dirty="0" lang="es-ES" smtClean="0" sz="2800">
                <a:solidFill>
                  <a:srgbClr val="252320"/>
                </a:solidFill>
                <a:latin charset="0" pitchFamily="34" typeface="Century Gothic"/>
              </a:rPr>
              <a:t> de Lyon III </a:t>
            </a:r>
          </a:p>
          <a:p>
            <a:pPr algn="just"/>
            <a:endParaRPr altLang="es-ES" b="1" dirty="0" lang="es-ES" sz="3200">
              <a:solidFill>
                <a:srgbClr val="252320"/>
              </a:solidFill>
              <a:latin charset="0" pitchFamily="34" typeface="Century Gothic"/>
            </a:endParaRPr>
          </a:p>
          <a:p>
            <a:pPr algn="just"/>
            <a:endParaRPr altLang="fr-FR" dirty="0" lang="fr-FR" sz="3200">
              <a:solidFill>
                <a:srgbClr val="252320"/>
              </a:solidFill>
              <a:latin charset="0" pitchFamily="34" typeface="Century Gothic"/>
            </a:endParaRPr>
          </a:p>
        </p:txBody>
      </p:sp>
      <p:pic>
        <p:nvPicPr>
          <p:cNvPr id="6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12" y="5447930"/>
            <a:ext cx="1867535" cy="11614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31840" y="6028638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 numCol="1"/>
          <a:lstStyle/>
          <a:p>
            <a:r>
              <a:rPr altLang="es-ES_tradnl" dirty="0" lang="es-ES_tradnl" sz="4000"/>
              <a:t>4</a:t>
            </a:r>
            <a:r>
              <a:rPr altLang="es-ES_tradnl" dirty="0" lang="es-ES_tradnl" smtClean="0" sz="4000"/>
              <a:t>.2. </a:t>
            </a:r>
            <a:r>
              <a:rPr altLang="es-ES_tradnl" dirty="0" err="1" lang="es-ES_tradnl" smtClean="0" sz="4000"/>
              <a:t>Conditionnel</a:t>
            </a:r>
            <a:r>
              <a:rPr altLang="es-ES_tradnl" dirty="0" lang="es-ES_tradnl" smtClean="0" sz="4000"/>
              <a:t> </a:t>
            </a:r>
            <a:r>
              <a:rPr altLang="es-ES_tradnl" dirty="0" err="1" lang="es-ES_tradnl" smtClean="0" sz="4000"/>
              <a:t>fr</a:t>
            </a:r>
            <a:r>
              <a:rPr altLang="es-ES_tradnl" dirty="0" lang="es-ES_tradnl" smtClean="0" sz="4000"/>
              <a:t> vs. Imperfecto de subjuntivo </a:t>
            </a:r>
            <a:r>
              <a:rPr altLang="es-ES_tradnl" dirty="0" err="1" lang="es-ES_tradnl" smtClean="0" sz="4000"/>
              <a:t>esp</a:t>
            </a:r>
            <a:r>
              <a:rPr altLang="es-ES_tradnl" dirty="0" lang="es-ES_tradnl" smtClean="0" sz="4000"/>
              <a:t> (anterioridad)</a:t>
            </a:r>
            <a:endParaRPr altLang="es-ES_tradnl" dirty="0" lang="es-ES_tradnl" sz="40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" y="2107304"/>
            <a:ext cx="801252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20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6515"/>
            <a:ext cx="8229600" cy="1143000"/>
          </a:xfrm>
        </p:spPr>
        <p:txBody>
          <a:bodyPr numCol="1"/>
          <a:lstStyle/>
          <a:p>
            <a:r>
              <a:rPr altLang="es-ES_tradnl" dirty="0" lang="es-ES_tradnl"/>
              <a:t>4</a:t>
            </a:r>
            <a:r>
              <a:rPr altLang="es-ES_tradnl" dirty="0" lang="es-ES_tradnl" smtClean="0"/>
              <a:t>.3.</a:t>
            </a:r>
            <a:r>
              <a:rPr altLang="es-ES" dirty="0" lang="es-ES" smtClean="0"/>
              <a:t> Sistema bipartito (</a:t>
            </a:r>
            <a:r>
              <a:rPr altLang="es-ES" dirty="0" err="1" lang="es-ES" smtClean="0"/>
              <a:t>fr</a:t>
            </a:r>
            <a:r>
              <a:rPr altLang="es-ES" dirty="0" lang="es-ES" smtClean="0"/>
              <a:t>) vs. sistema tripartito (</a:t>
            </a:r>
            <a:r>
              <a:rPr altLang="es-ES" dirty="0" err="1" lang="es-ES" smtClean="0"/>
              <a:t>esp</a:t>
            </a:r>
            <a:r>
              <a:rPr altLang="es-ES" dirty="0" lang="es-ES" smtClean="0"/>
              <a:t>)</a:t>
            </a:r>
            <a:endParaRPr altLang="es-ES_tradnl" dirty="0"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96" y="1970592"/>
            <a:ext cx="8269807" cy="35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464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158" y="962233"/>
            <a:ext cx="8229600" cy="1143000"/>
          </a:xfrm>
        </p:spPr>
        <p:txBody>
          <a:bodyPr numCol="1"/>
          <a:lstStyle/>
          <a:p>
            <a:r>
              <a:rPr altLang="es-ES_tradnl" dirty="0" lang="es-ES_tradnl"/>
              <a:t>5</a:t>
            </a:r>
            <a:r>
              <a:rPr altLang="es-ES_tradnl" dirty="0" lang="es-ES_tradnl" smtClean="0"/>
              <a:t>. </a:t>
            </a:r>
            <a:r>
              <a:rPr altLang="es-ES" dirty="0" lang="es-ES" smtClean="0"/>
              <a:t>Traducción del Imperfecto de subjuntivo</a:t>
            </a:r>
            <a:endParaRPr altLang="es-ES_tradnl" dirty="0"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755576" y="2564904"/>
            <a:ext cx="7488832" cy="193899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es-ES_tradnl" dirty="0" lang="es-ES_tradnl" smtClean="0" sz="2400">
                <a:latin charset="0" typeface="Times New Roman"/>
                <a:ea charset="0" typeface="Times New Roman"/>
                <a:cs charset="0" typeface="Times New Roman"/>
              </a:rPr>
              <a:t>El Imperfecto de subjuntivo español</a:t>
            </a: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 puede traducir por: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el </a:t>
            </a:r>
            <a:r>
              <a:rPr altLang="es-ES" dirty="0" err="1" lang="es-ES" smtClean="0" sz="2400">
                <a:latin charset="0" typeface="Times New Roman"/>
                <a:ea charset="0" typeface="Times New Roman"/>
                <a:cs charset="0" typeface="Times New Roman"/>
              </a:rPr>
              <a:t>Imparfait</a:t>
            </a: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 de </a:t>
            </a:r>
            <a:r>
              <a:rPr altLang="es-ES" dirty="0" err="1" lang="es-ES" smtClean="0" sz="2400">
                <a:latin charset="0" typeface="Times New Roman"/>
                <a:ea charset="0" typeface="Times New Roman"/>
                <a:cs charset="0" typeface="Times New Roman"/>
              </a:rPr>
              <a:t>l’indicatif</a:t>
            </a: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 (por su situación en el indicativo inactual),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el Plus-que-</a:t>
            </a:r>
            <a:r>
              <a:rPr altLang="es-ES" dirty="0" err="1" lang="es-ES" smtClean="0" sz="2400">
                <a:latin charset="0" typeface="Times New Roman"/>
                <a:ea charset="0" typeface="Times New Roman"/>
                <a:cs charset="0" typeface="Times New Roman"/>
              </a:rPr>
              <a:t>parfait</a:t>
            </a: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 de </a:t>
            </a:r>
            <a:r>
              <a:rPr altLang="es-ES" dirty="0" err="1" lang="es-ES" smtClean="0" sz="2400">
                <a:latin charset="0" typeface="Times New Roman"/>
                <a:ea charset="0" typeface="Times New Roman"/>
                <a:cs charset="0" typeface="Times New Roman"/>
              </a:rPr>
              <a:t>l’indicatif</a:t>
            </a: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 (por herencia del latín),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el </a:t>
            </a:r>
            <a:r>
              <a:rPr altLang="es-ES" dirty="0" err="1" lang="es-ES" smtClean="0" sz="2400">
                <a:latin charset="0" typeface="Times New Roman"/>
                <a:ea charset="0" typeface="Times New Roman"/>
                <a:cs charset="0" typeface="Times New Roman"/>
              </a:rPr>
              <a:t>Passé</a:t>
            </a: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 simple (por herencia del latín).</a:t>
            </a:r>
            <a:endParaRPr altLang="es-ES_tradnl" dirty="0" lang="es-ES_tradnl" sz="2400">
              <a:latin charset="0" typeface="Times New Roman"/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858376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58055"/>
            <a:ext cx="8229600" cy="1143000"/>
          </a:xfrm>
        </p:spPr>
        <p:txBody>
          <a:bodyPr numCol="1"/>
          <a:lstStyle/>
          <a:p>
            <a:r>
              <a:rPr altLang="es-ES_tradnl" dirty="0" lang="es-ES_tradnl"/>
              <a:t>5</a:t>
            </a:r>
            <a:r>
              <a:rPr altLang="es-ES_tradnl" dirty="0" lang="es-ES_tradnl" smtClean="0"/>
              <a:t>.1. Imperfecto de subjuntivo </a:t>
            </a:r>
            <a:r>
              <a:rPr altLang="es-ES_tradnl" dirty="0" err="1" lang="es-ES_tradnl" smtClean="0"/>
              <a:t>esp</a:t>
            </a:r>
            <a:r>
              <a:rPr altLang="es-ES_tradnl" dirty="0" lang="es-ES_tradnl" smtClean="0"/>
              <a:t> vs. </a:t>
            </a:r>
            <a:r>
              <a:rPr altLang="es-ES_tradnl" dirty="0" err="1" lang="es-ES_tradnl" smtClean="0"/>
              <a:t>Imparfait</a:t>
            </a:r>
            <a:r>
              <a:rPr altLang="es-ES_tradnl" dirty="0" lang="es-ES_tradnl" smtClean="0"/>
              <a:t> de </a:t>
            </a:r>
            <a:r>
              <a:rPr altLang="es-ES_tradnl" dirty="0" err="1" lang="es-ES_tradnl" smtClean="0"/>
              <a:t>l’indicatif</a:t>
            </a:r>
            <a:r>
              <a:rPr altLang="es-ES_tradnl" dirty="0" lang="es-ES_tradnl" smtClean="0"/>
              <a:t> </a:t>
            </a:r>
            <a:r>
              <a:rPr altLang="es-ES_tradnl" dirty="0" err="1" lang="es-ES_tradnl" smtClean="0"/>
              <a:t>fr</a:t>
            </a:r>
            <a:endParaRPr altLang="es-ES_tradnl" dirty="0"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9" y="2348880"/>
            <a:ext cx="7790961" cy="32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95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391" y="891895"/>
            <a:ext cx="8229600" cy="1143000"/>
          </a:xfrm>
        </p:spPr>
        <p:txBody>
          <a:bodyPr numCol="1"/>
          <a:lstStyle/>
          <a:p>
            <a:r>
              <a:rPr altLang="es-ES_tradnl" dirty="0" lang="es-ES_tradnl"/>
              <a:t>5</a:t>
            </a:r>
            <a:r>
              <a:rPr altLang="es-ES_tradnl" dirty="0" lang="es-ES_tradnl" smtClean="0"/>
              <a:t>.2. </a:t>
            </a:r>
            <a:r>
              <a:rPr altLang="es-ES_tradnl" dirty="0" lang="es-ES_tradnl"/>
              <a:t>Imperfecto de subjuntivo </a:t>
            </a:r>
            <a:r>
              <a:rPr altLang="es-ES_tradnl" dirty="0" err="1" lang="es-ES_tradnl"/>
              <a:t>esp</a:t>
            </a:r>
            <a:r>
              <a:rPr altLang="es-ES_tradnl" dirty="0" lang="es-ES_tradnl"/>
              <a:t> vs. </a:t>
            </a:r>
            <a:r>
              <a:rPr altLang="es-ES_tradnl" dirty="0" lang="es-ES_tradnl" smtClean="0"/>
              <a:t>Plus-que-</a:t>
            </a:r>
            <a:r>
              <a:rPr altLang="es-ES_tradnl" dirty="0" err="1" lang="es-ES_tradnl" smtClean="0"/>
              <a:t>parfait</a:t>
            </a:r>
            <a:r>
              <a:rPr altLang="es-ES_tradnl" dirty="0" lang="es-ES_tradnl" smtClean="0"/>
              <a:t> de </a:t>
            </a:r>
            <a:r>
              <a:rPr altLang="es-ES_tradnl" dirty="0" err="1" lang="es-ES_tradnl" smtClean="0"/>
              <a:t>l’indicatif</a:t>
            </a:r>
            <a:r>
              <a:rPr altLang="es-ES_tradnl" dirty="0" lang="es-ES_tradnl" smtClean="0"/>
              <a:t> </a:t>
            </a:r>
            <a:r>
              <a:rPr altLang="es-ES_tradnl" dirty="0" err="1" lang="es-ES_tradnl"/>
              <a:t>fr</a:t>
            </a:r>
            <a:endParaRPr altLang="es-ES_tradnl" dirty="0"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1" y="2492896"/>
            <a:ext cx="8229601" cy="35655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3528" y="2034895"/>
            <a:ext cx="954236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altLang="es-ES_tradnl" b="1" dirty="0" err="1" lang="es-ES_tradnl" smtClean="0">
                <a:latin charset="0" typeface="Times New Roman"/>
                <a:ea charset="0" typeface="Times New Roman"/>
                <a:cs charset="0" typeface="Times New Roman"/>
              </a:rPr>
              <a:t>Version</a:t>
            </a:r>
            <a:endParaRPr altLang="es-ES_tradnl" b="1" dirty="0" lang="es-ES_tradnl">
              <a:latin charset="0" typeface="Times New Roman"/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75087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6515"/>
            <a:ext cx="8229600" cy="1143000"/>
          </a:xfrm>
        </p:spPr>
        <p:txBody>
          <a:bodyPr numCol="1"/>
          <a:lstStyle/>
          <a:p>
            <a:r>
              <a:rPr altLang="es-ES_tradnl" dirty="0" lang="es-ES_tradnl" sz="4200"/>
              <a:t>5</a:t>
            </a:r>
            <a:r>
              <a:rPr altLang="es-ES_tradnl" dirty="0" lang="es-ES_tradnl" smtClean="0" sz="4200"/>
              <a:t>.3. </a:t>
            </a:r>
            <a:r>
              <a:rPr altLang="es-ES_tradnl" dirty="0" lang="es-ES_tradnl" sz="4200"/>
              <a:t>Imperfecto de subjuntivo </a:t>
            </a:r>
            <a:r>
              <a:rPr altLang="es-ES_tradnl" dirty="0" err="1" lang="es-ES_tradnl" sz="4200"/>
              <a:t>esp</a:t>
            </a:r>
            <a:r>
              <a:rPr altLang="es-ES_tradnl" dirty="0" lang="es-ES_tradnl" sz="4200"/>
              <a:t> </a:t>
            </a:r>
            <a:r>
              <a:rPr altLang="es-ES_tradnl" dirty="0" lang="es-ES_tradnl" smtClean="0" sz="4200"/>
              <a:t/>
            </a:r>
            <a:br>
              <a:rPr altLang="es-ES_tradnl" dirty="0" lang="es-ES_tradnl" smtClean="0" sz="4200"/>
            </a:br>
            <a:r>
              <a:rPr altLang="es-ES_tradnl" dirty="0" lang="es-ES_tradnl" smtClean="0" sz="4200"/>
              <a:t>vs</a:t>
            </a:r>
            <a:r>
              <a:rPr altLang="es-ES_tradnl" dirty="0" lang="es-ES_tradnl" sz="4200"/>
              <a:t>. </a:t>
            </a:r>
            <a:r>
              <a:rPr altLang="es-ES_tradnl" dirty="0" lang="es-ES_tradnl" smtClean="0" sz="4200"/>
              <a:t>Pass</a:t>
            </a:r>
            <a:r>
              <a:rPr altLang="es-ES" dirty="0" lang="es-ES" smtClean="0" sz="4200"/>
              <a:t>é simple</a:t>
            </a:r>
            <a:r>
              <a:rPr altLang="es-ES_tradnl" dirty="0" lang="es-ES_tradnl" smtClean="0" sz="4200"/>
              <a:t> </a:t>
            </a:r>
            <a:r>
              <a:rPr altLang="es-ES_tradnl" dirty="0" err="1" lang="es-ES_tradnl" sz="4200"/>
              <a:t>fr</a:t>
            </a:r>
            <a:endParaRPr altLang="es-ES_tradnl" dirty="0" lang="es-ES_tradnl" sz="42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20" y="1628844"/>
            <a:ext cx="7355160" cy="52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93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29813"/>
            <a:ext cx="8229600" cy="63094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s-ES" b="1" dirty="0" lang="es-ES" smtClean="0" sz="3500">
                <a:solidFill>
                  <a:srgbClr val="1386AC"/>
                </a:solidFill>
                <a:latin charset="0" pitchFamily="34" typeface="Century Gothic"/>
              </a:rPr>
              <a:t>6. Conclusión</a:t>
            </a:r>
            <a:endParaRPr altLang="fr-FR" b="1" dirty="0" lang="fr-FR" sz="3500">
              <a:solidFill>
                <a:srgbClr val="1386AC"/>
              </a:solidFill>
              <a:latin charset="0" pitchFamily="34" typeface="Century Gothic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3131840" y="6118561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63889"/>
            <a:ext cx="1734840" cy="1079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9081"/>
            <a:ext cx="1443343" cy="848686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57200" y="1430306"/>
            <a:ext cx="8229600" cy="4525963"/>
          </a:xfrm>
        </p:spPr>
        <p:txBody>
          <a:bodyPr numCol="1"/>
          <a:lstStyle/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En ciertos contextos el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Imparfait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de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l’indicatif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no tiene el mismo comportamiento que el Imperfecto español, sobre todo en francés contemporáneo oral. En esos casos, el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Imparfait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de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l’indicatif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permite hacer alusión a ciertos predicados para los cuales en español se preferiría utilizar el Pretérito indefinido (</a:t>
            </a:r>
            <a:r>
              <a:rPr altLang="es-ES" dirty="0" err="1" i="1" lang="es-ES" smtClean="0" sz="1600">
                <a:ea charset="0" typeface="Times New Roman"/>
                <a:cs charset="0" typeface="Times New Roman"/>
              </a:rPr>
              <a:t>Alors</a:t>
            </a:r>
            <a:r>
              <a:rPr altLang="es-ES" dirty="0" i="1" lang="es-ES" smtClean="0" sz="1600">
                <a:ea charset="0" typeface="Times New Roman"/>
                <a:cs charset="0" typeface="Times New Roman"/>
              </a:rPr>
              <a:t>, les </a:t>
            </a:r>
            <a:r>
              <a:rPr altLang="es-ES" dirty="0" err="1" i="1" lang="es-ES" smtClean="0" sz="1600">
                <a:ea charset="0" typeface="Times New Roman"/>
                <a:cs charset="0" typeface="Times New Roman"/>
              </a:rPr>
              <a:t>vacances</a:t>
            </a:r>
            <a:r>
              <a:rPr altLang="es-ES" dirty="0" i="1" lang="es-ES" smtClean="0" sz="1600">
                <a:ea charset="0" typeface="Times New Roman"/>
                <a:cs charset="0" typeface="Times New Roman"/>
              </a:rPr>
              <a:t>, </a:t>
            </a:r>
            <a:r>
              <a:rPr altLang="es-ES" dirty="0" err="1" i="1" lang="es-ES" smtClean="0" sz="1600">
                <a:ea charset="0" typeface="Times New Roman"/>
                <a:cs charset="0" typeface="Times New Roman"/>
              </a:rPr>
              <a:t>c’était</a:t>
            </a:r>
            <a:r>
              <a:rPr altLang="es-ES" dirty="0" i="1" lang="es-ES" smtClean="0" sz="1600">
                <a:ea charset="0" typeface="Times New Roman"/>
                <a:cs charset="0" typeface="Times New Roman"/>
              </a:rPr>
              <a:t> bien? &gt; Y entonces ¿qué tal estuvieron las vacaciones?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). El francés literario, en cambio, se organiza casi de la misma forma que el español, ya sea éste literario o no. En efecto, en francés literario se sigue utilizando el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Passé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simple e incluso el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Imparfait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du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subjonctif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, por ende se acerca más al sistema español.</a:t>
            </a:r>
          </a:p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En cuanto a la puesta en perspectiva, el indicativo inactual en español utiliza una oposición tripartita que permite marcar lo anterior y lo posterior con respecto al punto central (0</a:t>
            </a:r>
            <a:r>
              <a:rPr altLang="es-ES" baseline="30000" dirty="0" lang="es-ES" smtClean="0" sz="1600">
                <a:ea charset="0" typeface="Times New Roman"/>
                <a:cs charset="0" typeface="Times New Roman"/>
              </a:rPr>
              <a:t>2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); en cambio el francés sólo permite oponer el punto central (0</a:t>
            </a:r>
            <a:r>
              <a:rPr altLang="es-ES" baseline="30000" dirty="0" lang="es-ES" smtClean="0" sz="1600">
                <a:ea charset="0" typeface="Times New Roman"/>
                <a:cs charset="0" typeface="Times New Roman"/>
              </a:rPr>
              <a:t>2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) </a:t>
            </a:r>
            <a:r>
              <a:rPr altLang="es-ES" dirty="0" lang="es-ES" sz="1600">
                <a:ea charset="0" typeface="Times New Roman"/>
                <a:cs charset="0" typeface="Times New Roman"/>
              </a:rPr>
              <a:t>a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lo que no lo es. De ahí que </a:t>
            </a:r>
          </a:p>
          <a:p>
            <a:pPr algn="just" lvl="1"/>
            <a:r>
              <a:rPr altLang="es-ES" dirty="0" lang="es-ES" smtClean="0" sz="1600">
                <a:ea charset="0" typeface="Times New Roman"/>
                <a:cs charset="0" typeface="Times New Roman"/>
              </a:rPr>
              <a:t>El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Conditionnel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francés corresponda a dos tiempos verbales en español (Imperfecto de subjuntivo y Condicional); </a:t>
            </a:r>
          </a:p>
          <a:p>
            <a:pPr algn="just" lvl="1"/>
            <a:r>
              <a:rPr altLang="es-ES" dirty="0" lang="es-ES" smtClean="0" sz="1600">
                <a:ea charset="0" typeface="Times New Roman"/>
                <a:cs charset="0" typeface="Times New Roman"/>
              </a:rPr>
              <a:t>En español, se pueda preferir el Imperfecto de subjuntivo a otros tiempos (el Imperfecto de indicativo, el Pluscuamperfecto de indicativo y el Pretérito indefinido) para dar relieve a los otros predicados de la oración.</a:t>
            </a:r>
          </a:p>
        </p:txBody>
      </p:sp>
    </p:spTree>
    <p:extLst>
      <p:ext uri="{BB962C8B-B14F-4D97-AF65-F5344CB8AC3E}">
        <p14:creationId xmlns:p14="http://schemas.microsoft.com/office/powerpoint/2010/main" val="10742277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29813"/>
            <a:ext cx="8229600" cy="63094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s-ES" b="1" dirty="0" lang="es-ES" smtClean="0" sz="3500">
                <a:solidFill>
                  <a:srgbClr val="1386AC"/>
                </a:solidFill>
                <a:latin charset="0" pitchFamily="34" typeface="Century Gothic"/>
              </a:rPr>
              <a:t>7. Bibliografía</a:t>
            </a:r>
            <a:endParaRPr altLang="fr-FR" b="1" dirty="0" lang="fr-FR" sz="3500">
              <a:solidFill>
                <a:srgbClr val="1386AC"/>
              </a:solidFill>
              <a:latin charset="0" pitchFamily="34" typeface="Century Gothic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3131840" y="6118561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63889"/>
            <a:ext cx="1734840" cy="1079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9081"/>
            <a:ext cx="1443343" cy="848686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57200" y="1430306"/>
            <a:ext cx="8229600" cy="4525963"/>
          </a:xfrm>
        </p:spPr>
        <p:txBody>
          <a:bodyPr numCol="1"/>
          <a:lstStyle/>
          <a:p>
            <a:pPr algn="just"/>
            <a:r>
              <a:rPr altLang="es-ES_tradnl" dirty="0" err="1" lang="es-ES_tradnl" sz="1600"/>
              <a:t>Atienza</a:t>
            </a:r>
            <a:r>
              <a:rPr altLang="es-ES_tradnl" dirty="0" lang="es-ES_tradnl" sz="1600"/>
              <a:t> Cerezo, E., Castro Carrillo, M. D., Inglés Figueroa, M., López Ferrero, C., Martín Peris, E., </a:t>
            </a:r>
            <a:r>
              <a:rPr altLang="es-ES_tradnl" dirty="0" err="1" lang="es-ES_tradnl" sz="1600"/>
              <a:t>Pueyo</a:t>
            </a:r>
            <a:r>
              <a:rPr altLang="es-ES_tradnl" dirty="0" lang="es-ES_tradnl" sz="1600"/>
              <a:t> Villa, S., &amp; </a:t>
            </a:r>
            <a:r>
              <a:rPr altLang="es-ES_tradnl" dirty="0" err="1" lang="es-ES_tradnl" sz="1600"/>
              <a:t>Vañó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Aymat</a:t>
            </a:r>
            <a:r>
              <a:rPr altLang="es-ES_tradnl" dirty="0" lang="es-ES_tradnl" sz="1600"/>
              <a:t>, A. (2008). </a:t>
            </a:r>
            <a:r>
              <a:rPr altLang="es-ES_tradnl" dirty="0" i="1" lang="es-ES_tradnl" sz="1600"/>
              <a:t>Diccionario de términos clave de ELE</a:t>
            </a:r>
            <a:r>
              <a:rPr altLang="es-ES_tradnl" dirty="0" lang="es-ES_tradnl" sz="1600"/>
              <a:t>. Madrid: SGEL. Recuperado a partir de http://</a:t>
            </a:r>
            <a:r>
              <a:rPr altLang="es-ES_tradnl" dirty="0" err="1" lang="es-ES_tradnl" sz="1600"/>
              <a:t>cvc.cervantes.es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ensenanza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biblioteca_ele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diccio_ele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indice.htm</a:t>
            </a:r>
            <a:endParaRPr altLang="es-ES_tradnl" dirty="0" lang="es-ES_tradnl" sz="1600"/>
          </a:p>
          <a:p>
            <a:pPr algn="just"/>
            <a:r>
              <a:rPr altLang="es-ES_tradnl" dirty="0" lang="es-ES_tradnl" smtClean="0" sz="1600"/>
              <a:t>AVE</a:t>
            </a:r>
            <a:r>
              <a:rPr altLang="es-ES_tradnl" dirty="0" lang="es-ES_tradnl" sz="1600"/>
              <a:t>, I. C. (2011). Prueba de nivel AVE. Recuperado a partir de http://</a:t>
            </a:r>
            <a:r>
              <a:rPr altLang="es-ES_tradnl" dirty="0" err="1" lang="es-ES_tradnl" sz="1600"/>
              <a:t>ave.cervantes.es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prueba_nivel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default.htm</a:t>
            </a:r>
            <a:endParaRPr altLang="es-ES_tradnl" dirty="0" lang="es-ES_tradnl" sz="1600"/>
          </a:p>
          <a:p>
            <a:pPr algn="just"/>
            <a:r>
              <a:rPr altLang="es-ES_tradnl" dirty="0" err="1" lang="es-ES_tradnl" sz="1600"/>
              <a:t>Benhamamouche</a:t>
            </a:r>
            <a:r>
              <a:rPr altLang="es-ES_tradnl" dirty="0" lang="es-ES_tradnl" sz="1600"/>
              <a:t>, F. (2005). Una visión distinta para los tiempos verbales en la enseñanza del español como segunda lengua. En M. A. Castillo Carballo (Ed.), </a:t>
            </a:r>
            <a:r>
              <a:rPr altLang="es-ES_tradnl" dirty="0" i="1" lang="es-ES_tradnl" sz="1600"/>
              <a:t>Las gramáticas y los diccionarios en la enseñanza del español como segunda lengua, deseo y realidad. Actas del XV Congreso Internacional de ASELE, Sevilla 22-25 de septiembre de 2004</a:t>
            </a:r>
            <a:r>
              <a:rPr altLang="es-ES_tradnl" dirty="0" lang="es-ES_tradnl" sz="1600"/>
              <a:t> (pp. 161-165). Sevilla: Universidad de Sevilla. Recuperado a partir de https://</a:t>
            </a:r>
            <a:r>
              <a:rPr altLang="es-ES_tradnl" dirty="0" err="1" lang="es-ES_tradnl" sz="1600"/>
              <a:t>dialnet.unirioja.es</a:t>
            </a:r>
            <a:r>
              <a:rPr altLang="es-ES_tradnl" dirty="0" lang="es-ES_tradnl" sz="1600"/>
              <a:t>/descarga/articulo/1420479.pdf</a:t>
            </a:r>
          </a:p>
          <a:p>
            <a:pPr algn="just"/>
            <a:r>
              <a:rPr altLang="es-ES_tradnl" dirty="0" err="1" lang="es-ES_tradnl" smtClean="0" sz="1600"/>
              <a:t>Boix</a:t>
            </a:r>
            <a:r>
              <a:rPr altLang="es-ES_tradnl" dirty="0" lang="es-ES_tradnl" sz="1600"/>
              <a:t>, C. (2007). La </a:t>
            </a:r>
            <a:r>
              <a:rPr altLang="es-ES_tradnl" dirty="0" err="1" lang="es-ES_tradnl" sz="1600"/>
              <a:t>langue</a:t>
            </a:r>
            <a:r>
              <a:rPr altLang="es-ES_tradnl" dirty="0" lang="es-ES_tradnl" sz="1600"/>
              <a:t> a-t-elle des </a:t>
            </a:r>
            <a:r>
              <a:rPr altLang="es-ES_tradnl" dirty="0" err="1" lang="es-ES_tradnl" sz="1600"/>
              <a:t>trous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mémoire</a:t>
            </a:r>
            <a:r>
              <a:rPr altLang="es-ES_tradnl" dirty="0" lang="es-ES_tradnl" sz="1600"/>
              <a:t>? Les </a:t>
            </a:r>
            <a:r>
              <a:rPr altLang="es-ES_tradnl" dirty="0" err="1" lang="es-ES_tradnl" sz="1600"/>
              <a:t>subjonctifs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espagnols</a:t>
            </a:r>
            <a:r>
              <a:rPr altLang="es-ES_tradnl" dirty="0" lang="es-ES_tradnl" sz="1600"/>
              <a:t> en -</a:t>
            </a:r>
            <a:r>
              <a:rPr altLang="es-ES_tradnl" dirty="0" err="1" lang="es-ES_tradnl" sz="1600"/>
              <a:t>ra</a:t>
            </a:r>
            <a:r>
              <a:rPr altLang="es-ES_tradnl" dirty="0" lang="es-ES_tradnl" sz="1600"/>
              <a:t> et en -se. </a:t>
            </a:r>
            <a:r>
              <a:rPr altLang="es-ES_tradnl" dirty="0" err="1" i="1" lang="es-ES_tradnl" sz="1600"/>
              <a:t>Hispanística</a:t>
            </a:r>
            <a:r>
              <a:rPr altLang="es-ES_tradnl" dirty="0" i="1" lang="es-ES_tradnl" sz="1600"/>
              <a:t> XX</a:t>
            </a:r>
            <a:r>
              <a:rPr altLang="es-ES_tradnl" dirty="0" lang="es-ES_tradnl" sz="1600"/>
              <a:t>, </a:t>
            </a:r>
            <a:r>
              <a:rPr altLang="es-ES_tradnl" dirty="0" i="1" lang="es-ES_tradnl" sz="1600"/>
              <a:t>25</a:t>
            </a:r>
            <a:r>
              <a:rPr altLang="es-ES_tradnl" dirty="0" lang="es-ES_tradnl" sz="1600"/>
              <a:t>, 496-505.</a:t>
            </a:r>
          </a:p>
          <a:p>
            <a:pPr algn="just"/>
            <a:r>
              <a:rPr altLang="es-ES_tradnl" dirty="0" err="1" lang="es-ES_tradnl" sz="1600"/>
              <a:t>Boix</a:t>
            </a:r>
            <a:r>
              <a:rPr altLang="es-ES_tradnl" dirty="0" lang="es-ES_tradnl" sz="1600"/>
              <a:t>, C. (2008). De </a:t>
            </a:r>
            <a:r>
              <a:rPr altLang="es-ES_tradnl" dirty="0" err="1" lang="es-ES_tradnl" sz="1600"/>
              <a:t>quelques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distorsions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dans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l’usage</a:t>
            </a:r>
            <a:r>
              <a:rPr altLang="es-ES_tradnl" dirty="0" lang="es-ES_tradnl" sz="1600"/>
              <a:t> du </a:t>
            </a:r>
            <a:r>
              <a:rPr altLang="es-ES_tradnl" dirty="0" err="1" lang="es-ES_tradnl" sz="1600"/>
              <a:t>passé</a:t>
            </a:r>
            <a:r>
              <a:rPr altLang="es-ES_tradnl" dirty="0" lang="es-ES_tradnl" sz="1600"/>
              <a:t> simple et du </a:t>
            </a:r>
            <a:r>
              <a:rPr altLang="es-ES_tradnl" dirty="0" err="1" lang="es-ES_tradnl" sz="1600"/>
              <a:t>passé</a:t>
            </a:r>
            <a:r>
              <a:rPr altLang="es-ES_tradnl" dirty="0" lang="es-ES_tradnl" sz="1600"/>
              <a:t> simple en </a:t>
            </a:r>
            <a:r>
              <a:rPr altLang="es-ES_tradnl" dirty="0" err="1" lang="es-ES_tradnl" sz="1600"/>
              <a:t>français</a:t>
            </a:r>
            <a:r>
              <a:rPr altLang="es-ES_tradnl" dirty="0" lang="es-ES_tradnl" sz="1600"/>
              <a:t> et en </a:t>
            </a:r>
            <a:r>
              <a:rPr altLang="es-ES_tradnl" dirty="0" err="1" lang="es-ES_tradnl" sz="1600"/>
              <a:t>espagnol</a:t>
            </a:r>
            <a:r>
              <a:rPr altLang="es-ES_tradnl" dirty="0" lang="es-ES_tradnl" sz="1600"/>
              <a:t>. </a:t>
            </a:r>
            <a:r>
              <a:rPr altLang="es-ES_tradnl" dirty="0" i="1" lang="es-ES_tradnl" sz="1600"/>
              <a:t>Crisol</a:t>
            </a:r>
            <a:r>
              <a:rPr altLang="es-ES_tradnl" dirty="0" lang="es-ES_tradnl" sz="1600"/>
              <a:t>, </a:t>
            </a:r>
            <a:r>
              <a:rPr altLang="es-ES_tradnl" dirty="0" i="1" lang="es-ES_tradnl" sz="1600"/>
              <a:t>12</a:t>
            </a:r>
            <a:r>
              <a:rPr altLang="es-ES_tradnl" dirty="0" lang="es-ES_tradnl" sz="1600"/>
              <a:t>, 7-15</a:t>
            </a:r>
            <a:r>
              <a:rPr altLang="es-ES_tradnl" dirty="0" lang="es-ES_tradnl" smtClean="0" sz="1600"/>
              <a:t>.</a:t>
            </a:r>
            <a:endParaRPr altLang="es-ES_tradnl" dirty="0" lang="es-ES_tradnl" sz="1600"/>
          </a:p>
        </p:txBody>
      </p:sp>
    </p:spTree>
    <p:extLst>
      <p:ext uri="{BB962C8B-B14F-4D97-AF65-F5344CB8AC3E}">
        <p14:creationId xmlns:p14="http://schemas.microsoft.com/office/powerpoint/2010/main" val="17904901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29813"/>
            <a:ext cx="8229600" cy="63094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s-ES" b="1" dirty="0" lang="es-ES" smtClean="0" sz="3500">
                <a:solidFill>
                  <a:srgbClr val="1386AC"/>
                </a:solidFill>
                <a:latin charset="0" pitchFamily="34" typeface="Century Gothic"/>
              </a:rPr>
              <a:t>7. Bibliografía</a:t>
            </a:r>
            <a:endParaRPr altLang="fr-FR" b="1" dirty="0" lang="fr-FR" sz="3500">
              <a:solidFill>
                <a:srgbClr val="1386AC"/>
              </a:solidFill>
              <a:latin charset="0" pitchFamily="34" typeface="Century Gothic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3131840" y="6118561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63889"/>
            <a:ext cx="1734840" cy="1079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9081"/>
            <a:ext cx="1443343" cy="848686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57200" y="1430306"/>
            <a:ext cx="8229600" cy="4525963"/>
          </a:xfrm>
        </p:spPr>
        <p:txBody>
          <a:bodyPr numCol="1"/>
          <a:lstStyle/>
          <a:p>
            <a:pPr algn="just"/>
            <a:r>
              <a:rPr altLang="es-ES_tradnl" dirty="0" lang="es-ES_tradnl" sz="1600"/>
              <a:t>Borda </a:t>
            </a:r>
            <a:r>
              <a:rPr altLang="es-ES_tradnl" dirty="0" err="1" lang="es-ES_tradnl" sz="1600"/>
              <a:t>Lapébie</a:t>
            </a:r>
            <a:r>
              <a:rPr altLang="es-ES_tradnl" dirty="0" lang="es-ES_tradnl" sz="1600"/>
              <a:t>, J. M. (2007). </a:t>
            </a:r>
            <a:r>
              <a:rPr altLang="es-ES_tradnl" dirty="0" i="1" lang="es-ES_tradnl" sz="1600"/>
              <a:t>Manual de traducción español-francés de textos periodísticos</a:t>
            </a:r>
            <a:r>
              <a:rPr altLang="es-ES_tradnl" dirty="0" lang="es-ES_tradnl" sz="1600"/>
              <a:t>. Granada: </a:t>
            </a:r>
            <a:r>
              <a:rPr altLang="es-ES_tradnl" dirty="0" err="1" lang="es-ES_tradnl" sz="1600"/>
              <a:t>Comares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lang="es-ES_tradnl" sz="1600"/>
              <a:t>Boucher, J., &amp; </a:t>
            </a:r>
            <a:r>
              <a:rPr altLang="es-ES_tradnl" dirty="0" err="1" lang="es-ES_tradnl" sz="1600"/>
              <a:t>Baró-Vanelly</a:t>
            </a:r>
            <a:r>
              <a:rPr altLang="es-ES_tradnl" dirty="0" lang="es-ES_tradnl" sz="1600"/>
              <a:t>, M.-C. (2001). </a:t>
            </a:r>
            <a:r>
              <a:rPr altLang="es-ES_tradnl" dirty="0" i="1" lang="es-ES_tradnl" sz="1600"/>
              <a:t>Fort en </a:t>
            </a:r>
            <a:r>
              <a:rPr altLang="es-ES_tradnl" dirty="0" err="1" i="1" lang="es-ES_tradnl" sz="1600"/>
              <a:t>version</a:t>
            </a:r>
            <a:r>
              <a:rPr altLang="es-ES_tradnl" dirty="0" lang="es-ES_tradnl" sz="1600"/>
              <a:t>. </a:t>
            </a:r>
            <a:r>
              <a:rPr altLang="es-ES_tradnl" dirty="0" err="1" lang="es-ES_tradnl" sz="1600"/>
              <a:t>Rosny</a:t>
            </a:r>
            <a:r>
              <a:rPr altLang="es-ES_tradnl" dirty="0" lang="es-ES_tradnl" sz="1600"/>
              <a:t>: </a:t>
            </a:r>
            <a:r>
              <a:rPr altLang="es-ES_tradnl" dirty="0" err="1" lang="es-ES_tradnl" sz="1600"/>
              <a:t>Éditions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Bréal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err="1" lang="es-ES_tradnl" smtClean="0" sz="1600"/>
              <a:t>Camprubi</a:t>
            </a:r>
            <a:r>
              <a:rPr altLang="es-ES_tradnl" dirty="0" lang="es-ES_tradnl" sz="1600"/>
              <a:t>, M. (2001). </a:t>
            </a:r>
            <a:r>
              <a:rPr altLang="es-ES_tradnl" dirty="0" err="1" i="1" lang="es-ES_tradnl" sz="1600"/>
              <a:t>Études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fonctionnelles</a:t>
            </a:r>
            <a:r>
              <a:rPr altLang="es-ES_tradnl" dirty="0" i="1" lang="es-ES_tradnl" sz="1600"/>
              <a:t> de </a:t>
            </a:r>
            <a:r>
              <a:rPr altLang="es-ES_tradnl" dirty="0" err="1" i="1" lang="es-ES_tradnl" sz="1600"/>
              <a:t>grammaire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espagnole</a:t>
            </a:r>
            <a:r>
              <a:rPr altLang="es-ES_tradnl" dirty="0" lang="es-ES_tradnl" sz="1600"/>
              <a:t>. Toulouse: </a:t>
            </a:r>
            <a:r>
              <a:rPr altLang="es-ES_tradnl" dirty="0" err="1" lang="es-ES_tradnl" sz="1600"/>
              <a:t>Presses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Universitaires</a:t>
            </a:r>
            <a:r>
              <a:rPr altLang="es-ES_tradnl" dirty="0" lang="es-ES_tradnl" sz="1600"/>
              <a:t> du </a:t>
            </a:r>
            <a:r>
              <a:rPr altLang="es-ES_tradnl" dirty="0" err="1" lang="es-ES_tradnl" sz="1600"/>
              <a:t>Mirail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err="1" lang="es-ES_tradnl" sz="1600"/>
              <a:t>Darbord</a:t>
            </a:r>
            <a:r>
              <a:rPr altLang="es-ES_tradnl" dirty="0" lang="es-ES_tradnl" sz="1600"/>
              <a:t>, B., &amp; </a:t>
            </a:r>
            <a:r>
              <a:rPr altLang="es-ES_tradnl" dirty="0" err="1" lang="es-ES_tradnl" sz="1600"/>
              <a:t>Pottier</a:t>
            </a:r>
            <a:r>
              <a:rPr altLang="es-ES_tradnl" dirty="0" lang="es-ES_tradnl" sz="1600"/>
              <a:t>, B. (1994). </a:t>
            </a:r>
            <a:r>
              <a:rPr altLang="es-ES_tradnl" dirty="0" i="1" lang="es-ES_tradnl" sz="1600"/>
              <a:t>La </a:t>
            </a:r>
            <a:r>
              <a:rPr altLang="es-ES_tradnl" dirty="0" err="1" i="1" lang="es-ES_tradnl" sz="1600"/>
              <a:t>langue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espagnole</a:t>
            </a:r>
            <a:r>
              <a:rPr altLang="es-ES_tradnl" dirty="0" i="1" lang="es-ES_tradnl" sz="1600"/>
              <a:t>. </a:t>
            </a:r>
            <a:r>
              <a:rPr altLang="es-ES_tradnl" dirty="0" err="1" i="1" lang="es-ES_tradnl" sz="1600"/>
              <a:t>Éléments</a:t>
            </a:r>
            <a:r>
              <a:rPr altLang="es-ES_tradnl" dirty="0" i="1" lang="es-ES_tradnl" sz="1600"/>
              <a:t> de </a:t>
            </a:r>
            <a:r>
              <a:rPr altLang="es-ES_tradnl" dirty="0" err="1" i="1" lang="es-ES_tradnl" sz="1600"/>
              <a:t>grammaire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historique</a:t>
            </a:r>
            <a:r>
              <a:rPr altLang="es-ES_tradnl" dirty="0" i="1" lang="es-ES_tradnl" sz="1600"/>
              <a:t>.</a:t>
            </a:r>
            <a:r>
              <a:rPr altLang="es-ES_tradnl" dirty="0" lang="es-ES_tradnl" sz="1600"/>
              <a:t> Paris: </a:t>
            </a:r>
            <a:r>
              <a:rPr altLang="es-ES_tradnl" dirty="0" err="1" lang="es-ES_tradnl" sz="1600"/>
              <a:t>Nathan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lang="es-ES_tradnl" sz="1600"/>
              <a:t>De Lorenzo Rosselló, C. (2002). </a:t>
            </a:r>
            <a:r>
              <a:rPr altLang="es-ES_tradnl" dirty="0" i="1" lang="es-ES_tradnl" sz="1600"/>
              <a:t>Les </a:t>
            </a:r>
            <a:r>
              <a:rPr altLang="es-ES_tradnl" dirty="0" err="1" i="1" lang="es-ES_tradnl" sz="1600"/>
              <a:t>relations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temporo-aspectuelles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dans</a:t>
            </a:r>
            <a:r>
              <a:rPr altLang="es-ES_tradnl" dirty="0" i="1" lang="es-ES_tradnl" sz="1600"/>
              <a:t> le </a:t>
            </a:r>
            <a:r>
              <a:rPr altLang="es-ES_tradnl" dirty="0" err="1" i="1" lang="es-ES_tradnl" sz="1600"/>
              <a:t>récit</a:t>
            </a:r>
            <a:r>
              <a:rPr altLang="es-ES_tradnl" dirty="0" i="1" lang="es-ES_tradnl" sz="1600"/>
              <a:t> oral en </a:t>
            </a:r>
            <a:r>
              <a:rPr altLang="es-ES_tradnl" dirty="0" err="1" i="1" lang="es-ES_tradnl" sz="1600"/>
              <a:t>français</a:t>
            </a:r>
            <a:r>
              <a:rPr altLang="es-ES_tradnl" dirty="0" i="1" lang="es-ES_tradnl" sz="1600"/>
              <a:t> et en </a:t>
            </a:r>
            <a:r>
              <a:rPr altLang="es-ES_tradnl" dirty="0" err="1" i="1" lang="es-ES_tradnl" sz="1600"/>
              <a:t>castillan</a:t>
            </a:r>
            <a:r>
              <a:rPr altLang="es-ES_tradnl" dirty="0" i="1" lang="es-ES_tradnl" sz="1600"/>
              <a:t>, </a:t>
            </a:r>
            <a:r>
              <a:rPr altLang="es-ES_tradnl" dirty="0" err="1" i="1" lang="es-ES_tradnl" sz="1600"/>
              <a:t>langues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premières</a:t>
            </a:r>
            <a:r>
              <a:rPr altLang="es-ES_tradnl" dirty="0" i="1" lang="es-ES_tradnl" sz="1600"/>
              <a:t> et </a:t>
            </a:r>
            <a:r>
              <a:rPr altLang="es-ES_tradnl" dirty="0" err="1" i="1" lang="es-ES_tradnl" sz="1600"/>
              <a:t>langues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étrangères</a:t>
            </a:r>
            <a:r>
              <a:rPr altLang="es-ES_tradnl" dirty="0" i="1" lang="es-ES_tradnl" sz="1600"/>
              <a:t>. </a:t>
            </a:r>
            <a:r>
              <a:rPr altLang="es-ES_tradnl" dirty="0" err="1" i="1" lang="es-ES_tradnl" sz="1600"/>
              <a:t>Étude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transversale</a:t>
            </a:r>
            <a:r>
              <a:rPr altLang="es-ES_tradnl" dirty="0" i="1" lang="es-ES_tradnl" sz="1600"/>
              <a:t> du </a:t>
            </a:r>
            <a:r>
              <a:rPr altLang="es-ES_tradnl" dirty="0" err="1" i="1" lang="es-ES_tradnl" sz="1600"/>
              <a:t>stade</a:t>
            </a:r>
            <a:r>
              <a:rPr altLang="es-ES_tradnl" dirty="0" i="1" lang="es-ES_tradnl" sz="1600"/>
              <a:t> ultime de </a:t>
            </a:r>
            <a:r>
              <a:rPr altLang="es-ES_tradnl" dirty="0" err="1" i="1" lang="es-ES_tradnl" sz="1600"/>
              <a:t>l’acquisition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d’une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langue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étrangère</a:t>
            </a:r>
            <a:r>
              <a:rPr altLang="es-ES_tradnl" dirty="0" lang="es-ES_tradnl" sz="1600"/>
              <a:t>. </a:t>
            </a:r>
            <a:r>
              <a:rPr altLang="es-ES_tradnl" dirty="0" err="1" lang="es-ES_tradnl" sz="1600"/>
              <a:t>Université</a:t>
            </a:r>
            <a:r>
              <a:rPr altLang="es-ES_tradnl" dirty="0" lang="es-ES_tradnl" sz="1600"/>
              <a:t> Paris X, </a:t>
            </a:r>
            <a:r>
              <a:rPr altLang="es-ES_tradnl" dirty="0" err="1" lang="es-ES_tradnl" sz="1600"/>
              <a:t>Nanterre</a:t>
            </a:r>
            <a:r>
              <a:rPr altLang="es-ES_tradnl" dirty="0" lang="es-ES_tradnl" sz="1600"/>
              <a:t>. Recuperado a partir de http://</a:t>
            </a:r>
            <a:r>
              <a:rPr altLang="es-ES_tradnl" dirty="0" err="1" lang="es-ES_tradnl" sz="1600"/>
              <a:t>www.theses.fr</a:t>
            </a:r>
            <a:r>
              <a:rPr altLang="es-ES_tradnl" dirty="0" lang="es-ES_tradnl" sz="1600"/>
              <a:t>/2002PA100099</a:t>
            </a:r>
          </a:p>
          <a:p>
            <a:pPr algn="just"/>
            <a:r>
              <a:rPr altLang="es-ES_tradnl" dirty="0" err="1" lang="es-ES_tradnl" sz="1600"/>
              <a:t>Delport</a:t>
            </a:r>
            <a:r>
              <a:rPr altLang="es-ES_tradnl" dirty="0" lang="es-ES_tradnl" sz="1600"/>
              <a:t>, M.-F. (1998). </a:t>
            </a:r>
            <a:r>
              <a:rPr altLang="es-ES_tradnl" dirty="0" err="1" i="1" lang="es-ES_tradnl" sz="1600"/>
              <a:t>Deux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verbes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espagnols</a:t>
            </a:r>
            <a:r>
              <a:rPr altLang="es-ES_tradnl" dirty="0" i="1" lang="es-ES_tradnl" sz="1600"/>
              <a:t> : haber et tener. </a:t>
            </a:r>
            <a:r>
              <a:rPr altLang="es-ES_tradnl" dirty="0" err="1" i="1" lang="es-ES_tradnl" sz="1600"/>
              <a:t>Étude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lexico-syntaxique</a:t>
            </a:r>
            <a:r>
              <a:rPr altLang="es-ES_tradnl" dirty="0" i="1" lang="es-ES_tradnl" sz="1600"/>
              <a:t>, </a:t>
            </a:r>
            <a:r>
              <a:rPr altLang="es-ES_tradnl" dirty="0" err="1" i="1" lang="es-ES_tradnl" sz="1600"/>
              <a:t>perspective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historique</a:t>
            </a:r>
            <a:r>
              <a:rPr altLang="es-ES_tradnl" dirty="0" i="1" lang="es-ES_tradnl" sz="1600"/>
              <a:t> et </a:t>
            </a:r>
            <a:r>
              <a:rPr altLang="es-ES_tradnl" dirty="0" err="1" i="1" lang="es-ES_tradnl" sz="1600"/>
              <a:t>comparative</a:t>
            </a:r>
            <a:r>
              <a:rPr altLang="es-ES_tradnl" dirty="0" lang="es-ES_tradnl" sz="1600"/>
              <a:t>. </a:t>
            </a:r>
            <a:r>
              <a:rPr altLang="es-ES_tradnl" dirty="0" err="1" lang="es-ES_tradnl" sz="1600"/>
              <a:t>Université</a:t>
            </a:r>
            <a:r>
              <a:rPr altLang="es-ES_tradnl" dirty="0" lang="es-ES_tradnl" sz="1600"/>
              <a:t> Paris IV, Paris.</a:t>
            </a:r>
          </a:p>
          <a:p>
            <a:pPr algn="just"/>
            <a:r>
              <a:rPr altLang="es-ES_tradnl" dirty="0" err="1" lang="es-ES_tradnl" sz="1600"/>
              <a:t>Diaz</a:t>
            </a:r>
            <a:r>
              <a:rPr altLang="es-ES_tradnl" dirty="0" lang="es-ES_tradnl" sz="1600"/>
              <a:t>, E. (2004). </a:t>
            </a:r>
            <a:r>
              <a:rPr altLang="es-ES_tradnl" dirty="0" err="1" i="1" lang="es-ES_tradnl" sz="1600"/>
              <a:t>Entraînement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au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thème</a:t>
            </a:r>
            <a:r>
              <a:rPr altLang="es-ES_tradnl" dirty="0" i="1" lang="es-ES_tradnl" sz="1600"/>
              <a:t> et </a:t>
            </a:r>
            <a:r>
              <a:rPr altLang="es-ES_tradnl" dirty="0" err="1" i="1" lang="es-ES_tradnl" sz="1600"/>
              <a:t>à</a:t>
            </a:r>
            <a:r>
              <a:rPr altLang="es-ES_tradnl" dirty="0" i="1" lang="es-ES_tradnl" sz="1600"/>
              <a:t> la </a:t>
            </a:r>
            <a:r>
              <a:rPr altLang="es-ES_tradnl" dirty="0" err="1" i="1" lang="es-ES_tradnl" sz="1600"/>
              <a:t>version</a:t>
            </a:r>
            <a:r>
              <a:rPr altLang="es-ES_tradnl" dirty="0" lang="es-ES_tradnl" sz="1600"/>
              <a:t>. Paris: </a:t>
            </a:r>
            <a:r>
              <a:rPr altLang="es-ES_tradnl" dirty="0" err="1" lang="es-ES_tradnl" sz="1600"/>
              <a:t>Ellipses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err="1" lang="es-ES_tradnl" sz="1600"/>
              <a:t>Dorange</a:t>
            </a:r>
            <a:r>
              <a:rPr altLang="es-ES_tradnl" dirty="0" lang="es-ES_tradnl" sz="1600"/>
              <a:t>, M. (2008). </a:t>
            </a:r>
            <a:r>
              <a:rPr altLang="es-ES_tradnl" dirty="0" err="1" i="1" lang="es-ES_tradnl" sz="1600"/>
              <a:t>Initiation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à</a:t>
            </a:r>
            <a:r>
              <a:rPr altLang="es-ES_tradnl" dirty="0" i="1" lang="es-ES_tradnl" sz="1600"/>
              <a:t> la </a:t>
            </a:r>
            <a:r>
              <a:rPr altLang="es-ES_tradnl" dirty="0" err="1" i="1" lang="es-ES_tradnl" sz="1600"/>
              <a:t>version</a:t>
            </a:r>
            <a:r>
              <a:rPr altLang="es-ES_tradnl" dirty="0" i="1" lang="es-ES_tradnl" sz="1600"/>
              <a:t> et </a:t>
            </a:r>
            <a:r>
              <a:rPr altLang="es-ES_tradnl" dirty="0" err="1" i="1" lang="es-ES_tradnl" sz="1600"/>
              <a:t>au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thème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espagnols</a:t>
            </a:r>
            <a:r>
              <a:rPr altLang="es-ES_tradnl" dirty="0" lang="es-ES_tradnl" sz="1600"/>
              <a:t>. Paris: </a:t>
            </a:r>
            <a:r>
              <a:rPr altLang="es-ES_tradnl" dirty="0" err="1" lang="es-ES_tradnl" sz="1600"/>
              <a:t>Hachette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Supérieur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err="1" lang="es-ES_tradnl" sz="1600"/>
              <a:t>Gerboin</a:t>
            </a:r>
            <a:r>
              <a:rPr altLang="es-ES_tradnl" dirty="0" lang="es-ES_tradnl" sz="1600"/>
              <a:t>, P., &amp; </a:t>
            </a:r>
            <a:r>
              <a:rPr altLang="es-ES_tradnl" dirty="0" err="1" lang="es-ES_tradnl" sz="1600"/>
              <a:t>Leroy</a:t>
            </a:r>
            <a:r>
              <a:rPr altLang="es-ES_tradnl" dirty="0" lang="es-ES_tradnl" sz="1600"/>
              <a:t>, C. (1994). </a:t>
            </a:r>
            <a:r>
              <a:rPr altLang="es-ES_tradnl" dirty="0" err="1" i="1" lang="es-ES_tradnl" sz="1600"/>
              <a:t>Grammaire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d’usage</a:t>
            </a:r>
            <a:r>
              <a:rPr altLang="es-ES_tradnl" dirty="0" i="1" lang="es-ES_tradnl" sz="1600"/>
              <a:t> de </a:t>
            </a:r>
            <a:r>
              <a:rPr altLang="es-ES_tradnl" dirty="0" err="1" i="1" lang="es-ES_tradnl" sz="1600"/>
              <a:t>l’espagnol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contemporain</a:t>
            </a:r>
            <a:r>
              <a:rPr altLang="es-ES_tradnl" dirty="0" lang="es-ES_tradnl" sz="1600"/>
              <a:t>. Paris: </a:t>
            </a:r>
            <a:r>
              <a:rPr altLang="es-ES_tradnl" dirty="0" err="1" lang="es-ES_tradnl" sz="1600"/>
              <a:t>Hachette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Éducation</a:t>
            </a:r>
            <a:r>
              <a:rPr altLang="es-ES_tradnl" dirty="0" lang="es-ES_tradnl" smtClean="0" sz="1600"/>
              <a:t>.</a:t>
            </a:r>
            <a:endParaRPr altLang="es-ES_tradnl" dirty="0" lang="es-ES_tradnl" sz="1600"/>
          </a:p>
        </p:txBody>
      </p:sp>
    </p:spTree>
    <p:extLst>
      <p:ext uri="{BB962C8B-B14F-4D97-AF65-F5344CB8AC3E}">
        <p14:creationId xmlns:p14="http://schemas.microsoft.com/office/powerpoint/2010/main" val="19570958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29813"/>
            <a:ext cx="8229600" cy="63094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s-ES" b="1" dirty="0" lang="es-ES" smtClean="0" sz="3500">
                <a:solidFill>
                  <a:srgbClr val="1386AC"/>
                </a:solidFill>
                <a:latin charset="0" pitchFamily="34" typeface="Century Gothic"/>
              </a:rPr>
              <a:t>7. Bibliografía</a:t>
            </a:r>
            <a:endParaRPr altLang="fr-FR" b="1" dirty="0" lang="fr-FR" sz="3500">
              <a:solidFill>
                <a:srgbClr val="1386AC"/>
              </a:solidFill>
              <a:latin charset="0" pitchFamily="34" typeface="Century Gothic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3131840" y="6118561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63889"/>
            <a:ext cx="1734840" cy="1079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9081"/>
            <a:ext cx="1443343" cy="848686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86471" y="1253118"/>
            <a:ext cx="8229600" cy="4525963"/>
          </a:xfrm>
        </p:spPr>
        <p:txBody>
          <a:bodyPr numCol="1"/>
          <a:lstStyle/>
          <a:p>
            <a:pPr algn="just"/>
            <a:r>
              <a:rPr altLang="es-ES_tradnl" dirty="0" err="1" lang="es-ES_tradnl" sz="1600"/>
              <a:t>Luquet</a:t>
            </a:r>
            <a:r>
              <a:rPr altLang="es-ES_tradnl" dirty="0" lang="es-ES_tradnl" sz="1600"/>
              <a:t>, G. (2004). </a:t>
            </a:r>
            <a:r>
              <a:rPr altLang="es-ES_tradnl" dirty="0" i="1" lang="es-ES_tradnl" sz="1600"/>
              <a:t>La teoría de los modos en la descripción del verbo español</a:t>
            </a:r>
            <a:r>
              <a:rPr altLang="es-ES_tradnl" dirty="0" lang="es-ES_tradnl" sz="1600"/>
              <a:t>. Madrid: Arco-Libros. </a:t>
            </a:r>
            <a:endParaRPr altLang="es-ES" dirty="0" lang="es-ES" sz="1600">
              <a:ea charset="0" typeface="Times New Roman"/>
              <a:cs charset="0" typeface="Times New Roman"/>
            </a:endParaRPr>
          </a:p>
          <a:p>
            <a:pPr algn="just"/>
            <a:r>
              <a:rPr altLang="es-ES_tradnl" dirty="0" lang="es-ES_tradnl" smtClean="0" sz="1600"/>
              <a:t>Macías </a:t>
            </a:r>
            <a:r>
              <a:rPr altLang="es-ES_tradnl" dirty="0" err="1" lang="es-ES_tradnl" sz="1600"/>
              <a:t>Barrés</a:t>
            </a:r>
            <a:r>
              <a:rPr altLang="es-ES_tradnl" dirty="0" lang="es-ES_tradnl" sz="1600"/>
              <a:t>, D. (2013). </a:t>
            </a:r>
            <a:r>
              <a:rPr altLang="es-ES_tradnl" dirty="0" err="1" i="1" lang="es-ES_tradnl" sz="1600"/>
              <a:t>Faits</a:t>
            </a:r>
            <a:r>
              <a:rPr altLang="es-ES_tradnl" dirty="0" i="1" lang="es-ES_tradnl" sz="1600"/>
              <a:t> de </a:t>
            </a:r>
            <a:r>
              <a:rPr altLang="es-ES_tradnl" dirty="0" err="1" i="1" lang="es-ES_tradnl" sz="1600"/>
              <a:t>langue</a:t>
            </a:r>
            <a:r>
              <a:rPr altLang="es-ES_tradnl" dirty="0" i="1" lang="es-ES_tradnl" sz="1600"/>
              <a:t>, </a:t>
            </a:r>
            <a:r>
              <a:rPr altLang="es-ES_tradnl" dirty="0" err="1" i="1" lang="es-ES_tradnl" sz="1600"/>
              <a:t>problèmes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d’acquisition</a:t>
            </a:r>
            <a:r>
              <a:rPr altLang="es-ES_tradnl" dirty="0" i="1" lang="es-ES_tradnl" sz="1600"/>
              <a:t> et </a:t>
            </a:r>
            <a:r>
              <a:rPr altLang="es-ES_tradnl" dirty="0" err="1" i="1" lang="es-ES_tradnl" sz="1600"/>
              <a:t>intervention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pédagogique</a:t>
            </a:r>
            <a:r>
              <a:rPr altLang="es-ES_tradnl" dirty="0" i="1" lang="es-ES_tradnl" sz="1600"/>
              <a:t> : le cas des </a:t>
            </a:r>
            <a:r>
              <a:rPr altLang="es-ES_tradnl" dirty="0" err="1" i="1" lang="es-ES_tradnl" sz="1600"/>
              <a:t>temps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verbaux</a:t>
            </a:r>
            <a:r>
              <a:rPr altLang="es-ES_tradnl" dirty="0" i="1" lang="es-ES_tradnl" sz="1600"/>
              <a:t>, du </a:t>
            </a:r>
            <a:r>
              <a:rPr altLang="es-ES_tradnl" dirty="0" err="1" i="1" lang="es-ES_tradnl" sz="1600"/>
              <a:t>choix</a:t>
            </a:r>
            <a:r>
              <a:rPr altLang="es-ES_tradnl" dirty="0" i="1" lang="es-ES_tradnl" sz="1600"/>
              <a:t> modal et de </a:t>
            </a:r>
            <a:r>
              <a:rPr altLang="es-ES_tradnl" dirty="0" err="1" i="1" lang="es-ES_tradnl" sz="1600"/>
              <a:t>l’opposition</a:t>
            </a:r>
            <a:r>
              <a:rPr altLang="es-ES_tradnl" dirty="0" i="1" lang="es-ES_tradnl" sz="1600"/>
              <a:t> ser/estar en </a:t>
            </a:r>
            <a:r>
              <a:rPr altLang="es-ES_tradnl" dirty="0" err="1" i="1" lang="es-ES_tradnl" sz="1600"/>
              <a:t>espagnol</a:t>
            </a:r>
            <a:r>
              <a:rPr altLang="es-ES_tradnl" dirty="0" lang="es-ES_tradnl" sz="1600"/>
              <a:t>. </a:t>
            </a:r>
            <a:r>
              <a:rPr altLang="es-ES_tradnl" dirty="0" err="1" lang="es-ES_tradnl" sz="1600"/>
              <a:t>Université</a:t>
            </a:r>
            <a:r>
              <a:rPr altLang="es-ES_tradnl" dirty="0" lang="es-ES_tradnl" sz="1600"/>
              <a:t> Paris X, </a:t>
            </a:r>
            <a:r>
              <a:rPr altLang="es-ES_tradnl" dirty="0" err="1" lang="es-ES_tradnl" sz="1600"/>
              <a:t>Nanterre</a:t>
            </a:r>
            <a:r>
              <a:rPr altLang="es-ES_tradnl" dirty="0" lang="es-ES_tradnl" sz="1600"/>
              <a:t>. Recuperado a partir de http://</a:t>
            </a:r>
            <a:r>
              <a:rPr altLang="es-ES_tradnl" dirty="0" err="1" lang="es-ES_tradnl" sz="1600"/>
              <a:t>www.theses.fr</a:t>
            </a:r>
            <a:r>
              <a:rPr altLang="es-ES_tradnl" dirty="0" lang="es-ES_tradnl" sz="1600"/>
              <a:t>/2013PA100171</a:t>
            </a:r>
          </a:p>
          <a:p>
            <a:pPr algn="just"/>
            <a:r>
              <a:rPr altLang="es-ES_tradnl" dirty="0" lang="es-ES_tradnl" sz="1600"/>
              <a:t>Macías </a:t>
            </a:r>
            <a:r>
              <a:rPr altLang="es-ES_tradnl" dirty="0" err="1" lang="es-ES_tradnl" sz="1600"/>
              <a:t>Barrés</a:t>
            </a:r>
            <a:r>
              <a:rPr altLang="es-ES_tradnl" dirty="0" lang="es-ES_tradnl" sz="1600"/>
              <a:t>, D. (2016). Los tiempos verbales. Una cuestión de tiempo y espacio. </a:t>
            </a:r>
            <a:r>
              <a:rPr altLang="es-ES_tradnl" dirty="0" i="1" lang="es-ES_tradnl" sz="1600"/>
              <a:t>Monografías. </a:t>
            </a:r>
            <a:r>
              <a:rPr altLang="es-ES_tradnl" dirty="0" err="1" i="1" lang="es-ES_tradnl" sz="1600"/>
              <a:t>MarcoELE</a:t>
            </a:r>
            <a:r>
              <a:rPr altLang="es-ES_tradnl" dirty="0" i="1" lang="es-ES_tradnl" sz="1600"/>
              <a:t>.</a:t>
            </a:r>
            <a:r>
              <a:rPr altLang="es-ES_tradnl" dirty="0" lang="es-ES_tradnl" sz="1600"/>
              <a:t>, </a:t>
            </a:r>
            <a:r>
              <a:rPr altLang="es-ES_tradnl" dirty="0" i="1" lang="es-ES_tradnl" sz="1600"/>
              <a:t>22</a:t>
            </a:r>
            <a:r>
              <a:rPr altLang="es-ES_tradnl" dirty="0" lang="es-ES_tradnl" sz="1600"/>
              <a:t>, 72-88. Recuperado a partir de http://</a:t>
            </a:r>
            <a:r>
              <a:rPr altLang="es-ES_tradnl" dirty="0" err="1" lang="es-ES_tradnl" sz="1600"/>
              <a:t>marcoele.com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numeros</a:t>
            </a:r>
            <a:r>
              <a:rPr altLang="es-ES_tradnl" dirty="0" lang="es-ES_tradnl" sz="1600"/>
              <a:t>/numero-22/</a:t>
            </a:r>
          </a:p>
          <a:p>
            <a:pPr algn="just"/>
            <a:r>
              <a:rPr altLang="es-ES_tradnl" dirty="0" err="1" lang="es-ES_tradnl" sz="1600"/>
              <a:t>Noyau</a:t>
            </a:r>
            <a:r>
              <a:rPr altLang="es-ES_tradnl" dirty="0" lang="es-ES_tradnl" sz="1600"/>
              <a:t>, C. (1991). </a:t>
            </a:r>
            <a:r>
              <a:rPr altLang="es-ES_tradnl" dirty="0" i="1" lang="es-ES_tradnl" sz="1600"/>
              <a:t>La </a:t>
            </a:r>
            <a:r>
              <a:rPr altLang="es-ES_tradnl" dirty="0" err="1" i="1" lang="es-ES_tradnl" sz="1600"/>
              <a:t>temporalité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dans</a:t>
            </a:r>
            <a:r>
              <a:rPr altLang="es-ES_tradnl" dirty="0" i="1" lang="es-ES_tradnl" sz="1600"/>
              <a:t> le </a:t>
            </a:r>
            <a:r>
              <a:rPr altLang="es-ES_tradnl" dirty="0" err="1" i="1" lang="es-ES_tradnl" sz="1600"/>
              <a:t>discours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narratif</a:t>
            </a:r>
            <a:r>
              <a:rPr altLang="es-ES_tradnl" dirty="0" i="1" lang="es-ES_tradnl" sz="1600"/>
              <a:t>: </a:t>
            </a:r>
            <a:r>
              <a:rPr altLang="es-ES_tradnl" dirty="0" err="1" i="1" lang="es-ES_tradnl" sz="1600"/>
              <a:t>construction</a:t>
            </a:r>
            <a:r>
              <a:rPr altLang="es-ES_tradnl" dirty="0" i="1" lang="es-ES_tradnl" sz="1600"/>
              <a:t> du </a:t>
            </a:r>
            <a:r>
              <a:rPr altLang="es-ES_tradnl" dirty="0" err="1" i="1" lang="es-ES_tradnl" sz="1600"/>
              <a:t>récit</a:t>
            </a:r>
            <a:r>
              <a:rPr altLang="es-ES_tradnl" dirty="0" i="1" lang="es-ES_tradnl" sz="1600"/>
              <a:t>, </a:t>
            </a:r>
            <a:r>
              <a:rPr altLang="es-ES_tradnl" dirty="0" err="1" i="1" lang="es-ES_tradnl" sz="1600"/>
              <a:t>construction</a:t>
            </a:r>
            <a:r>
              <a:rPr altLang="es-ES_tradnl" dirty="0" i="1" lang="es-ES_tradnl" sz="1600"/>
              <a:t> de la </a:t>
            </a:r>
            <a:r>
              <a:rPr altLang="es-ES_tradnl" dirty="0" err="1" i="1" lang="es-ES_tradnl" sz="1600"/>
              <a:t>langue</a:t>
            </a:r>
            <a:r>
              <a:rPr altLang="es-ES_tradnl" dirty="0" i="1" lang="es-ES_tradnl" sz="1600"/>
              <a:t>.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Université</a:t>
            </a:r>
            <a:r>
              <a:rPr altLang="es-ES_tradnl" dirty="0" lang="es-ES_tradnl" sz="1600"/>
              <a:t> Paris VIII, Saint Denis</a:t>
            </a:r>
            <a:r>
              <a:rPr altLang="es-ES_tradnl" dirty="0" lang="es-ES_tradnl" smtClean="0" sz="1600"/>
              <a:t>.</a:t>
            </a:r>
          </a:p>
          <a:p>
            <a:pPr algn="just"/>
            <a:r>
              <a:rPr altLang="es-ES_tradnl" dirty="0" err="1" lang="es-ES_tradnl" sz="1600"/>
              <a:t>Noyau</a:t>
            </a:r>
            <a:r>
              <a:rPr altLang="es-ES_tradnl" dirty="0" lang="es-ES_tradnl" sz="1600"/>
              <a:t>, C. (1997a). </a:t>
            </a:r>
            <a:r>
              <a:rPr altLang="es-ES_tradnl" dirty="0" err="1" lang="es-ES_tradnl" sz="1600"/>
              <a:t>Granularité</a:t>
            </a:r>
            <a:r>
              <a:rPr altLang="es-ES_tradnl" dirty="0" lang="es-ES_tradnl" sz="1600"/>
              <a:t>, </a:t>
            </a:r>
            <a:r>
              <a:rPr altLang="es-ES_tradnl" dirty="0" err="1" lang="es-ES_tradnl" sz="1600"/>
              <a:t>traitement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analytique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synthétique</a:t>
            </a:r>
            <a:r>
              <a:rPr altLang="es-ES_tradnl" dirty="0" lang="es-ES_tradnl" sz="1600"/>
              <a:t>, </a:t>
            </a:r>
            <a:r>
              <a:rPr altLang="es-ES_tradnl" dirty="0" err="1" lang="es-ES_tradnl" sz="1600"/>
              <a:t>segmentation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condensation</a:t>
            </a:r>
            <a:r>
              <a:rPr altLang="es-ES_tradnl" dirty="0" lang="es-ES_tradnl" sz="1600"/>
              <a:t> des </a:t>
            </a:r>
            <a:r>
              <a:rPr altLang="es-ES_tradnl" dirty="0" err="1" lang="es-ES_tradnl" sz="1600"/>
              <a:t>procès</a:t>
            </a:r>
            <a:r>
              <a:rPr altLang="es-ES_tradnl" dirty="0" lang="es-ES_tradnl" sz="1600"/>
              <a:t>. Un </a:t>
            </a:r>
            <a:r>
              <a:rPr altLang="es-ES_tradnl" dirty="0" err="1" lang="es-ES_tradnl" sz="1600"/>
              <a:t>aspect</a:t>
            </a:r>
            <a:r>
              <a:rPr altLang="es-ES_tradnl" dirty="0" lang="es-ES_tradnl" sz="1600"/>
              <a:t> des </a:t>
            </a:r>
            <a:r>
              <a:rPr altLang="es-ES_tradnl" dirty="0" err="1" lang="es-ES_tradnl" sz="1600"/>
              <a:t>interactions</a:t>
            </a:r>
            <a:r>
              <a:rPr altLang="es-ES_tradnl" dirty="0" lang="es-ES_tradnl" sz="1600"/>
              <a:t> entre </a:t>
            </a:r>
            <a:r>
              <a:rPr altLang="es-ES_tradnl" dirty="0" err="1" lang="es-ES_tradnl" sz="1600"/>
              <a:t>conceptualisation</a:t>
            </a:r>
            <a:r>
              <a:rPr altLang="es-ES_tradnl" dirty="0" lang="es-ES_tradnl" sz="1600"/>
              <a:t> et </a:t>
            </a:r>
            <a:r>
              <a:rPr altLang="es-ES_tradnl" dirty="0" err="1" lang="es-ES_tradnl" sz="1600"/>
              <a:t>formulation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telles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qu’elles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peuvent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jouer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dans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l’acquisition</a:t>
            </a:r>
            <a:r>
              <a:rPr altLang="es-ES_tradnl" dirty="0" lang="es-ES_tradnl" sz="1600"/>
              <a:t> des </a:t>
            </a:r>
            <a:r>
              <a:rPr altLang="es-ES_tradnl" dirty="0" err="1" lang="es-ES_tradnl" sz="1600"/>
              <a:t>langues</a:t>
            </a:r>
            <a:r>
              <a:rPr altLang="es-ES_tradnl" dirty="0" lang="es-ES_tradnl" sz="1600"/>
              <a:t>, </a:t>
            </a:r>
            <a:r>
              <a:rPr altLang="es-ES_tradnl" dirty="0" err="1" lang="es-ES_tradnl" sz="1600"/>
              <a:t>Texte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d’orientation</a:t>
            </a:r>
            <a:r>
              <a:rPr altLang="es-ES_tradnl" dirty="0" lang="es-ES_tradnl" sz="1600"/>
              <a:t>, </a:t>
            </a:r>
            <a:r>
              <a:rPr altLang="es-ES_tradnl" dirty="0" err="1" lang="es-ES_tradnl" sz="1600"/>
              <a:t>Table</a:t>
            </a:r>
            <a:r>
              <a:rPr altLang="es-ES_tradnl" dirty="0" lang="es-ES_tradnl" sz="1600"/>
              <a:t>-ronde du </a:t>
            </a:r>
            <a:r>
              <a:rPr altLang="es-ES_tradnl" dirty="0" err="1" lang="es-ES_tradnl" sz="1600"/>
              <a:t>Groupe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Recherche</a:t>
            </a:r>
            <a:r>
              <a:rPr altLang="es-ES_tradnl" dirty="0" lang="es-ES_tradnl" sz="1600"/>
              <a:t> 113 du CNRS «</a:t>
            </a:r>
            <a:r>
              <a:rPr altLang="es-ES_tradnl" dirty="0" err="1" lang="es-ES_tradnl" sz="1600"/>
              <a:t>Acquisition</a:t>
            </a:r>
            <a:r>
              <a:rPr altLang="es-ES_tradnl" dirty="0" lang="es-ES_tradnl" sz="1600"/>
              <a:t> des </a:t>
            </a:r>
            <a:r>
              <a:rPr altLang="es-ES_tradnl" dirty="0" err="1" lang="es-ES_tradnl" sz="1600"/>
              <a:t>langues</a:t>
            </a:r>
            <a:r>
              <a:rPr altLang="es-ES_tradnl" dirty="0" lang="es-ES_tradnl" sz="1600"/>
              <a:t>», La </a:t>
            </a:r>
            <a:r>
              <a:rPr altLang="es-ES_tradnl" dirty="0" err="1" lang="es-ES_tradnl" sz="1600"/>
              <a:t>Baume-lès-Aix</a:t>
            </a:r>
            <a:r>
              <a:rPr altLang="es-ES_tradnl" dirty="0" lang="es-ES_tradnl" sz="1600"/>
              <a:t>.</a:t>
            </a:r>
          </a:p>
          <a:p>
            <a:pPr algn="just"/>
            <a:endParaRPr altLang="es-ES_tradnl" dirty="0" lang="es-ES_tradnl" sz="1600"/>
          </a:p>
          <a:p>
            <a:pPr algn="just"/>
            <a:endParaRPr altLang="es-ES" dirty="0" lang="es-ES" smtClean="0" sz="1600"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279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29813"/>
            <a:ext cx="8229600" cy="63094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s-ES" b="1" dirty="0" lang="es-ES" smtClean="0" sz="3500">
                <a:solidFill>
                  <a:srgbClr val="1386AC"/>
                </a:solidFill>
                <a:latin charset="0" pitchFamily="34" typeface="Century Gothic"/>
              </a:rPr>
              <a:t>1. Introducción</a:t>
            </a:r>
            <a:endParaRPr altLang="fr-FR" b="1" dirty="0" lang="fr-FR" sz="3500">
              <a:solidFill>
                <a:srgbClr val="1386AC"/>
              </a:solidFill>
              <a:latin charset="0" pitchFamily="34" typeface="Century Gothic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3131840" y="6118561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63889"/>
            <a:ext cx="1734840" cy="1079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9081"/>
            <a:ext cx="1443343" cy="848686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57200" y="1430306"/>
            <a:ext cx="8229600" cy="4525963"/>
          </a:xfrm>
        </p:spPr>
        <p:txBody>
          <a:bodyPr numCol="1"/>
          <a:lstStyle/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Organización de los tiempos verbales </a:t>
            </a:r>
          </a:p>
          <a:p>
            <a:pPr algn="just" lvl="1"/>
            <a:r>
              <a:rPr altLang="es-ES" dirty="0" lang="es-ES" smtClean="0" sz="1600">
                <a:ea charset="0" typeface="Times New Roman"/>
                <a:cs charset="0" typeface="Times New Roman"/>
              </a:rPr>
              <a:t>Indicativo vs. subjuntivo </a:t>
            </a:r>
          </a:p>
          <a:p>
            <a:pPr algn="just" lvl="1"/>
            <a:r>
              <a:rPr altLang="es-ES" dirty="0" lang="es-ES" smtClean="0" sz="1600">
                <a:ea charset="0" typeface="Times New Roman"/>
                <a:cs charset="0" typeface="Times New Roman"/>
              </a:rPr>
              <a:t>Actual vs. inactual </a:t>
            </a:r>
            <a:r>
              <a:rPr altLang="es-ES" dirty="0" lang="es-ES" sz="1600">
                <a:ea charset="0" typeface="Times New Roman"/>
                <a:cs charset="0" typeface="Times New Roman"/>
              </a:rPr>
              <a:t>(</a:t>
            </a:r>
            <a:r>
              <a:rPr altLang="es-ES" dirty="0" err="1" lang="es-ES" sz="1600">
                <a:ea charset="0" typeface="Times New Roman"/>
                <a:cs charset="0" typeface="Times New Roman"/>
              </a:rPr>
              <a:t>Pottier</a:t>
            </a:r>
            <a:r>
              <a:rPr altLang="es-ES" dirty="0" lang="es-ES" sz="1600">
                <a:ea charset="0" typeface="Times New Roman"/>
                <a:cs charset="0" typeface="Times New Roman"/>
              </a:rPr>
              <a:t> et al, 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1994;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Luquet</a:t>
            </a:r>
            <a:r>
              <a:rPr altLang="es-ES" lang="es-ES" smtClean="0" sz="1600">
                <a:ea charset="0" typeface="Times New Roman"/>
                <a:cs charset="0" typeface="Times New Roman"/>
              </a:rPr>
              <a:t>, 2004)</a:t>
            </a:r>
            <a:endParaRPr altLang="es-ES" dirty="0" lang="es-ES" smtClean="0" sz="1600">
              <a:ea charset="0" typeface="Times New Roman"/>
              <a:cs charset="0" typeface="Times New Roman"/>
            </a:endParaRPr>
          </a:p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La intersección de estos dos parámetros &gt;  el indicativo inactual. </a:t>
            </a:r>
          </a:p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El indicativo inactual permite </a:t>
            </a:r>
          </a:p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&gt; tejer el telón de fondo o dar el marco (segundo plano) para que otros predicados sobresalgan (primer plano). </a:t>
            </a:r>
          </a:p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&gt; poner de relieve otros predicados dentro de la oración. Esta capacidad de los idiomas ha sido llamada puesta de relieve o puesta en perspectiva (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Weinrich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, 1973;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Noyau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, 1997). </a:t>
            </a:r>
            <a:endParaRPr altLang="es-ES" dirty="0" lang="es-ES" sz="1600">
              <a:ea charset="0" typeface="Times New Roman"/>
              <a:cs charset="0" typeface="Times New Roman"/>
            </a:endParaRPr>
          </a:p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Los tiempos del indicativo inactual presentan dificultades al momento de traducir ya que la puesta en perspectiva no se hace de la misma manera en ambos idiomas. </a:t>
            </a:r>
          </a:p>
          <a:p>
            <a:pPr algn="just"/>
            <a:r>
              <a:rPr altLang="es-ES" dirty="0" lang="es-ES" smtClean="0" sz="1600">
                <a:ea charset="0" typeface="Times New Roman"/>
                <a:cs charset="0" typeface="Times New Roman"/>
              </a:rPr>
              <a:t>Así veremos que: </a:t>
            </a:r>
          </a:p>
          <a:p>
            <a:pPr algn="just" lvl="1"/>
            <a:r>
              <a:rPr altLang="es-ES" dirty="0" lang="es-ES" smtClean="0" sz="1600">
                <a:ea charset="0" typeface="Times New Roman"/>
                <a:cs charset="0" typeface="Times New Roman"/>
              </a:rPr>
              <a:t>el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Imparfait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francés no tiene el mismo comportamiento que el Imperfecto español,</a:t>
            </a:r>
          </a:p>
          <a:p>
            <a:pPr algn="just" lvl="1"/>
            <a:r>
              <a:rPr altLang="es-ES" dirty="0" lang="es-ES" smtClean="0" sz="1600">
                <a:ea charset="0" typeface="Times New Roman"/>
                <a:cs charset="0" typeface="Times New Roman"/>
              </a:rPr>
              <a:t>el </a:t>
            </a:r>
            <a:r>
              <a:rPr altLang="es-ES" dirty="0" err="1" lang="es-ES" smtClean="0" sz="1600">
                <a:ea charset="0" typeface="Times New Roman"/>
                <a:cs charset="0" typeface="Times New Roman"/>
              </a:rPr>
              <a:t>Conditionnel</a:t>
            </a:r>
            <a:r>
              <a:rPr altLang="es-ES" dirty="0" lang="es-ES" smtClean="0" sz="1600">
                <a:ea charset="0" typeface="Times New Roman"/>
                <a:cs charset="0" typeface="Times New Roman"/>
              </a:rPr>
              <a:t> francés se puede traducir de dos formas en español,</a:t>
            </a:r>
          </a:p>
          <a:p>
            <a:pPr algn="just" lvl="1"/>
            <a:r>
              <a:rPr altLang="es-ES" dirty="0" lang="es-ES" smtClean="0" sz="1600">
                <a:ea charset="0" typeface="Times New Roman"/>
                <a:cs charset="0" typeface="Times New Roman"/>
              </a:rPr>
              <a:t>el Imperfecto de subjuntivo español se puede traducir de tres formas en francés. </a:t>
            </a:r>
            <a:endParaRPr altLang="es-ES_tradnl" dirty="0" lang="es-ES_tradnl" sz="1600"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56865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29813"/>
            <a:ext cx="8229600" cy="63094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s-ES" b="1" dirty="0" lang="es-ES" smtClean="0" sz="3500">
                <a:solidFill>
                  <a:srgbClr val="1386AC"/>
                </a:solidFill>
                <a:latin charset="0" pitchFamily="34" typeface="Century Gothic"/>
              </a:rPr>
              <a:t>7. Bibliografía</a:t>
            </a:r>
            <a:endParaRPr altLang="fr-FR" b="1" dirty="0" lang="fr-FR" sz="3500">
              <a:solidFill>
                <a:srgbClr val="1386AC"/>
              </a:solidFill>
              <a:latin charset="0" pitchFamily="34" typeface="Century Gothic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3131840" y="6118561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63889"/>
            <a:ext cx="1734840" cy="1079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9081"/>
            <a:ext cx="1443343" cy="848686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86471" y="1253118"/>
            <a:ext cx="8229600" cy="4525963"/>
          </a:xfrm>
        </p:spPr>
        <p:txBody>
          <a:bodyPr numCol="1"/>
          <a:lstStyle/>
          <a:p>
            <a:pPr algn="just"/>
            <a:r>
              <a:rPr altLang="es-ES_tradnl" dirty="0" err="1" lang="es-ES_tradnl" smtClean="0" sz="1600"/>
              <a:t>Noyau</a:t>
            </a:r>
            <a:r>
              <a:rPr altLang="es-ES_tradnl" dirty="0" lang="es-ES_tradnl" sz="1600"/>
              <a:t>, C. (1997b). </a:t>
            </a:r>
            <a:r>
              <a:rPr altLang="es-ES_tradnl" dirty="0" err="1" lang="es-ES_tradnl" sz="1600"/>
              <a:t>Processus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grammaticalisation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dans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l’acquisition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langues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étrangères</a:t>
            </a:r>
            <a:r>
              <a:rPr altLang="es-ES_tradnl" dirty="0" lang="es-ES_tradnl" sz="1600"/>
              <a:t>: La </a:t>
            </a:r>
            <a:r>
              <a:rPr altLang="es-ES_tradnl" dirty="0" err="1" lang="es-ES_tradnl" sz="1600"/>
              <a:t>morphologie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temporelle</a:t>
            </a:r>
            <a:r>
              <a:rPr altLang="es-ES_tradnl" dirty="0" lang="es-ES_tradnl" sz="1600"/>
              <a:t>. En C. </a:t>
            </a:r>
            <a:r>
              <a:rPr altLang="es-ES_tradnl" dirty="0" err="1" lang="es-ES_tradnl" sz="1600"/>
              <a:t>Martinot</a:t>
            </a:r>
            <a:r>
              <a:rPr altLang="es-ES_tradnl" dirty="0" lang="es-ES_tradnl" sz="1600"/>
              <a:t> (Ed.), </a:t>
            </a:r>
            <a:r>
              <a:rPr altLang="es-ES_tradnl" dirty="0" err="1" i="1" lang="es-ES_tradnl" sz="1600"/>
              <a:t>Actes</a:t>
            </a:r>
            <a:r>
              <a:rPr altLang="es-ES_tradnl" dirty="0" i="1" lang="es-ES_tradnl" sz="1600"/>
              <a:t> du </a:t>
            </a:r>
            <a:r>
              <a:rPr altLang="es-ES_tradnl" dirty="0" err="1" i="1" lang="es-ES_tradnl" sz="1600"/>
              <a:t>Colloque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international</a:t>
            </a:r>
            <a:r>
              <a:rPr altLang="es-ES_tradnl" dirty="0" i="1" lang="es-ES_tradnl" sz="1600"/>
              <a:t> sur </a:t>
            </a:r>
            <a:r>
              <a:rPr altLang="es-ES_tradnl" dirty="0" err="1" i="1" lang="es-ES_tradnl" sz="1600"/>
              <a:t>l’acquisition</a:t>
            </a:r>
            <a:r>
              <a:rPr altLang="es-ES_tradnl" dirty="0" i="1" lang="es-ES_tradnl" sz="1600"/>
              <a:t> de la </a:t>
            </a:r>
            <a:r>
              <a:rPr altLang="es-ES_tradnl" dirty="0" err="1" i="1" lang="es-ES_tradnl" sz="1600"/>
              <a:t>syntaxe</a:t>
            </a:r>
            <a:r>
              <a:rPr altLang="es-ES_tradnl" dirty="0" i="1" lang="es-ES_tradnl" sz="1600"/>
              <a:t> en </a:t>
            </a:r>
            <a:r>
              <a:rPr altLang="es-ES_tradnl" dirty="0" err="1" i="1" lang="es-ES_tradnl" sz="1600"/>
              <a:t>langue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maternelle</a:t>
            </a:r>
            <a:r>
              <a:rPr altLang="es-ES_tradnl" dirty="0" i="1" lang="es-ES_tradnl" sz="1600"/>
              <a:t> et en </a:t>
            </a:r>
            <a:r>
              <a:rPr altLang="es-ES_tradnl" dirty="0" err="1" i="1" lang="es-ES_tradnl" sz="1600"/>
              <a:t>langue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étrangère</a:t>
            </a:r>
            <a:r>
              <a:rPr altLang="es-ES_tradnl" dirty="0" lang="es-ES_tradnl" sz="1600"/>
              <a:t> (Vol. 631, pp. 223-252). Besançon: </a:t>
            </a:r>
            <a:r>
              <a:rPr altLang="es-ES_tradnl" dirty="0" err="1" lang="es-ES_tradnl" sz="1600"/>
              <a:t>Presses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Universitaires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Franche-Comté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err="1" lang="es-ES_tradnl" smtClean="0" sz="1600"/>
              <a:t>Noyau</a:t>
            </a:r>
            <a:r>
              <a:rPr altLang="es-ES_tradnl" dirty="0" lang="es-ES_tradnl" sz="1600"/>
              <a:t>, C. (1999). </a:t>
            </a:r>
            <a:r>
              <a:rPr altLang="es-ES_tradnl" dirty="0" err="1" lang="es-ES_tradnl" sz="1600"/>
              <a:t>Processus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conceptualisation</a:t>
            </a:r>
            <a:r>
              <a:rPr altLang="es-ES_tradnl" dirty="0" lang="es-ES_tradnl" sz="1600"/>
              <a:t> et de </a:t>
            </a:r>
            <a:r>
              <a:rPr altLang="es-ES_tradnl" dirty="0" err="1" lang="es-ES_tradnl" sz="1600"/>
              <a:t>formulation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structures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événementielles</a:t>
            </a:r>
            <a:r>
              <a:rPr altLang="es-ES_tradnl" dirty="0" lang="es-ES_tradnl" sz="1600"/>
              <a:t> par les </a:t>
            </a:r>
            <a:r>
              <a:rPr altLang="es-ES_tradnl" dirty="0" err="1" lang="es-ES_tradnl" sz="1600"/>
              <a:t>apprenants</a:t>
            </a:r>
            <a:r>
              <a:rPr altLang="es-ES_tradnl" dirty="0" lang="es-ES_tradnl" sz="1600"/>
              <a:t>: sur la </a:t>
            </a:r>
            <a:r>
              <a:rPr altLang="es-ES_tradnl" dirty="0" err="1" lang="es-ES_tradnl" sz="1600"/>
              <a:t>granularité</a:t>
            </a:r>
            <a:r>
              <a:rPr altLang="es-ES_tradnl" dirty="0" lang="es-ES_tradnl" sz="1600"/>
              <a:t>. </a:t>
            </a:r>
            <a:r>
              <a:rPr altLang="es-ES_tradnl" dirty="0" err="1" lang="es-ES_tradnl" sz="1600"/>
              <a:t>Réflexions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complémentaires</a:t>
            </a:r>
            <a:r>
              <a:rPr altLang="es-ES_tradnl" dirty="0" lang="es-ES_tradnl" sz="1600"/>
              <a:t> sur le </a:t>
            </a:r>
            <a:r>
              <a:rPr altLang="es-ES_tradnl" dirty="0" err="1" lang="es-ES_tradnl" sz="1600"/>
              <a:t>thème</a:t>
            </a:r>
            <a:r>
              <a:rPr altLang="es-ES_tradnl" dirty="0" lang="es-ES_tradnl" sz="1600"/>
              <a:t> de la </a:t>
            </a:r>
            <a:r>
              <a:rPr altLang="es-ES_tradnl" dirty="0" err="1" lang="es-ES_tradnl" sz="1600"/>
              <a:t>granularité</a:t>
            </a:r>
            <a:r>
              <a:rPr altLang="es-ES_tradnl" dirty="0" lang="es-ES_tradnl" sz="1600"/>
              <a:t> des </a:t>
            </a:r>
            <a:r>
              <a:rPr altLang="es-ES_tradnl" dirty="0" err="1" lang="es-ES_tradnl" sz="1600"/>
              <a:t>représentations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procès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dans</a:t>
            </a:r>
            <a:r>
              <a:rPr altLang="es-ES_tradnl" dirty="0" lang="es-ES_tradnl" sz="1600"/>
              <a:t> la mise en </a:t>
            </a:r>
            <a:r>
              <a:rPr altLang="es-ES_tradnl" dirty="0" err="1" lang="es-ES_tradnl" sz="1600"/>
              <a:t>texte</a:t>
            </a:r>
            <a:r>
              <a:rPr altLang="es-ES_tradnl" dirty="0" lang="es-ES_tradnl" sz="1600"/>
              <a:t> et </a:t>
            </a:r>
            <a:r>
              <a:rPr altLang="es-ES_tradnl" dirty="0" err="1" lang="es-ES_tradnl" sz="1600"/>
              <a:t>dans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l’acquisition</a:t>
            </a:r>
            <a:r>
              <a:rPr altLang="es-ES_tradnl" dirty="0" lang="es-ES_tradnl" sz="1600"/>
              <a:t> des </a:t>
            </a:r>
            <a:r>
              <a:rPr altLang="es-ES_tradnl" dirty="0" err="1" lang="es-ES_tradnl" sz="1600"/>
              <a:t>langues</a:t>
            </a:r>
            <a:r>
              <a:rPr altLang="es-ES_tradnl" dirty="0" lang="es-ES_tradnl" sz="1600"/>
              <a:t>, </a:t>
            </a:r>
            <a:r>
              <a:rPr altLang="es-ES_tradnl" dirty="0" err="1" lang="es-ES_tradnl" sz="1600"/>
              <a:t>à</a:t>
            </a:r>
            <a:r>
              <a:rPr altLang="es-ES_tradnl" dirty="0" lang="es-ES_tradnl" sz="1600"/>
              <a:t> la </a:t>
            </a:r>
            <a:r>
              <a:rPr altLang="es-ES_tradnl" dirty="0" err="1" lang="es-ES_tradnl" sz="1600"/>
              <a:t>lumière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quelques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travaux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théoriques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récents</a:t>
            </a:r>
            <a:r>
              <a:rPr altLang="es-ES_tradnl" dirty="0" lang="es-ES_tradnl" sz="1600"/>
              <a:t>, </a:t>
            </a:r>
            <a:r>
              <a:rPr altLang="es-ES_tradnl" dirty="0" err="1" lang="es-ES_tradnl" sz="1600"/>
              <a:t>Texte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d’orientation</a:t>
            </a:r>
            <a:r>
              <a:rPr altLang="es-ES_tradnl" dirty="0" lang="es-ES_tradnl" sz="1600"/>
              <a:t>, </a:t>
            </a:r>
            <a:r>
              <a:rPr altLang="es-ES_tradnl" dirty="0" err="1" lang="es-ES_tradnl" sz="1600"/>
              <a:t>Table</a:t>
            </a:r>
            <a:r>
              <a:rPr altLang="es-ES_tradnl" dirty="0" lang="es-ES_tradnl" sz="1600"/>
              <a:t>-ronde du </a:t>
            </a:r>
            <a:r>
              <a:rPr altLang="es-ES_tradnl" dirty="0" err="1" lang="es-ES_tradnl" sz="1600"/>
              <a:t>Groupe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Recherche</a:t>
            </a:r>
            <a:r>
              <a:rPr altLang="es-ES_tradnl" dirty="0" lang="es-ES_tradnl" sz="1600"/>
              <a:t> 113 du CNRS «</a:t>
            </a:r>
            <a:r>
              <a:rPr altLang="es-ES_tradnl" dirty="0" err="1" lang="es-ES_tradnl" sz="1600"/>
              <a:t>Acquisition</a:t>
            </a:r>
            <a:r>
              <a:rPr altLang="es-ES_tradnl" dirty="0" lang="es-ES_tradnl" sz="1600"/>
              <a:t> des </a:t>
            </a:r>
            <a:r>
              <a:rPr altLang="es-ES_tradnl" dirty="0" err="1" lang="es-ES_tradnl" sz="1600"/>
              <a:t>langues</a:t>
            </a:r>
            <a:r>
              <a:rPr altLang="es-ES_tradnl" dirty="0" lang="es-ES_tradnl" sz="1600"/>
              <a:t>», </a:t>
            </a:r>
            <a:r>
              <a:rPr altLang="es-ES_tradnl" dirty="0" err="1" lang="es-ES_tradnl" sz="1600"/>
              <a:t>Berder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err="1" lang="es-ES_tradnl" smtClean="0" sz="1600"/>
              <a:t>Noyau</a:t>
            </a:r>
            <a:r>
              <a:rPr altLang="es-ES_tradnl" dirty="0" lang="es-ES_tradnl" smtClean="0" sz="1600"/>
              <a:t>, C., De Lorenzo Rosselló, C., </a:t>
            </a:r>
            <a:r>
              <a:rPr altLang="es-ES_tradnl" dirty="0" err="1" lang="es-ES_tradnl" smtClean="0" sz="1600"/>
              <a:t>Kihlstedt</a:t>
            </a:r>
            <a:r>
              <a:rPr altLang="es-ES_tradnl" dirty="0" lang="es-ES_tradnl" smtClean="0" sz="1600"/>
              <a:t>, M., </a:t>
            </a:r>
            <a:r>
              <a:rPr altLang="es-ES_tradnl" dirty="0" err="1" lang="es-ES_tradnl" smtClean="0" sz="1600"/>
              <a:t>Paprocka</a:t>
            </a:r>
            <a:r>
              <a:rPr altLang="es-ES_tradnl" dirty="0" lang="es-ES_tradnl" smtClean="0" sz="1600"/>
              <a:t>, U., &amp; Schneider, R. (2005). </a:t>
            </a:r>
            <a:r>
              <a:rPr altLang="es-ES_tradnl" dirty="0" err="1" lang="es-ES_tradnl" smtClean="0" sz="1600"/>
              <a:t>Two</a:t>
            </a:r>
            <a:r>
              <a:rPr altLang="es-ES_tradnl" dirty="0" lang="es-ES_tradnl" smtClean="0" sz="1600"/>
              <a:t> </a:t>
            </a:r>
            <a:r>
              <a:rPr altLang="es-ES_tradnl" dirty="0" err="1" lang="es-ES_tradnl" smtClean="0" sz="1600"/>
              <a:t>dimensions</a:t>
            </a:r>
            <a:r>
              <a:rPr altLang="es-ES_tradnl" dirty="0" lang="es-ES_tradnl" smtClean="0" sz="1600"/>
              <a:t> of </a:t>
            </a:r>
            <a:r>
              <a:rPr altLang="es-ES_tradnl" dirty="0" err="1" lang="es-ES_tradnl" smtClean="0" sz="1600"/>
              <a:t>the</a:t>
            </a:r>
            <a:r>
              <a:rPr altLang="es-ES_tradnl" dirty="0" lang="es-ES_tradnl" smtClean="0" sz="1600"/>
              <a:t> </a:t>
            </a:r>
            <a:r>
              <a:rPr altLang="es-ES_tradnl" dirty="0" err="1" lang="es-ES_tradnl" smtClean="0" sz="1600"/>
              <a:t>representation</a:t>
            </a:r>
            <a:r>
              <a:rPr altLang="es-ES_tradnl" dirty="0" lang="es-ES_tradnl" smtClean="0" sz="1600"/>
              <a:t> of </a:t>
            </a:r>
            <a:r>
              <a:rPr altLang="es-ES_tradnl" dirty="0" err="1" lang="es-ES_tradnl" smtClean="0" sz="1600"/>
              <a:t>complex</a:t>
            </a:r>
            <a:r>
              <a:rPr altLang="es-ES_tradnl" dirty="0" lang="es-ES_tradnl" smtClean="0" sz="1600"/>
              <a:t> </a:t>
            </a:r>
            <a:r>
              <a:rPr altLang="es-ES_tradnl" dirty="0" err="1" lang="es-ES_tradnl" smtClean="0" sz="1600"/>
              <a:t>event</a:t>
            </a:r>
            <a:r>
              <a:rPr altLang="es-ES_tradnl" dirty="0" lang="es-ES_tradnl" smtClean="0" sz="1600"/>
              <a:t> </a:t>
            </a:r>
            <a:r>
              <a:rPr altLang="es-ES_tradnl" dirty="0" err="1" lang="es-ES_tradnl" smtClean="0" sz="1600"/>
              <a:t>structures</a:t>
            </a:r>
            <a:r>
              <a:rPr altLang="es-ES_tradnl" dirty="0" lang="es-ES_tradnl" smtClean="0" sz="1600"/>
              <a:t>: </a:t>
            </a:r>
            <a:r>
              <a:rPr altLang="es-ES_tradnl" dirty="0" err="1" lang="es-ES_tradnl" smtClean="0" sz="1600"/>
              <a:t>granularity</a:t>
            </a:r>
            <a:r>
              <a:rPr altLang="es-ES_tradnl" dirty="0" lang="es-ES_tradnl" smtClean="0" sz="1600"/>
              <a:t> and </a:t>
            </a:r>
            <a:r>
              <a:rPr altLang="es-ES_tradnl" dirty="0" err="1" lang="es-ES_tradnl" smtClean="0" sz="1600"/>
              <a:t>condensation</a:t>
            </a:r>
            <a:r>
              <a:rPr altLang="es-ES_tradnl" dirty="0" lang="es-ES_tradnl" smtClean="0" sz="1600"/>
              <a:t>. </a:t>
            </a:r>
            <a:r>
              <a:rPr altLang="es-ES_tradnl" dirty="0" err="1" lang="es-ES_tradnl" smtClean="0" sz="1600"/>
              <a:t>Towards</a:t>
            </a:r>
            <a:r>
              <a:rPr altLang="es-ES_tradnl" dirty="0" lang="es-ES_tradnl" smtClean="0" sz="1600"/>
              <a:t> a </a:t>
            </a:r>
            <a:r>
              <a:rPr altLang="es-ES_tradnl" dirty="0" err="1" lang="es-ES_tradnl" smtClean="0" sz="1600"/>
              <a:t>typology</a:t>
            </a:r>
            <a:r>
              <a:rPr altLang="es-ES_tradnl" dirty="0" lang="es-ES_tradnl" smtClean="0" sz="1600"/>
              <a:t> of textual </a:t>
            </a:r>
            <a:r>
              <a:rPr altLang="es-ES_tradnl" dirty="0" err="1" lang="es-ES_tradnl" smtClean="0" sz="1600"/>
              <a:t>production</a:t>
            </a:r>
            <a:r>
              <a:rPr altLang="es-ES_tradnl" dirty="0" lang="es-ES_tradnl" smtClean="0" sz="1600"/>
              <a:t>. En H. </a:t>
            </a:r>
            <a:r>
              <a:rPr altLang="es-ES_tradnl" dirty="0" err="1" lang="es-ES_tradnl" smtClean="0" sz="1600"/>
              <a:t>Hendriks</a:t>
            </a:r>
            <a:r>
              <a:rPr altLang="es-ES_tradnl" dirty="0" lang="es-ES_tradnl" smtClean="0" sz="1600"/>
              <a:t> (Ed.), </a:t>
            </a:r>
            <a:r>
              <a:rPr altLang="es-ES_tradnl" dirty="0" err="1" i="1" lang="es-ES_tradnl" smtClean="0" sz="1600"/>
              <a:t>Structure</a:t>
            </a:r>
            <a:r>
              <a:rPr altLang="es-ES_tradnl" dirty="0" i="1" lang="es-ES_tradnl" smtClean="0" sz="1600"/>
              <a:t> of </a:t>
            </a:r>
            <a:r>
              <a:rPr altLang="es-ES_tradnl" dirty="0" err="1" i="1" lang="es-ES_tradnl" smtClean="0" sz="1600"/>
              <a:t>Learner</a:t>
            </a:r>
            <a:r>
              <a:rPr altLang="es-ES_tradnl" dirty="0" i="1" lang="es-ES_tradnl" smtClean="0" sz="1600"/>
              <a:t> </a:t>
            </a:r>
            <a:r>
              <a:rPr altLang="es-ES_tradnl" dirty="0" err="1" i="1" lang="es-ES_tradnl" smtClean="0" sz="1600"/>
              <a:t>Varieties</a:t>
            </a:r>
            <a:r>
              <a:rPr altLang="es-ES_tradnl" dirty="0" lang="es-ES_tradnl" smtClean="0" sz="1600"/>
              <a:t> (pp. 157-201). New York-</a:t>
            </a:r>
            <a:r>
              <a:rPr altLang="es-ES_tradnl" dirty="0" err="1" lang="es-ES_tradnl" smtClean="0" sz="1600"/>
              <a:t>Berlin</a:t>
            </a:r>
            <a:r>
              <a:rPr altLang="es-ES_tradnl" dirty="0" lang="es-ES_tradnl" smtClean="0" sz="1600"/>
              <a:t>: </a:t>
            </a:r>
            <a:r>
              <a:rPr altLang="es-ES_tradnl" dirty="0" err="1" lang="es-ES_tradnl" smtClean="0" sz="1600"/>
              <a:t>Mouton</a:t>
            </a:r>
            <a:r>
              <a:rPr altLang="es-ES_tradnl" dirty="0" lang="es-ES_tradnl" smtClean="0" sz="1600"/>
              <a:t> de </a:t>
            </a:r>
            <a:r>
              <a:rPr altLang="es-ES_tradnl" dirty="0" err="1" lang="es-ES_tradnl" smtClean="0" sz="1600"/>
              <a:t>Gruyter</a:t>
            </a:r>
            <a:r>
              <a:rPr altLang="es-ES_tradnl" dirty="0" lang="es-ES_tradnl" smtClean="0" sz="1600"/>
              <a:t>.</a:t>
            </a:r>
          </a:p>
          <a:p>
            <a:pPr algn="just"/>
            <a:r>
              <a:rPr altLang="es-ES_tradnl" dirty="0" err="1" lang="es-ES_tradnl" sz="1600"/>
              <a:t>Noyau</a:t>
            </a:r>
            <a:r>
              <a:rPr altLang="es-ES_tradnl" dirty="0" lang="es-ES_tradnl" sz="1600"/>
              <a:t>, C., &amp; </a:t>
            </a:r>
            <a:r>
              <a:rPr altLang="es-ES_tradnl" dirty="0" err="1" lang="es-ES_tradnl" sz="1600"/>
              <a:t>Paprocka</a:t>
            </a:r>
            <a:r>
              <a:rPr altLang="es-ES_tradnl" dirty="0" lang="es-ES_tradnl" sz="1600"/>
              <a:t>, U. (2000). La </a:t>
            </a:r>
            <a:r>
              <a:rPr altLang="es-ES_tradnl" dirty="0" err="1" lang="es-ES_tradnl" sz="1600"/>
              <a:t>représentation</a:t>
            </a:r>
            <a:r>
              <a:rPr altLang="es-ES_tradnl" dirty="0" lang="es-ES_tradnl" sz="1600"/>
              <a:t> de </a:t>
            </a:r>
            <a:r>
              <a:rPr altLang="es-ES_tradnl" dirty="0" err="1" lang="es-ES_tradnl" sz="1600"/>
              <a:t>structures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événementielles</a:t>
            </a:r>
            <a:r>
              <a:rPr altLang="es-ES_tradnl" dirty="0" lang="es-ES_tradnl" sz="1600"/>
              <a:t> par les </a:t>
            </a:r>
            <a:r>
              <a:rPr altLang="es-ES_tradnl" dirty="0" err="1" lang="es-ES_tradnl" sz="1600"/>
              <a:t>apprenants</a:t>
            </a:r>
            <a:r>
              <a:rPr altLang="es-ES_tradnl" dirty="0" lang="es-ES_tradnl" sz="1600"/>
              <a:t>: </a:t>
            </a:r>
            <a:r>
              <a:rPr altLang="es-ES_tradnl" dirty="0" err="1" lang="es-ES_tradnl" sz="1600"/>
              <a:t>granularité</a:t>
            </a:r>
            <a:r>
              <a:rPr altLang="es-ES_tradnl" dirty="0" lang="es-ES_tradnl" sz="1600"/>
              <a:t> et </a:t>
            </a:r>
            <a:r>
              <a:rPr altLang="es-ES_tradnl" dirty="0" err="1" lang="es-ES_tradnl" sz="1600"/>
              <a:t>condensation</a:t>
            </a:r>
            <a:r>
              <a:rPr altLang="es-ES_tradnl" dirty="0" lang="es-ES_tradnl" sz="1600"/>
              <a:t>. En </a:t>
            </a:r>
            <a:r>
              <a:rPr altLang="es-ES_tradnl" dirty="0" err="1" i="1" lang="es-ES_tradnl" sz="1600"/>
              <a:t>Roczniki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humanistyczne</a:t>
            </a:r>
            <a:r>
              <a:rPr altLang="es-ES_tradnl" dirty="0" lang="es-ES_tradnl" sz="1600"/>
              <a:t> (Vol. 48, </a:t>
            </a:r>
            <a:r>
              <a:rPr altLang="es-ES_tradnl" dirty="0" err="1" lang="es-ES_tradnl" sz="1600"/>
              <a:t>cahier</a:t>
            </a:r>
            <a:r>
              <a:rPr altLang="es-ES_tradnl" dirty="0" lang="es-ES_tradnl" sz="1600"/>
              <a:t> 5, pp. 87–121). Lublin, </a:t>
            </a:r>
            <a:r>
              <a:rPr altLang="es-ES_tradnl" dirty="0" err="1" lang="es-ES_tradnl" sz="1600"/>
              <a:t>Pologne</a:t>
            </a:r>
            <a:r>
              <a:rPr altLang="es-ES_tradnl" dirty="0" lang="es-ES_tradnl" sz="1600"/>
              <a:t>. Recuperado a partir de http://</a:t>
            </a:r>
            <a:r>
              <a:rPr altLang="es-ES_tradnl" dirty="0" err="1" lang="es-ES_tradnl" sz="1600"/>
              <a:t>colette.noyau.free.fr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upload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NoyauPaprockaGranul.pdf</a:t>
            </a:r>
            <a:endParaRPr altLang="es-ES_tradnl" dirty="0" lang="es-ES_tradnl" sz="1600"/>
          </a:p>
          <a:p>
            <a:pPr algn="just"/>
            <a:endParaRPr altLang="es-ES_tradnl" dirty="0" lang="es-ES_tradnl" smtClean="0" sz="1600"/>
          </a:p>
          <a:p>
            <a:pPr algn="just"/>
            <a:endParaRPr altLang="es-ES" dirty="0" lang="es-ES" smtClean="0" sz="1600"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8536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29813"/>
            <a:ext cx="8229600" cy="63094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s-ES" b="1" dirty="0" lang="es-ES" smtClean="0" sz="3500">
                <a:solidFill>
                  <a:srgbClr val="1386AC"/>
                </a:solidFill>
                <a:latin charset="0" pitchFamily="34" typeface="Century Gothic"/>
              </a:rPr>
              <a:t>7. Bibliografía</a:t>
            </a:r>
            <a:endParaRPr altLang="fr-FR" b="1" dirty="0" lang="fr-FR" sz="3500">
              <a:solidFill>
                <a:srgbClr val="1386AC"/>
              </a:solidFill>
              <a:latin charset="0" pitchFamily="34" typeface="Century Gothic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3131840" y="6118561"/>
            <a:ext cx="288032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FR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FACULTÉ DES </a:t>
            </a:r>
            <a:r>
              <a:rPr altLang="fr-FR" b="1" dirty="0" lang="fr-FR" smtClean="0" spc="-150" sz="2000">
                <a:solidFill>
                  <a:srgbClr val="1386AC"/>
                </a:solidFill>
                <a:latin charset="0" pitchFamily="34" typeface="Century Gothic"/>
              </a:rPr>
              <a:t>LANGUES</a:t>
            </a:r>
            <a:endParaRPr altLang="fr-FR" b="1" dirty="0" lang="fr-FR" spc="-150" sz="2000">
              <a:solidFill>
                <a:srgbClr val="1386AC"/>
              </a:solidFill>
              <a:latin charset="0" pitchFamily="34"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63889"/>
            <a:ext cx="1734840" cy="1079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9081"/>
            <a:ext cx="1443343" cy="848686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86471" y="1253118"/>
            <a:ext cx="8229600" cy="4525963"/>
          </a:xfrm>
        </p:spPr>
        <p:txBody>
          <a:bodyPr numCol="1"/>
          <a:lstStyle/>
          <a:p>
            <a:pPr algn="just"/>
            <a:r>
              <a:rPr altLang="es-ES_tradnl" dirty="0" lang="es-ES_tradnl" smtClean="0" sz="1600"/>
              <a:t>Real </a:t>
            </a:r>
            <a:r>
              <a:rPr altLang="es-ES_tradnl" dirty="0" lang="es-ES_tradnl" sz="1600"/>
              <a:t>Academia Española, &amp; Asociación de Academias de la Lengua Española. (2005). </a:t>
            </a:r>
            <a:r>
              <a:rPr altLang="es-ES_tradnl" dirty="0" i="1" lang="es-ES_tradnl" sz="1600"/>
              <a:t>Diccionario panhispánico de dudas</a:t>
            </a:r>
            <a:r>
              <a:rPr altLang="es-ES_tradnl" dirty="0" lang="es-ES_tradnl" sz="1600"/>
              <a:t>. Madrid: Santillana. Recuperado a partir de http://</a:t>
            </a:r>
            <a:r>
              <a:rPr altLang="es-ES_tradnl" dirty="0" err="1" lang="es-ES_tradnl" sz="1600"/>
              <a:t>www.rae.es</a:t>
            </a:r>
            <a:r>
              <a:rPr altLang="es-ES_tradnl" dirty="0" lang="es-ES_tradnl" sz="1600"/>
              <a:t>/recursos/diccionarios/</a:t>
            </a:r>
            <a:r>
              <a:rPr altLang="es-ES_tradnl" dirty="0" err="1" lang="es-ES_tradnl" sz="1600"/>
              <a:t>dpd</a:t>
            </a:r>
            <a:endParaRPr altLang="es-ES_tradnl" dirty="0" lang="es-ES_tradnl" sz="1600"/>
          </a:p>
          <a:p>
            <a:pPr algn="just"/>
            <a:r>
              <a:rPr altLang="es-ES_tradnl" dirty="0" lang="es-ES_tradnl" smtClean="0" sz="1600"/>
              <a:t>Real </a:t>
            </a:r>
            <a:r>
              <a:rPr altLang="es-ES_tradnl" dirty="0" lang="es-ES_tradnl" sz="1600"/>
              <a:t>Academia Española, &amp; Asociación de Academias de la Lengua Española. (2010). </a:t>
            </a:r>
            <a:r>
              <a:rPr altLang="es-ES_tradnl" dirty="0" i="1" lang="es-ES_tradnl" sz="1600"/>
              <a:t>Nueva gramática de la lengua española. Manual</a:t>
            </a:r>
            <a:r>
              <a:rPr altLang="es-ES_tradnl" dirty="0" lang="es-ES_tradnl" sz="1600"/>
              <a:t>. Madrid: Espasa.</a:t>
            </a:r>
          </a:p>
          <a:p>
            <a:pPr algn="just"/>
            <a:r>
              <a:rPr altLang="es-ES_tradnl" dirty="0" err="1" lang="es-ES_tradnl" sz="1600"/>
              <a:t>Reichenbach</a:t>
            </a:r>
            <a:r>
              <a:rPr altLang="es-ES_tradnl" dirty="0" lang="es-ES_tradnl" sz="1600"/>
              <a:t>, H. (1947). </a:t>
            </a:r>
            <a:r>
              <a:rPr altLang="es-ES_tradnl" dirty="0" err="1" lang="es-ES_tradnl" sz="1600"/>
              <a:t>The</a:t>
            </a:r>
            <a:r>
              <a:rPr altLang="es-ES_tradnl" dirty="0" lang="es-ES_tradnl" sz="1600"/>
              <a:t> Tenses of </a:t>
            </a:r>
            <a:r>
              <a:rPr altLang="es-ES_tradnl" dirty="0" err="1" lang="es-ES_tradnl" sz="1600"/>
              <a:t>Verbs</a:t>
            </a:r>
            <a:r>
              <a:rPr altLang="es-ES_tradnl" dirty="0" lang="es-ES_tradnl" sz="1600"/>
              <a:t>. En </a:t>
            </a:r>
            <a:r>
              <a:rPr altLang="es-ES_tradnl" dirty="0" err="1" i="1" lang="es-ES_tradnl" sz="1600"/>
              <a:t>Elements</a:t>
            </a:r>
            <a:r>
              <a:rPr altLang="es-ES_tradnl" dirty="0" i="1" lang="es-ES_tradnl" sz="1600"/>
              <a:t> of </a:t>
            </a:r>
            <a:r>
              <a:rPr altLang="es-ES_tradnl" dirty="0" err="1" i="1" lang="es-ES_tradnl" sz="1600"/>
              <a:t>Symbolic</a:t>
            </a:r>
            <a:r>
              <a:rPr altLang="es-ES_tradnl" dirty="0" i="1" lang="es-ES_tradnl" sz="1600"/>
              <a:t> </a:t>
            </a:r>
            <a:r>
              <a:rPr altLang="es-ES_tradnl" dirty="0" err="1" i="1" lang="es-ES_tradnl" sz="1600"/>
              <a:t>Logic</a:t>
            </a:r>
            <a:r>
              <a:rPr altLang="es-ES_tradnl" dirty="0" lang="es-ES_tradnl" sz="1600"/>
              <a:t> (pp. 287-298). New York: </a:t>
            </a:r>
            <a:r>
              <a:rPr altLang="es-ES_tradnl" dirty="0" err="1" lang="es-ES_tradnl" sz="1600"/>
              <a:t>The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Macmillian</a:t>
            </a:r>
            <a:r>
              <a:rPr altLang="es-ES_tradnl" dirty="0" lang="es-ES_tradnl" sz="1600"/>
              <a:t> Company.</a:t>
            </a:r>
          </a:p>
          <a:p>
            <a:pPr algn="just"/>
            <a:r>
              <a:rPr altLang="es-ES_tradnl" dirty="0" err="1" lang="es-ES_tradnl" sz="1600"/>
              <a:t>Teberosky</a:t>
            </a:r>
            <a:r>
              <a:rPr altLang="es-ES_tradnl" dirty="0" lang="es-ES_tradnl" sz="1600"/>
              <a:t>, A. (1989). La escritura de textos narrativos. </a:t>
            </a:r>
            <a:r>
              <a:rPr altLang="es-ES_tradnl" dirty="0" i="1" lang="es-ES_tradnl" sz="1600"/>
              <a:t>Infancia y aprendizaje</a:t>
            </a:r>
            <a:r>
              <a:rPr altLang="es-ES_tradnl" dirty="0" lang="es-ES_tradnl" sz="1600"/>
              <a:t>, </a:t>
            </a:r>
            <a:r>
              <a:rPr altLang="es-ES_tradnl" dirty="0" i="1" lang="es-ES_tradnl" sz="1600"/>
              <a:t>12</a:t>
            </a:r>
            <a:r>
              <a:rPr altLang="es-ES_tradnl" dirty="0" lang="es-ES_tradnl" sz="1600"/>
              <a:t>(46), 17–35. Recuperado a partir de http://</a:t>
            </a:r>
            <a:r>
              <a:rPr altLang="es-ES_tradnl" dirty="0" err="1" lang="es-ES_tradnl" sz="1600"/>
              <a:t>www.tandfonline.com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doi</a:t>
            </a:r>
            <a:r>
              <a:rPr altLang="es-ES_tradnl" dirty="0" lang="es-ES_tradnl" sz="1600"/>
              <a:t>/</a:t>
            </a:r>
            <a:r>
              <a:rPr altLang="es-ES_tradnl" dirty="0" err="1" lang="es-ES_tradnl" sz="1600"/>
              <a:t>abs</a:t>
            </a:r>
            <a:r>
              <a:rPr altLang="es-ES_tradnl" dirty="0" lang="es-ES_tradnl" sz="1600"/>
              <a:t>/10.1080/02103702.1989.10822233</a:t>
            </a:r>
          </a:p>
          <a:p>
            <a:pPr algn="just"/>
            <a:r>
              <a:rPr altLang="es-ES_tradnl" dirty="0" err="1" lang="es-ES_tradnl" sz="1600"/>
              <a:t>Tricás</a:t>
            </a:r>
            <a:r>
              <a:rPr altLang="es-ES_tradnl" dirty="0" lang="es-ES_tradnl" sz="1600"/>
              <a:t> </a:t>
            </a:r>
            <a:r>
              <a:rPr altLang="es-ES_tradnl" dirty="0" err="1" lang="es-ES_tradnl" sz="1600"/>
              <a:t>Preckler</a:t>
            </a:r>
            <a:r>
              <a:rPr altLang="es-ES_tradnl" dirty="0" lang="es-ES_tradnl" sz="1600"/>
              <a:t>, M. (1995). </a:t>
            </a:r>
            <a:r>
              <a:rPr altLang="es-ES_tradnl" dirty="0" i="1" lang="es-ES_tradnl" sz="1600"/>
              <a:t>Manual de traducción: francés-castellano</a:t>
            </a:r>
            <a:r>
              <a:rPr altLang="es-ES_tradnl" dirty="0" lang="es-ES_tradnl" sz="1600"/>
              <a:t>. Barcelona: </a:t>
            </a:r>
            <a:r>
              <a:rPr altLang="es-ES_tradnl" dirty="0" err="1" lang="es-ES_tradnl" sz="1600"/>
              <a:t>Gedisa</a:t>
            </a:r>
            <a:r>
              <a:rPr altLang="es-ES_tradnl" dirty="0" lang="es-ES_tradnl" sz="1600"/>
              <a:t>.</a:t>
            </a:r>
          </a:p>
          <a:p>
            <a:pPr algn="just"/>
            <a:r>
              <a:rPr altLang="es-ES_tradnl" dirty="0" err="1" lang="es-ES_tradnl" sz="1600"/>
              <a:t>Weinrich</a:t>
            </a:r>
            <a:r>
              <a:rPr altLang="es-ES_tradnl" dirty="0" lang="es-ES_tradnl" sz="1600"/>
              <a:t>, H. (1973). </a:t>
            </a:r>
            <a:r>
              <a:rPr altLang="es-ES_tradnl" dirty="0" i="1" lang="es-ES_tradnl" sz="1600"/>
              <a:t>Le </a:t>
            </a:r>
            <a:r>
              <a:rPr altLang="es-ES_tradnl" dirty="0" err="1" i="1" lang="es-ES_tradnl" sz="1600"/>
              <a:t>temps</a:t>
            </a:r>
            <a:r>
              <a:rPr altLang="es-ES_tradnl" dirty="0" lang="es-ES_tradnl" sz="1600"/>
              <a:t>. Paris: </a:t>
            </a:r>
            <a:r>
              <a:rPr altLang="es-ES_tradnl" dirty="0" err="1" lang="es-ES_tradnl" sz="1600"/>
              <a:t>Seuil</a:t>
            </a:r>
            <a:r>
              <a:rPr altLang="es-ES_tradnl" dirty="0" lang="es-ES_tradnl" sz="1600"/>
              <a:t>.</a:t>
            </a:r>
          </a:p>
          <a:p>
            <a:pPr algn="just"/>
            <a:endParaRPr altLang="es-ES" dirty="0" lang="es-ES" smtClean="0" sz="1600"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1383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/>
            <a:r>
              <a:rPr altLang="es-ES_tradnl" dirty="0" lang="es-ES_tradnl" smtClean="0" sz="2400"/>
              <a:t>Imperfecto de indicativo e </a:t>
            </a:r>
            <a:r>
              <a:rPr altLang="es-ES_tradnl" dirty="0" err="1" lang="es-ES_tradnl" smtClean="0" sz="2400"/>
              <a:t>Imparfait</a:t>
            </a:r>
            <a:r>
              <a:rPr altLang="es-ES_tradnl" dirty="0" lang="es-ES_tradnl" smtClean="0" sz="2400"/>
              <a:t> de </a:t>
            </a:r>
            <a:r>
              <a:rPr altLang="es-ES_tradnl" dirty="0" err="1" lang="es-ES_tradnl" smtClean="0" sz="2400"/>
              <a:t>l’indicatif</a:t>
            </a:r>
            <a:r>
              <a:rPr altLang="es-ES_tradnl" dirty="0" lang="es-ES_tradnl" smtClean="0" sz="2400"/>
              <a:t>: punto 0</a:t>
            </a:r>
            <a:r>
              <a:rPr altLang="es-ES_tradnl" baseline="30000" dirty="0" lang="es-ES_tradnl" smtClean="0" sz="2400"/>
              <a:t>2</a:t>
            </a:r>
            <a:r>
              <a:rPr altLang="es-ES_tradnl" dirty="0" lang="es-ES_tradnl" smtClean="0" sz="2400"/>
              <a:t> del </a:t>
            </a:r>
            <a:r>
              <a:rPr altLang="es-ES" dirty="0" lang="es-ES" smtClean="0" sz="2400"/>
              <a:t>indicativo inactual &gt; centro organizador &gt; el locutor puede utilizarlo como centro deíctico &gt; tiempo del observador (</a:t>
            </a:r>
            <a:r>
              <a:rPr altLang="es-ES" dirty="0" err="1" lang="es-ES" smtClean="0" sz="2400"/>
              <a:t>Delport</a:t>
            </a:r>
            <a:r>
              <a:rPr altLang="es-ES" dirty="0" lang="es-ES" smtClean="0" sz="2400"/>
              <a:t>, 1998). </a:t>
            </a:r>
          </a:p>
          <a:p>
            <a:pPr algn="just"/>
            <a:r>
              <a:rPr altLang="es-ES" dirty="0" lang="es-ES" smtClean="0" sz="2400"/>
              <a:t>En español oposición tripartita: </a:t>
            </a:r>
          </a:p>
          <a:p>
            <a:pPr algn="just" lvl="1"/>
            <a:r>
              <a:rPr altLang="es-ES" dirty="0" lang="es-ES" smtClean="0" sz="2400"/>
              <a:t>Imperfecto de indicativo (punto central)</a:t>
            </a:r>
          </a:p>
          <a:p>
            <a:pPr algn="just" lvl="1"/>
            <a:r>
              <a:rPr altLang="es-ES" dirty="0" lang="es-ES" smtClean="0" sz="2400"/>
              <a:t>Imperfecto de subjuntivo (antes) vs. Condicional (después) </a:t>
            </a:r>
          </a:p>
          <a:p>
            <a:pPr algn="just"/>
            <a:r>
              <a:rPr altLang="es-ES" dirty="0" lang="es-ES" smtClean="0" sz="2400"/>
              <a:t>Tendencia en francés oposición bipartita: </a:t>
            </a:r>
          </a:p>
          <a:p>
            <a:pPr algn="just" lvl="1"/>
            <a:r>
              <a:rPr altLang="es-ES" dirty="0" err="1" lang="es-ES" smtClean="0" sz="2400"/>
              <a:t>Imparfait</a:t>
            </a:r>
            <a:r>
              <a:rPr altLang="es-ES" dirty="0" lang="es-ES" smtClean="0" sz="2400"/>
              <a:t> (punto central) +asertivo </a:t>
            </a:r>
          </a:p>
          <a:p>
            <a:pPr algn="just" lvl="1"/>
            <a:r>
              <a:rPr altLang="es-ES" dirty="0" err="1" lang="es-ES" smtClean="0" sz="2400"/>
              <a:t>Conditionnel</a:t>
            </a:r>
            <a:r>
              <a:rPr altLang="es-ES" dirty="0" lang="es-ES" smtClean="0" sz="2400"/>
              <a:t> (no punto central) -asertivo </a:t>
            </a:r>
            <a:endParaRPr altLang="es-ES_tradnl" dirty="0" lang="es-ES_tradnl" sz="2400"/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s-ES_tradnl" dirty="0" lang="es-ES_tradnl" smtClean="0"/>
              <a:t>2. </a:t>
            </a:r>
            <a:r>
              <a:rPr altLang="es-ES" dirty="0" lang="es-ES" smtClean="0"/>
              <a:t>Indicativo inactual: observaciones generales</a:t>
            </a:r>
            <a:endParaRPr altLang="es-ES_tradnl" dirty="0" lang="es-ES_tradnl"/>
          </a:p>
        </p:txBody>
      </p:sp>
    </p:spTree>
    <p:extLst>
      <p:ext uri="{BB962C8B-B14F-4D97-AF65-F5344CB8AC3E}">
        <p14:creationId xmlns:p14="http://schemas.microsoft.com/office/powerpoint/2010/main" val="154152901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936" y="1052736"/>
            <a:ext cx="8229600" cy="1143000"/>
          </a:xfrm>
        </p:spPr>
        <p:txBody>
          <a:bodyPr numCol="1"/>
          <a:lstStyle/>
          <a:p>
            <a:r>
              <a:rPr altLang="es-ES_tradnl" dirty="0" lang="es-ES_tradnl" smtClean="0"/>
              <a:t>Tiempos verbales en español (oral y escrito)</a:t>
            </a:r>
            <a:endParaRPr altLang="es-ES_tradnl" dirty="0" lang="es-ES_tradnl"/>
          </a:p>
        </p:txBody>
      </p:sp>
      <p:pic>
        <p:nvPicPr>
          <p:cNvPr id="4" name="Marcador de contenido 3"/>
          <p:cNvPicPr>
            <a:picLocks noChangeAspect="1"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610" y="2780928"/>
            <a:ext cx="795877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243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5" y="1271086"/>
            <a:ext cx="8229600" cy="1143000"/>
          </a:xfrm>
        </p:spPr>
        <p:txBody>
          <a:bodyPr numCol="1"/>
          <a:lstStyle/>
          <a:p>
            <a:r>
              <a:rPr altLang="es-ES_tradnl" dirty="0" lang="es-ES_tradnl" smtClean="0"/>
              <a:t>Tiempos verbales en </a:t>
            </a:r>
            <a:r>
              <a:rPr altLang="es-ES_tradnl" dirty="0" err="1" lang="es-ES_tradnl" smtClean="0"/>
              <a:t>franc</a:t>
            </a:r>
            <a:r>
              <a:rPr altLang="es-ES" dirty="0" err="1" lang="es-ES" smtClean="0"/>
              <a:t>és</a:t>
            </a:r>
            <a:r>
              <a:rPr altLang="es-ES" dirty="0" lang="es-ES" smtClean="0"/>
              <a:t> (tendencias en francés oral)</a:t>
            </a:r>
            <a:endParaRPr altLang="es-ES_tradnl" dirty="0" lang="es-ES_tradnl"/>
          </a:p>
        </p:txBody>
      </p:sp>
      <p:pic>
        <p:nvPicPr>
          <p:cNvPr id="4" name="Marcador de contenido 3"/>
          <p:cNvPicPr>
            <a:picLocks noChangeAspect="1"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996952"/>
            <a:ext cx="82364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99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036" y="1006025"/>
            <a:ext cx="8229600" cy="1143000"/>
          </a:xfrm>
        </p:spPr>
        <p:txBody>
          <a:bodyPr numCol="1"/>
          <a:lstStyle/>
          <a:p>
            <a:r>
              <a:rPr altLang="es-ES_tradnl" dirty="0" lang="es-ES_tradnl"/>
              <a:t>3</a:t>
            </a:r>
            <a:r>
              <a:rPr altLang="es-ES_tradnl" dirty="0" lang="es-ES_tradnl" smtClean="0"/>
              <a:t>. </a:t>
            </a:r>
            <a:r>
              <a:rPr altLang="es-ES" dirty="0" err="1" lang="es-ES" smtClean="0"/>
              <a:t>Imparfait</a:t>
            </a:r>
            <a:r>
              <a:rPr altLang="es-ES" dirty="0" lang="es-ES" smtClean="0"/>
              <a:t> de </a:t>
            </a:r>
            <a:r>
              <a:rPr altLang="es-ES" dirty="0" err="1" lang="es-ES" smtClean="0"/>
              <a:t>l’indicatif</a:t>
            </a:r>
            <a:r>
              <a:rPr altLang="es-ES" dirty="0" lang="es-ES" smtClean="0"/>
              <a:t> </a:t>
            </a:r>
            <a:r>
              <a:rPr altLang="es-ES" dirty="0" err="1" lang="es-ES" smtClean="0"/>
              <a:t>fr</a:t>
            </a:r>
            <a:r>
              <a:rPr altLang="es-ES" dirty="0" lang="es-ES" smtClean="0"/>
              <a:t> vs. Pretérito indefinido </a:t>
            </a:r>
            <a:r>
              <a:rPr altLang="es-ES" dirty="0" err="1" lang="es-ES" smtClean="0"/>
              <a:t>esp</a:t>
            </a:r>
            <a:endParaRPr altLang="es-ES_tradnl" dirty="0"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58" y="2924944"/>
            <a:ext cx="8052796" cy="2255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7431" y="2405989"/>
            <a:ext cx="4010713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altLang="es-ES_tradnl" b="1" dirty="0" lang="es-ES_tradnl" smtClean="0" u="sng">
                <a:latin charset="0" typeface="Times New Roman"/>
                <a:ea charset="0" typeface="Times New Roman"/>
                <a:cs charset="0" typeface="Times New Roman"/>
              </a:rPr>
              <a:t>Producciones de aprendices franceses: </a:t>
            </a:r>
            <a:endParaRPr altLang="es-ES_tradnl" b="1" dirty="0" lang="es-ES_tradnl" u="sng">
              <a:latin charset="0" typeface="Times New Roman"/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8544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s-ES_tradnl" dirty="0" lang="es-ES_tradnl"/>
              <a:t>3</a:t>
            </a:r>
            <a:r>
              <a:rPr altLang="es-ES_tradnl" dirty="0" lang="es-ES_tradnl" smtClean="0"/>
              <a:t>. </a:t>
            </a:r>
            <a:r>
              <a:rPr altLang="es-ES" dirty="0" err="1" lang="es-ES" smtClean="0"/>
              <a:t>Imparfait</a:t>
            </a:r>
            <a:r>
              <a:rPr altLang="es-ES" dirty="0" lang="es-ES" smtClean="0"/>
              <a:t> de </a:t>
            </a:r>
            <a:r>
              <a:rPr altLang="es-ES" dirty="0" err="1" lang="es-ES" smtClean="0"/>
              <a:t>l’indicatif</a:t>
            </a:r>
            <a:r>
              <a:rPr altLang="es-ES" dirty="0" lang="es-ES" smtClean="0"/>
              <a:t> </a:t>
            </a:r>
            <a:r>
              <a:rPr altLang="es-ES" dirty="0" err="1" lang="es-ES" smtClean="0"/>
              <a:t>fr</a:t>
            </a:r>
            <a:r>
              <a:rPr altLang="es-ES" dirty="0" lang="es-ES" smtClean="0"/>
              <a:t> vs. Pretérito indefinido </a:t>
            </a:r>
            <a:r>
              <a:rPr altLang="es-ES" dirty="0" err="1" lang="es-ES" smtClean="0"/>
              <a:t>esp</a:t>
            </a:r>
            <a:endParaRPr altLang="es-ES_tradnl" dirty="0"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433830" y="1910271"/>
            <a:ext cx="3352200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altLang="es-ES_tradnl" b="1" dirty="0" lang="es-ES_tradnl" smtClean="0" u="sng">
                <a:latin charset="0" typeface="Times New Roman"/>
                <a:ea charset="0" typeface="Times New Roman"/>
                <a:cs charset="0" typeface="Times New Roman"/>
              </a:rPr>
              <a:t>Ejemplo en </a:t>
            </a:r>
            <a:r>
              <a:rPr altLang="es-ES_tradnl" b="1" dirty="0" err="1" lang="es-ES_tradnl" smtClean="0" u="sng">
                <a:latin charset="0" typeface="Times New Roman"/>
                <a:ea charset="0" typeface="Times New Roman"/>
                <a:cs charset="0" typeface="Times New Roman"/>
              </a:rPr>
              <a:t>traducci</a:t>
            </a:r>
            <a:r>
              <a:rPr altLang="es-ES" b="1" dirty="0" err="1" lang="es-ES" smtClean="0" u="sng">
                <a:latin charset="0" typeface="Times New Roman"/>
                <a:ea charset="0" typeface="Times New Roman"/>
                <a:cs charset="0" typeface="Times New Roman"/>
              </a:rPr>
              <a:t>ón</a:t>
            </a:r>
            <a:r>
              <a:rPr altLang="es-ES" b="1" dirty="0" lang="es-ES" smtClean="0" u="sng">
                <a:latin charset="0" typeface="Times New Roman"/>
                <a:ea charset="0" typeface="Times New Roman"/>
                <a:cs charset="0" typeface="Times New Roman"/>
              </a:rPr>
              <a:t> (</a:t>
            </a:r>
            <a:r>
              <a:rPr altLang="es-ES" b="1" dirty="0" err="1" lang="es-ES" smtClean="0" u="sng">
                <a:latin charset="0" typeface="Times New Roman"/>
                <a:ea charset="0" typeface="Times New Roman"/>
                <a:cs charset="0" typeface="Times New Roman"/>
              </a:rPr>
              <a:t>esp-fr</a:t>
            </a:r>
            <a:r>
              <a:rPr altLang="es-ES" b="1" dirty="0" lang="es-ES" smtClean="0" u="sng">
                <a:latin charset="0" typeface="Times New Roman"/>
                <a:ea charset="0" typeface="Times New Roman"/>
                <a:cs charset="0" typeface="Times New Roman"/>
              </a:rPr>
              <a:t>)</a:t>
            </a:r>
            <a:r>
              <a:rPr altLang="es-ES_tradnl" b="1" dirty="0" lang="es-ES_tradnl" smtClean="0" u="sng">
                <a:latin charset="0" typeface="Times New Roman"/>
                <a:ea charset="0" typeface="Times New Roman"/>
                <a:cs charset="0" typeface="Times New Roman"/>
              </a:rPr>
              <a:t>: </a:t>
            </a:r>
            <a:endParaRPr altLang="es-ES_tradnl" b="1" dirty="0" lang="es-ES_tradnl" u="sng">
              <a:latin charset="0" typeface="Times New Roman"/>
              <a:ea charset="0" typeface="Times New Roman"/>
              <a:cs charset="0"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5" y="2564904"/>
            <a:ext cx="7942774" cy="15194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1102" y="4581128"/>
            <a:ext cx="7778872" cy="175432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es-ES_tradnl" b="1" dirty="0" err="1" lang="es-ES_tradnl" smtClean="0">
                <a:latin charset="0" typeface="Times New Roman"/>
                <a:ea charset="0" typeface="Times New Roman"/>
                <a:cs charset="0" typeface="Times New Roman"/>
              </a:rPr>
              <a:t>Observaci</a:t>
            </a:r>
            <a:r>
              <a:rPr altLang="es-ES" b="1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ón</a:t>
            </a:r>
            <a:r>
              <a:rPr altLang="es-ES" b="1" dirty="0" lang="es-ES" smtClean="0">
                <a:latin charset="0" typeface="Times New Roman"/>
                <a:ea charset="0" typeface="Times New Roman"/>
                <a:cs charset="0" typeface="Times New Roman"/>
              </a:rPr>
              <a:t>: </a:t>
            </a:r>
            <a:r>
              <a:rPr altLang="es-ES_tradnl" dirty="0" lang="es-ES_tradnl" smtClean="0">
                <a:latin charset="0" typeface="Times New Roman"/>
                <a:ea charset="0" typeface="Times New Roman"/>
                <a:cs charset="0" typeface="Times New Roman"/>
              </a:rPr>
              <a:t>Dificultad para encontrar otros ejemplos para confirmar este valor del </a:t>
            </a:r>
            <a:r>
              <a:rPr altLang="es-ES_tradnl" dirty="0" err="1" lang="es-ES_tradnl" smtClean="0">
                <a:latin charset="0" typeface="Times New Roman"/>
                <a:ea charset="0" typeface="Times New Roman"/>
                <a:cs charset="0" typeface="Times New Roman"/>
              </a:rPr>
              <a:t>Imparfait</a:t>
            </a:r>
            <a:r>
              <a:rPr altLang="es-ES_tradnl" dirty="0" lang="es-ES_tradnl">
                <a:latin charset="0" typeface="Times New Roman"/>
                <a:ea charset="0" typeface="Times New Roman"/>
                <a:cs charset="0" typeface="Times New Roman"/>
              </a:rPr>
              <a:t> </a:t>
            </a:r>
            <a:r>
              <a:rPr altLang="es-ES_tradnl" dirty="0" err="1" lang="es-ES_tradnl" smtClean="0">
                <a:latin charset="0" typeface="Times New Roman"/>
                <a:ea charset="0" typeface="Times New Roman"/>
                <a:cs charset="0" typeface="Times New Roman"/>
              </a:rPr>
              <a:t>franc</a:t>
            </a:r>
            <a:r>
              <a:rPr altLang="es-ES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és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. </a:t>
            </a:r>
            <a:endParaRPr altLang="es-ES_tradnl" dirty="0" lang="es-ES_tradnl" smtClean="0">
              <a:latin charset="0" typeface="Times New Roman"/>
              <a:ea charset="0" typeface="Times New Roman"/>
              <a:cs charset="0" typeface="Times New Roman"/>
            </a:endParaRPr>
          </a:p>
          <a:p>
            <a:pPr algn="just"/>
            <a:r>
              <a:rPr altLang="es-ES_tradnl" b="1" dirty="0" lang="es-ES_tradnl" smtClean="0">
                <a:latin charset="0" typeface="Times New Roman"/>
                <a:ea charset="0" typeface="Times New Roman"/>
                <a:cs charset="0" typeface="Times New Roman"/>
              </a:rPr>
              <a:t>Hip</a:t>
            </a:r>
            <a:r>
              <a:rPr altLang="es-ES" b="1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ótesis</a:t>
            </a:r>
            <a:r>
              <a:rPr altLang="es-ES" b="1" dirty="0" lang="es-ES" smtClean="0">
                <a:latin charset="0" typeface="Times New Roman"/>
                <a:ea charset="0" typeface="Times New Roman"/>
                <a:cs charset="0" typeface="Times New Roman"/>
              </a:rPr>
              <a:t>: 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Este uso del </a:t>
            </a:r>
            <a:r>
              <a:rPr altLang="es-ES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Imparfait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 de </a:t>
            </a:r>
            <a:r>
              <a:rPr altLang="es-ES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l’indicatif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 es una tendencia propia del lenguaje oral. En francés literario perdura el uso del </a:t>
            </a:r>
            <a:r>
              <a:rPr altLang="es-ES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Passé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 simple y del </a:t>
            </a:r>
            <a:r>
              <a:rPr altLang="es-ES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Imparfait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 du </a:t>
            </a:r>
            <a:r>
              <a:rPr altLang="es-ES" dirty="0" err="1" lang="es-ES" smtClean="0">
                <a:latin charset="0" typeface="Times New Roman"/>
                <a:ea charset="0" typeface="Times New Roman"/>
                <a:cs charset="0" typeface="Times New Roman"/>
              </a:rPr>
              <a:t>subjonctif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. Por ende, un sistema más parecido al del español, en particular el literario. </a:t>
            </a:r>
            <a:endParaRPr altLang="es-ES_tradnl" dirty="0" lang="es-ES_tradnl">
              <a:latin charset="0" typeface="Times New Roman"/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13336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158" y="730652"/>
            <a:ext cx="8229600" cy="1143000"/>
          </a:xfrm>
        </p:spPr>
        <p:txBody>
          <a:bodyPr numCol="1"/>
          <a:lstStyle/>
          <a:p>
            <a:r>
              <a:rPr altLang="es-ES_tradnl" dirty="0" lang="es-ES_tradnl"/>
              <a:t>4</a:t>
            </a:r>
            <a:r>
              <a:rPr altLang="es-ES_tradnl" dirty="0" lang="es-ES_tradnl" smtClean="0"/>
              <a:t>. </a:t>
            </a:r>
            <a:r>
              <a:rPr altLang="es-ES" dirty="0" lang="es-ES" smtClean="0"/>
              <a:t>Traducción del </a:t>
            </a:r>
            <a:r>
              <a:rPr altLang="es-ES" dirty="0" err="1" lang="es-ES" smtClean="0"/>
              <a:t>Conditionnel</a:t>
            </a:r>
            <a:r>
              <a:rPr altLang="es-ES" dirty="0" lang="es-ES" smtClean="0"/>
              <a:t> </a:t>
            </a:r>
            <a:r>
              <a:rPr altLang="es-ES" dirty="0" err="1" lang="es-ES" smtClean="0"/>
              <a:t>fr</a:t>
            </a:r>
            <a:r>
              <a:rPr altLang="es-ES" dirty="0" lang="es-ES" smtClean="0"/>
              <a:t> </a:t>
            </a:r>
            <a:endParaRPr altLang="es-ES_tradnl" dirty="0"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991532" y="1844824"/>
            <a:ext cx="7036852" cy="193899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es-ES_tradnl" dirty="0" lang="es-ES_tradnl" smtClean="0" sz="2400">
                <a:latin charset="0" typeface="Times New Roman"/>
                <a:ea charset="0" typeface="Times New Roman"/>
                <a:cs charset="0" typeface="Times New Roman"/>
              </a:rPr>
              <a:t>El </a:t>
            </a:r>
            <a:r>
              <a:rPr altLang="es-ES_tradnl" dirty="0" err="1" lang="es-ES_tradnl" smtClean="0" sz="2400">
                <a:latin charset="0" typeface="Times New Roman"/>
                <a:ea charset="0" typeface="Times New Roman"/>
                <a:cs charset="0" typeface="Times New Roman"/>
              </a:rPr>
              <a:t>Conditionnel</a:t>
            </a:r>
            <a:r>
              <a:rPr altLang="es-ES_tradnl" dirty="0" lang="es-ES_tradnl" smtClean="0" sz="2400">
                <a:latin charset="0" typeface="Times New Roman"/>
                <a:ea charset="0" typeface="Times New Roman"/>
                <a:cs charset="0" typeface="Times New Roman"/>
              </a:rPr>
              <a:t> </a:t>
            </a:r>
            <a:r>
              <a:rPr altLang="es-ES_tradnl" dirty="0" err="1" lang="es-ES_tradnl" smtClean="0" sz="2400">
                <a:latin charset="0" typeface="Times New Roman"/>
                <a:ea charset="0" typeface="Times New Roman"/>
                <a:cs charset="0" typeface="Times New Roman"/>
              </a:rPr>
              <a:t>franc</a:t>
            </a:r>
            <a:r>
              <a:rPr altLang="es-ES" dirty="0" err="1" lang="es-ES" smtClean="0" sz="2400">
                <a:latin charset="0" typeface="Times New Roman"/>
                <a:ea charset="0" typeface="Times New Roman"/>
                <a:cs charset="0" typeface="Times New Roman"/>
              </a:rPr>
              <a:t>és</a:t>
            </a: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 se puede traducir por: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el Imperfecto de subjuntivo (si marca anterioridad con respecto al Imperfecto)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 sz="2400">
                <a:latin charset="0" typeface="Times New Roman"/>
                <a:ea charset="0" typeface="Times New Roman"/>
                <a:cs charset="0" typeface="Times New Roman"/>
              </a:rPr>
              <a:t>el Condicional (si marca posterioridad con respecto al Imperfecto). </a:t>
            </a:r>
            <a:endParaRPr altLang="es-ES_tradnl" dirty="0" lang="es-ES_tradnl" sz="2400">
              <a:latin charset="0" typeface="Times New Roman"/>
              <a:ea charset="0" typeface="Times New Roman"/>
              <a:cs charset="0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19863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1320"/>
            <a:ext cx="8229600" cy="1143000"/>
          </a:xfrm>
        </p:spPr>
        <p:txBody>
          <a:bodyPr numCol="1"/>
          <a:lstStyle/>
          <a:p>
            <a:r>
              <a:rPr altLang="es-ES_tradnl" dirty="0" lang="es-ES_tradnl"/>
              <a:t>4</a:t>
            </a:r>
            <a:r>
              <a:rPr altLang="es-ES_tradnl" dirty="0" lang="es-ES_tradnl" smtClean="0"/>
              <a:t>.1. Anterioridad vs. posterioridad</a:t>
            </a:r>
            <a:endParaRPr altLang="es-ES_tradnl" dirty="0"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70" y="1624712"/>
            <a:ext cx="8229600" cy="15121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578" y="3136880"/>
            <a:ext cx="8044796" cy="1200329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es-ES_tradnl" dirty="0" lang="es-ES_tradnl" smtClean="0">
                <a:latin charset="0" typeface="Times New Roman"/>
                <a:ea charset="0" typeface="Times New Roman"/>
                <a:cs charset="0" typeface="Times New Roman"/>
              </a:rPr>
              <a:t>La estructura </a:t>
            </a:r>
            <a:r>
              <a:rPr altLang="es-ES_tradnl" dirty="0" err="1" lang="es-ES_tradnl" smtClean="0">
                <a:latin charset="0" typeface="Times New Roman"/>
                <a:ea charset="0" typeface="Times New Roman"/>
                <a:cs charset="0" typeface="Times New Roman"/>
              </a:rPr>
              <a:t>hipot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ética IRREAL (RAE, </a:t>
            </a:r>
            <a:r>
              <a:rPr altLang="es-ES" dirty="0" i="1" lang="es-ES" smtClean="0">
                <a:latin charset="0" typeface="Times New Roman"/>
                <a:ea charset="0" typeface="Times New Roman"/>
                <a:cs charset="0" typeface="Times New Roman"/>
              </a:rPr>
              <a:t>DPD</a:t>
            </a: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, 2005) permite ilustrar el marcado del escalón 2: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anterior vs. posterior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>
                <a:latin charset="0" typeface="Times New Roman"/>
                <a:ea charset="0" typeface="Times New Roman"/>
                <a:cs charset="0" typeface="Times New Roman"/>
              </a:rPr>
              <a:t>prótasis (anterior) vs. apódosis (posterior).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5523" y="4437112"/>
            <a:ext cx="8091238" cy="175432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es-ES_tradnl" dirty="0" lang="es-ES_tradnl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¡Ojo! No damos a entender que la </a:t>
            </a:r>
            <a:r>
              <a:rPr altLang="es-ES_tradnl" dirty="0" err="1" lang="es-ES_tradnl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pr</a:t>
            </a:r>
            <a:r>
              <a:rPr altLang="es-ES" dirty="0" err="1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ótasis</a:t>
            </a:r>
            <a:r>
              <a:rPr altLang="es-ES" dirty="0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 en este contexto tenga un valor indicativo. </a:t>
            </a:r>
            <a:r>
              <a:rPr altLang="es-ES_tradnl" dirty="0" lang="es-ES_tradnl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En español es la forma en </a:t>
            </a:r>
            <a:r>
              <a:rPr altLang="mr-IN" dirty="0" lang="mr-IN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–</a:t>
            </a:r>
            <a:r>
              <a:rPr altLang="es-ES_tradnl" dirty="0" i="1" lang="es-ES_tradnl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se</a:t>
            </a:r>
            <a:r>
              <a:rPr altLang="es-ES_tradnl" dirty="0" lang="es-ES_tradnl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 (subjuntiva) la que se utiliza primero en estos contextos (antes de 1250). </a:t>
            </a:r>
            <a:r>
              <a:rPr altLang="es-ES_tradnl" dirty="0" err="1" lang="es-ES_tradnl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Despu</a:t>
            </a:r>
            <a:r>
              <a:rPr altLang="es-ES" dirty="0" err="1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és</a:t>
            </a:r>
            <a:r>
              <a:rPr altLang="es-ES" dirty="0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 la forma en </a:t>
            </a:r>
            <a:r>
              <a:rPr altLang="mr-IN" dirty="0" lang="mr-IN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–</a:t>
            </a:r>
            <a:r>
              <a:rPr altLang="es-ES" dirty="0" err="1" i="1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ra</a:t>
            </a:r>
            <a:r>
              <a:rPr altLang="es-ES" dirty="0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 entra en competición por esta posición y, en la actualidad, pocos son los contextos en que estas dos formas no se alternan: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(</a:t>
            </a:r>
            <a:r>
              <a:rPr altLang="es-ES" dirty="0" i="1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Quisiera / *Quisiese / Quería / Querría</a:t>
            </a:r>
            <a:r>
              <a:rPr altLang="es-ES" dirty="0" lang="es-ES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)</a:t>
            </a:r>
            <a:r>
              <a:rPr altLang="es-ES" dirty="0" i="1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 pedirte un favor</a:t>
            </a:r>
            <a:r>
              <a:rPr altLang="es-ES" dirty="0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. </a:t>
            </a:r>
          </a:p>
          <a:p>
            <a:pPr algn="just" indent="-285750" marL="285750">
              <a:buFontTx/>
              <a:buChar char="-"/>
            </a:pPr>
            <a:r>
              <a:rPr altLang="es-ES" dirty="0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(</a:t>
            </a:r>
            <a:r>
              <a:rPr altLang="es-ES" dirty="0" i="1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Pudiera / *Pudiese / Podía / Podría</a:t>
            </a:r>
            <a:r>
              <a:rPr altLang="es-ES" dirty="0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)</a:t>
            </a:r>
            <a:r>
              <a:rPr altLang="es-ES" dirty="0" i="1" lang="es-ES" smtClean="0">
                <a:solidFill>
                  <a:srgbClr val="FF0000"/>
                </a:solidFill>
                <a:latin charset="0" typeface="Times New Roman"/>
                <a:ea charset="0" typeface="Times New Roman"/>
                <a:cs charset="0" typeface="Times New Roman"/>
              </a:rPr>
              <a:t> ser verdad lo que dices. </a:t>
            </a:r>
          </a:p>
        </p:txBody>
      </p:sp>
    </p:spTree>
    <p:extLst>
      <p:ext uri="{BB962C8B-B14F-4D97-AF65-F5344CB8AC3E}">
        <p14:creationId xmlns:p14="http://schemas.microsoft.com/office/powerpoint/2010/main" val="19056754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Company>Universite Jean Moulin Lyon3</Company>
  <Words>1925</Words>
  <Paragraphs>109</Paragraphs>
  <Slides>21</Slides>
  <Notes>2</Notes>
  <TotalTime>2766</TotalTime>
  <HiddenSlides>0</HiddenSlides>
  <MMClips>0</MMClips>
  <ScaleCrop>false</ScaleCrop>
  <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baseType="lpstr" size="26">
      <vt:lpstr>Arial</vt:lpstr>
      <vt:lpstr>Calibri</vt:lpstr>
      <vt:lpstr>Century Gothic</vt:lpstr>
      <vt:lpstr>Times New Roman</vt:lpstr>
      <vt:lpstr>Thème Office</vt:lpstr>
      <vt:lpstr>Presentación de PowerPoint</vt:lpstr>
      <vt:lpstr>Presentación de PowerPoint</vt:lpstr>
      <vt:lpstr>2. Indicativo inactual: observaciones generales</vt:lpstr>
      <vt:lpstr>Tiempos verbales en español (oral y escrito)</vt:lpstr>
      <vt:lpstr>Tiempos verbales en francés (tendencias en francés oral)</vt:lpstr>
      <vt:lpstr>3. Imparfait de l’indicatif fr vs. Pretérito indefinido esp</vt:lpstr>
      <vt:lpstr>3. Imparfait de l’indicatif fr vs. Pretérito indefinido esp</vt:lpstr>
      <vt:lpstr>4. Traducción del Conditionnel fr</vt:lpstr>
      <vt:lpstr>4.1. Anterioridad vs. posterioridad</vt:lpstr>
      <vt:lpstr>4.2. Conditionnel fr vs. Imperfecto de subjuntivo esp (anterioridad)</vt:lpstr>
      <vt:lpstr>4.3. Sistema bipartito (fr) vs. sistema tripartito (esp)</vt:lpstr>
      <vt:lpstr>5. Traducción del Imperfecto de subjuntivo</vt:lpstr>
      <vt:lpstr>5.1. Imperfecto de subjuntivo esp vs. Imparfait de l’indicatif fr</vt:lpstr>
      <vt:lpstr>5.2. Imperfecto de subjuntivo esp vs. Plus-que-parfait de l’indicatif fr</vt:lpstr>
      <vt:lpstr>5.3. Imperfecto de subjuntivo esp  vs. Passé simple fr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lication>Microsoft Macintosh PowerPoint</Application>
  <AppVersion>15.0000</AppVersion>
  <PresentationFormat>Presentación en pantalla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2010-06-03T15:23:42Z</dcterms:created>
  <dc:creator>Nancy BLONDIN</dc:creator>
  <cp:lastModifiedBy>David  MACIAS BARRES</cp:lastModifiedBy>
  <dcterms:modified xsi:type="dcterms:W3CDTF">2017-03-16T08:46:51Z</dcterms:modified>
  <cp:revision>162</cp:revision>
  <dc:title>Diapositive 1</dc:title>
</cp:coreProperties>
</file>